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4.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5.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732" r:id="rId3"/>
    <p:sldMasterId id="2147483750" r:id="rId4"/>
    <p:sldMasterId id="2147483768" r:id="rId5"/>
  </p:sldMasterIdLst>
  <p:notesMasterIdLst>
    <p:notesMasterId r:id="rId95"/>
  </p:notesMasterIdLst>
  <p:handoutMasterIdLst>
    <p:handoutMasterId r:id="rId96"/>
  </p:handoutMasterIdLst>
  <p:sldIdLst>
    <p:sldId id="335" r:id="rId6"/>
    <p:sldId id="338" r:id="rId7"/>
    <p:sldId id="336" r:id="rId8"/>
    <p:sldId id="337" r:id="rId9"/>
    <p:sldId id="257" r:id="rId10"/>
    <p:sldId id="260" r:id="rId11"/>
    <p:sldId id="261" r:id="rId12"/>
    <p:sldId id="264" r:id="rId13"/>
    <p:sldId id="265" r:id="rId14"/>
    <p:sldId id="266" r:id="rId15"/>
    <p:sldId id="272" r:id="rId16"/>
    <p:sldId id="274" r:id="rId17"/>
    <p:sldId id="275" r:id="rId18"/>
    <p:sldId id="276" r:id="rId19"/>
    <p:sldId id="277" r:id="rId20"/>
    <p:sldId id="278" r:id="rId21"/>
    <p:sldId id="348" r:id="rId22"/>
    <p:sldId id="345" r:id="rId23"/>
    <p:sldId id="280" r:id="rId24"/>
    <p:sldId id="281" r:id="rId25"/>
    <p:sldId id="282" r:id="rId26"/>
    <p:sldId id="284" r:id="rId27"/>
    <p:sldId id="286" r:id="rId28"/>
    <p:sldId id="288" r:id="rId29"/>
    <p:sldId id="339" r:id="rId30"/>
    <p:sldId id="344" r:id="rId31"/>
    <p:sldId id="342" r:id="rId32"/>
    <p:sldId id="347" r:id="rId33"/>
    <p:sldId id="306" r:id="rId34"/>
    <p:sldId id="291" r:id="rId35"/>
    <p:sldId id="349" r:id="rId36"/>
    <p:sldId id="325" r:id="rId37"/>
    <p:sldId id="290" r:id="rId38"/>
    <p:sldId id="294" r:id="rId39"/>
    <p:sldId id="293" r:id="rId40"/>
    <p:sldId id="356" r:id="rId41"/>
    <p:sldId id="287" r:id="rId42"/>
    <p:sldId id="297" r:id="rId43"/>
    <p:sldId id="299" r:id="rId44"/>
    <p:sldId id="351" r:id="rId45"/>
    <p:sldId id="285" r:id="rId46"/>
    <p:sldId id="353" r:id="rId47"/>
    <p:sldId id="301" r:id="rId48"/>
    <p:sldId id="302" r:id="rId49"/>
    <p:sldId id="355" r:id="rId50"/>
    <p:sldId id="308" r:id="rId51"/>
    <p:sldId id="361" r:id="rId52"/>
    <p:sldId id="366" r:id="rId53"/>
    <p:sldId id="378" r:id="rId54"/>
    <p:sldId id="362" r:id="rId55"/>
    <p:sldId id="311" r:id="rId56"/>
    <p:sldId id="307" r:id="rId57"/>
    <p:sldId id="381" r:id="rId58"/>
    <p:sldId id="367" r:id="rId59"/>
    <p:sldId id="354" r:id="rId60"/>
    <p:sldId id="368" r:id="rId61"/>
    <p:sldId id="363" r:id="rId62"/>
    <p:sldId id="379" r:id="rId63"/>
    <p:sldId id="331" r:id="rId64"/>
    <p:sldId id="333" r:id="rId65"/>
    <p:sldId id="369" r:id="rId66"/>
    <p:sldId id="359" r:id="rId67"/>
    <p:sldId id="374" r:id="rId68"/>
    <p:sldId id="376" r:id="rId69"/>
    <p:sldId id="375" r:id="rId70"/>
    <p:sldId id="372" r:id="rId71"/>
    <p:sldId id="383" r:id="rId72"/>
    <p:sldId id="382" r:id="rId73"/>
    <p:sldId id="385" r:id="rId74"/>
    <p:sldId id="370" r:id="rId75"/>
    <p:sldId id="377" r:id="rId76"/>
    <p:sldId id="371" r:id="rId77"/>
    <p:sldId id="386" r:id="rId78"/>
    <p:sldId id="373" r:id="rId79"/>
    <p:sldId id="300" r:id="rId80"/>
    <p:sldId id="304" r:id="rId81"/>
    <p:sldId id="309" r:id="rId82"/>
    <p:sldId id="312" r:id="rId83"/>
    <p:sldId id="315" r:id="rId84"/>
    <p:sldId id="320" r:id="rId85"/>
    <p:sldId id="323" r:id="rId86"/>
    <p:sldId id="328" r:id="rId87"/>
    <p:sldId id="330" r:id="rId88"/>
    <p:sldId id="332" r:id="rId89"/>
    <p:sldId id="334" r:id="rId90"/>
    <p:sldId id="279" r:id="rId91"/>
    <p:sldId id="296" r:id="rId92"/>
    <p:sldId id="350" r:id="rId93"/>
    <p:sldId id="352" r:id="rId94"/>
  </p:sldIdLst>
  <p:sldSz cx="9144000" cy="6858000" type="letter"/>
  <p:notesSz cx="6858000" cy="9144000"/>
  <p:defaultTextStyle>
    <a:defPPr>
      <a:defRPr lang="en-US"/>
    </a:defPPr>
    <a:lvl1pPr algn="l" rtl="0" fontAlgn="base">
      <a:spcBef>
        <a:spcPct val="0"/>
      </a:spcBef>
      <a:spcAft>
        <a:spcPct val="0"/>
      </a:spcAft>
      <a:defRPr sz="16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16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6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6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600" kern="1200">
        <a:solidFill>
          <a:schemeClr val="tx1"/>
        </a:solidFill>
        <a:latin typeface="Arial" pitchFamily="34" charset="0"/>
        <a:ea typeface="ＭＳ Ｐゴシック" charset="-128"/>
        <a:cs typeface="+mn-cs"/>
      </a:defRPr>
    </a:lvl5pPr>
    <a:lvl6pPr marL="2286000" algn="l" defTabSz="914400" rtl="0" eaLnBrk="1" latinLnBrk="0" hangingPunct="1">
      <a:defRPr sz="1600" kern="1200">
        <a:solidFill>
          <a:schemeClr val="tx1"/>
        </a:solidFill>
        <a:latin typeface="Arial" pitchFamily="34" charset="0"/>
        <a:ea typeface="ＭＳ Ｐゴシック" charset="-128"/>
        <a:cs typeface="+mn-cs"/>
      </a:defRPr>
    </a:lvl6pPr>
    <a:lvl7pPr marL="2743200" algn="l" defTabSz="914400" rtl="0" eaLnBrk="1" latinLnBrk="0" hangingPunct="1">
      <a:defRPr sz="1600" kern="1200">
        <a:solidFill>
          <a:schemeClr val="tx1"/>
        </a:solidFill>
        <a:latin typeface="Arial" pitchFamily="34" charset="0"/>
        <a:ea typeface="ＭＳ Ｐゴシック" charset="-128"/>
        <a:cs typeface="+mn-cs"/>
      </a:defRPr>
    </a:lvl7pPr>
    <a:lvl8pPr marL="3200400" algn="l" defTabSz="914400" rtl="0" eaLnBrk="1" latinLnBrk="0" hangingPunct="1">
      <a:defRPr sz="1600" kern="1200">
        <a:solidFill>
          <a:schemeClr val="tx1"/>
        </a:solidFill>
        <a:latin typeface="Arial" pitchFamily="34" charset="0"/>
        <a:ea typeface="ＭＳ Ｐゴシック" charset="-128"/>
        <a:cs typeface="+mn-cs"/>
      </a:defRPr>
    </a:lvl8pPr>
    <a:lvl9pPr marL="3657600" algn="l" defTabSz="914400" rtl="0" eaLnBrk="1" latinLnBrk="0" hangingPunct="1">
      <a:defRPr sz="16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74"/>
  </p:normalViewPr>
  <p:slideViewPr>
    <p:cSldViewPr>
      <p:cViewPr varScale="1">
        <p:scale>
          <a:sx n="87" d="100"/>
          <a:sy n="87" d="100"/>
        </p:scale>
        <p:origin x="1092"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68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7D8E30-5924-1948-843D-DEE236BD7BE3}" type="datetimeFigureOut">
              <a:rPr lang="en-US" smtClean="0"/>
              <a:t>10/18/2019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5A483-6EB6-5E4B-A688-0C7DEF683636}" type="slidenum">
              <a:rPr lang="en-US" smtClean="0"/>
              <a:t>‹#›</a:t>
            </a:fld>
            <a:endParaRPr lang="en-US"/>
          </a:p>
        </p:txBody>
      </p:sp>
    </p:spTree>
    <p:extLst>
      <p:ext uri="{BB962C8B-B14F-4D97-AF65-F5344CB8AC3E}">
        <p14:creationId xmlns:p14="http://schemas.microsoft.com/office/powerpoint/2010/main" val="869312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BAABAD1-8346-4683-BED4-8CA0A916C7F1}" type="slidenum">
              <a:rPr lang="en-US"/>
              <a:pPr/>
              <a:t>‹#›</a:t>
            </a:fld>
            <a:endParaRPr lang="en-US"/>
          </a:p>
        </p:txBody>
      </p:sp>
    </p:spTree>
    <p:extLst>
      <p:ext uri="{BB962C8B-B14F-4D97-AF65-F5344CB8AC3E}">
        <p14:creationId xmlns:p14="http://schemas.microsoft.com/office/powerpoint/2010/main" val="3095813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4CB16BC-8D42-41EA-B019-A675334FFAD4}" type="slidenum">
              <a:rPr lang="en-US"/>
              <a:pPr/>
              <a:t>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1125538" y="4344988"/>
            <a:ext cx="4608512" cy="4475162"/>
          </a:xfrm>
          <a:noFill/>
          <a:ln/>
        </p:spPr>
        <p:txBody>
          <a:bodyPr/>
          <a:lstStyle/>
          <a:p>
            <a:pPr eaLnBrk="1" hangingPunct="1"/>
            <a:r>
              <a:rPr lang="en-US" smtClean="0">
                <a:latin typeface="Arial" pitchFamily="34" charset="0"/>
              </a:rPr>
              <a:t>Iron is one of the most common elements in nature and, as a transition metal, is essential for electron transport. It is required for the functioning of proteins involved in oxidative energy production, oxygen transport, mitochondrial respiration and inactivation of harmful oxygen radicals. Iron is also a rate-limiting factor in DNA synthesis.</a:t>
            </a:r>
          </a:p>
        </p:txBody>
      </p:sp>
    </p:spTree>
    <p:extLst>
      <p:ext uri="{BB962C8B-B14F-4D97-AF65-F5344CB8AC3E}">
        <p14:creationId xmlns:p14="http://schemas.microsoft.com/office/powerpoint/2010/main" val="3889949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FA8F8BA-B496-4C8E-8A94-FBF8B1130CFC}" type="slidenum">
              <a:rPr lang="en-US"/>
              <a:pPr/>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US" smtClean="0">
                <a:latin typeface="Arial" pitchFamily="34" charset="0"/>
              </a:rPr>
              <a:t>When iron homeostasis is in balance, iron is absorbed from the diet (gut) at a rate equivalent to 1–2 mg/day. After absorption from the duodenum, iron enters the plasma where it is complexed with transferrin.</a:t>
            </a:r>
          </a:p>
          <a:p>
            <a:pPr marL="228600" indent="-228600" eaLnBrk="1" hangingPunct="1"/>
            <a:r>
              <a:rPr lang="en-US" smtClean="0">
                <a:latin typeface="Arial" pitchFamily="34" charset="0"/>
              </a:rPr>
              <a:t>Transferrin-bound iron in the plasma is the main pool supplying iron to the erythron, which cycles 20–30 mg of iron each day, as well as to hepatocytes and other parenchyma, which cycle around 10% of this amount.</a:t>
            </a:r>
          </a:p>
          <a:p>
            <a:pPr marL="228600" indent="-228600" eaLnBrk="1" hangingPunct="1"/>
            <a:endParaRPr lang="en-US" smtClean="0">
              <a:latin typeface="Arial" pitchFamily="34" charset="0"/>
            </a:endParaRPr>
          </a:p>
          <a:p>
            <a:pPr marL="228600" indent="-228600" eaLnBrk="1" hangingPunct="1"/>
            <a:r>
              <a:rPr lang="en-US" b="1" smtClean="0">
                <a:latin typeface="Arial" pitchFamily="34" charset="0"/>
              </a:rPr>
              <a:t>Reference</a:t>
            </a:r>
          </a:p>
          <a:p>
            <a:pPr marL="228600" indent="-228600" eaLnBrk="1" hangingPunct="1">
              <a:buFont typeface="Wingdings" pitchFamily="2" charset="2"/>
              <a:buNone/>
            </a:pPr>
            <a:r>
              <a:rPr lang="nb-NO" smtClean="0">
                <a:solidFill>
                  <a:srgbClr val="000000"/>
                </a:solidFill>
                <a:latin typeface="Arial" pitchFamily="34" charset="0"/>
              </a:rPr>
              <a:t>Hershko C </a:t>
            </a:r>
            <a:r>
              <a:rPr lang="nb-NO" i="1" smtClean="0">
                <a:solidFill>
                  <a:srgbClr val="000000"/>
                </a:solidFill>
                <a:latin typeface="Arial" pitchFamily="34" charset="0"/>
              </a:rPr>
              <a:t>et al</a:t>
            </a:r>
            <a:r>
              <a:rPr lang="nb-NO" smtClean="0">
                <a:solidFill>
                  <a:srgbClr val="000000"/>
                </a:solidFill>
                <a:latin typeface="Arial" pitchFamily="34" charset="0"/>
              </a:rPr>
              <a:t>. </a:t>
            </a:r>
            <a:r>
              <a:rPr lang="nb-NO" i="1" smtClean="0">
                <a:solidFill>
                  <a:srgbClr val="000000"/>
                </a:solidFill>
                <a:latin typeface="Arial" pitchFamily="34" charset="0"/>
              </a:rPr>
              <a:t>Ann NY Acad Sci</a:t>
            </a:r>
            <a:r>
              <a:rPr lang="nb-NO" smtClean="0">
                <a:solidFill>
                  <a:srgbClr val="000000"/>
                </a:solidFill>
                <a:latin typeface="Arial" pitchFamily="34" charset="0"/>
              </a:rPr>
              <a:t> 1998;850:191–201.</a:t>
            </a:r>
            <a:endParaRPr lang="en-US" smtClean="0">
              <a:solidFill>
                <a:srgbClr val="000000"/>
              </a:solidFill>
              <a:latin typeface="Arial" pitchFamily="34" charset="0"/>
            </a:endParaRPr>
          </a:p>
        </p:txBody>
      </p:sp>
    </p:spTree>
    <p:extLst>
      <p:ext uri="{BB962C8B-B14F-4D97-AF65-F5344CB8AC3E}">
        <p14:creationId xmlns:p14="http://schemas.microsoft.com/office/powerpoint/2010/main" val="352917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F7E3659-EA35-4248-8887-CC0FFF6A072C}" type="slidenum">
              <a:rPr lang="en-US"/>
              <a:pPr/>
              <a:t>15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US" smtClean="0">
                <a:latin typeface="Arial" pitchFamily="34" charset="0"/>
              </a:rPr>
              <a:t>When iron homeostasis is in balance, iron is absorbed from the diet (gut) at a rate equivalent to 1–2 mg/day. After absorption from the duodenum, iron enters the plasma where it is complexed with transferrin.</a:t>
            </a:r>
          </a:p>
          <a:p>
            <a:pPr marL="228600" indent="-228600" eaLnBrk="1" hangingPunct="1"/>
            <a:r>
              <a:rPr lang="en-US" smtClean="0">
                <a:latin typeface="Arial" pitchFamily="34" charset="0"/>
              </a:rPr>
              <a:t>Transferrin-bound iron in the plasma is the main pool supplying iron to the erythron, which cycles 20–30 mg of iron each day, as well as to hepatocytes and other parenchyma, which cycle around 10% of this amount. The erythron encompasses all circulating RBCs, their precursors and the tissues that produce them.</a:t>
            </a:r>
          </a:p>
          <a:p>
            <a:pPr marL="228600" indent="-228600" eaLnBrk="1" hangingPunct="1"/>
            <a:r>
              <a:rPr lang="en-US" smtClean="0">
                <a:latin typeface="Arial" pitchFamily="34" charset="0"/>
              </a:rPr>
              <a:t>When transferrin becomes completely saturated during conditions of iron overload, iron circulates in the bloodstream as extracellular non-transferrin-bound iron (NTBI).</a:t>
            </a:r>
          </a:p>
          <a:p>
            <a:pPr marL="228600" indent="-228600" eaLnBrk="1" hangingPunct="1"/>
            <a:endParaRPr lang="en-US" smtClean="0">
              <a:latin typeface="Arial" pitchFamily="34" charset="0"/>
            </a:endParaRPr>
          </a:p>
          <a:p>
            <a:pPr marL="228600" indent="-228600" eaLnBrk="1" hangingPunct="1"/>
            <a:r>
              <a:rPr lang="en-US" b="1" smtClean="0">
                <a:latin typeface="Arial" pitchFamily="34" charset="0"/>
              </a:rPr>
              <a:t>Reference</a:t>
            </a:r>
          </a:p>
          <a:p>
            <a:pPr marL="228600" indent="-228600" eaLnBrk="1" hangingPunct="1">
              <a:buFont typeface="Wingdings" pitchFamily="2" charset="2"/>
              <a:buNone/>
            </a:pPr>
            <a:r>
              <a:rPr lang="nb-NO" smtClean="0">
                <a:solidFill>
                  <a:srgbClr val="000000"/>
                </a:solidFill>
                <a:latin typeface="Arial" pitchFamily="34" charset="0"/>
              </a:rPr>
              <a:t>Hershko C </a:t>
            </a:r>
            <a:r>
              <a:rPr lang="nb-NO" i="1" smtClean="0">
                <a:solidFill>
                  <a:srgbClr val="000000"/>
                </a:solidFill>
                <a:latin typeface="Arial" pitchFamily="34" charset="0"/>
              </a:rPr>
              <a:t>et al</a:t>
            </a:r>
            <a:r>
              <a:rPr lang="nb-NO" smtClean="0">
                <a:solidFill>
                  <a:srgbClr val="000000"/>
                </a:solidFill>
                <a:latin typeface="Arial" pitchFamily="34" charset="0"/>
              </a:rPr>
              <a:t>. </a:t>
            </a:r>
            <a:r>
              <a:rPr lang="nb-NO" i="1" smtClean="0">
                <a:solidFill>
                  <a:srgbClr val="000000"/>
                </a:solidFill>
                <a:latin typeface="Arial" pitchFamily="34" charset="0"/>
              </a:rPr>
              <a:t>Ann NY Acad Sci</a:t>
            </a:r>
            <a:r>
              <a:rPr lang="nb-NO" smtClean="0">
                <a:solidFill>
                  <a:srgbClr val="000000"/>
                </a:solidFill>
                <a:latin typeface="Arial" pitchFamily="34" charset="0"/>
              </a:rPr>
              <a:t> 1998;850:191–201.</a:t>
            </a:r>
            <a:endParaRPr lang="en-US" smtClean="0">
              <a:solidFill>
                <a:srgbClr val="000000"/>
              </a:solidFill>
              <a:latin typeface="Arial" pitchFamily="34" charset="0"/>
            </a:endParaRPr>
          </a:p>
        </p:txBody>
      </p:sp>
    </p:spTree>
    <p:extLst>
      <p:ext uri="{BB962C8B-B14F-4D97-AF65-F5344CB8AC3E}">
        <p14:creationId xmlns:p14="http://schemas.microsoft.com/office/powerpoint/2010/main" val="2980769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019AA9A-9A1C-46B5-8D32-3408478C0E06}" type="slidenum">
              <a:rPr lang="en-US"/>
              <a:pPr/>
              <a:t>16</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US" smtClean="0">
                <a:latin typeface="Arial" pitchFamily="34" charset="0"/>
              </a:rPr>
              <a:t>During conditions of normal iron balance, no NTBI is produced.</a:t>
            </a:r>
          </a:p>
          <a:p>
            <a:pPr marL="228600" indent="-228600" eaLnBrk="1" hangingPunct="1"/>
            <a:r>
              <a:rPr lang="en-US" smtClean="0">
                <a:latin typeface="Arial" pitchFamily="34" charset="0"/>
              </a:rPr>
              <a:t>However, frequent blood transfusions cause a gradual increase in transferrin saturation, which leads to the presence of NTBI in the plasma. NTBI in the plasma eventually results in the uncontrolled loading of organs such as the liver, heart and endocrine glands.</a:t>
            </a:r>
          </a:p>
          <a:p>
            <a:pPr marL="228600" indent="-228600" eaLnBrk="1" hangingPunct="1"/>
            <a:r>
              <a:rPr lang="en-GB" smtClean="0">
                <a:latin typeface="Arial" pitchFamily="34" charset="0"/>
              </a:rPr>
              <a:t>Effective chelation therapy is designed to intervene at two points in this process. It chelates the free or labile iron in the blood to help prevent iron loading of organs. It also works to chelate and remove excess iron from within hepatic, myocardial and endocrine cells.</a:t>
            </a:r>
          </a:p>
        </p:txBody>
      </p:sp>
    </p:spTree>
    <p:extLst>
      <p:ext uri="{BB962C8B-B14F-4D97-AF65-F5344CB8AC3E}">
        <p14:creationId xmlns:p14="http://schemas.microsoft.com/office/powerpoint/2010/main" val="29174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Thomas D Coates, MD</a:t>
            </a:r>
            <a:endParaRPr lang="en-US"/>
          </a:p>
        </p:txBody>
      </p:sp>
      <p:sp>
        <p:nvSpPr>
          <p:cNvPr id="5" name="Slide Number Placeholder 4"/>
          <p:cNvSpPr>
            <a:spLocks noGrp="1"/>
          </p:cNvSpPr>
          <p:nvPr>
            <p:ph type="sldNum" sz="quarter" idx="11"/>
          </p:nvPr>
        </p:nvSpPr>
        <p:spPr/>
        <p:txBody>
          <a:bodyPr/>
          <a:lstStyle/>
          <a:p>
            <a:pPr>
              <a:defRPr/>
            </a:pPr>
            <a:fld id="{03A0F8FA-72CE-2940-A790-0F5931EA4B62}" type="slidenum">
              <a:rPr lang="en-US" smtClean="0"/>
              <a:pPr>
                <a:defRPr/>
              </a:pPr>
              <a:t>17</a:t>
            </a:fld>
            <a:endParaRPr lang="en-US"/>
          </a:p>
        </p:txBody>
      </p:sp>
    </p:spTree>
    <p:extLst>
      <p:ext uri="{BB962C8B-B14F-4D97-AF65-F5344CB8AC3E}">
        <p14:creationId xmlns:p14="http://schemas.microsoft.com/office/powerpoint/2010/main" val="2141468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3D9F00-7019-3642-8E82-6663C6F8AD5B}" type="slidenum">
              <a:rPr lang="en-GB">
                <a:solidFill>
                  <a:prstClr val="black"/>
                </a:solidFill>
              </a:rPr>
              <a:pPr/>
              <a:t>18</a:t>
            </a:fld>
            <a:endParaRPr lang="en-GB">
              <a:solidFill>
                <a:prstClr val="black"/>
              </a:solidFill>
            </a:endParaRPr>
          </a:p>
        </p:txBody>
      </p:sp>
      <p:sp>
        <p:nvSpPr>
          <p:cNvPr id="13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fld id="{55E15BAD-D882-4D40-8605-5D8D1047522E}" type="slidenum">
              <a:rPr lang="en-GB" sz="1200">
                <a:solidFill>
                  <a:prstClr val="black"/>
                </a:solidFill>
              </a:rPr>
              <a:pPr algn="r"/>
              <a:t>18</a:t>
            </a:fld>
            <a:endParaRPr lang="en-GB" sz="1200">
              <a:solidFill>
                <a:prstClr val="black"/>
              </a:solidFill>
            </a:endParaRPr>
          </a:p>
        </p:txBody>
      </p:sp>
      <p:sp>
        <p:nvSpPr>
          <p:cNvPr id="13315"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13316" name="Rectangle 3"/>
          <p:cNvSpPr>
            <a:spLocks noGrp="1" noChangeArrowheads="1"/>
          </p:cNvSpPr>
          <p:nvPr>
            <p:ph type="body" idx="1"/>
          </p:nvPr>
        </p:nvSpPr>
        <p:spPr>
          <a:xfrm>
            <a:off x="731838" y="4560888"/>
            <a:ext cx="5592762" cy="4506912"/>
          </a:xfrm>
        </p:spPr>
        <p:txBody>
          <a:bodyPr/>
          <a:lstStyle/>
          <a:p>
            <a:pPr marL="228600" indent="-228600"/>
            <a:r>
              <a:rPr lang="en-US" baseline="0" dirty="0" smtClean="0"/>
              <a:t>Andrews NEJM 2004 about</a:t>
            </a:r>
          </a:p>
          <a:p>
            <a:pPr marL="228600" indent="-228600"/>
            <a:endParaRPr lang="en-US" baseline="0" dirty="0" smtClean="0"/>
          </a:p>
          <a:p>
            <a:pPr marL="228600" indent="-228600"/>
            <a:r>
              <a:rPr lang="en-US" baseline="0" dirty="0" smtClean="0"/>
              <a:t>1-2 mg per absorbed</a:t>
            </a:r>
          </a:p>
          <a:p>
            <a:pPr marL="228600" indent="-228600"/>
            <a:r>
              <a:rPr lang="en-US" baseline="0" dirty="0" smtClean="0"/>
              <a:t>Plasma Transferrin   3 mg</a:t>
            </a:r>
          </a:p>
          <a:p>
            <a:pPr marL="228600" indent="-228600"/>
            <a:r>
              <a:rPr lang="en-US" baseline="0" dirty="0" smtClean="0"/>
              <a:t>Muscle		300 mg</a:t>
            </a:r>
          </a:p>
          <a:p>
            <a:pPr marL="228600" indent="-228600"/>
            <a:r>
              <a:rPr lang="en-US" baseline="0" dirty="0" smtClean="0"/>
              <a:t>Hemoglobin		1800 mg</a:t>
            </a:r>
          </a:p>
          <a:p>
            <a:pPr marL="228600" indent="-228600"/>
            <a:r>
              <a:rPr lang="en-US" baseline="0" dirty="0" smtClean="0"/>
              <a:t>Liver parenchyma	1000 mg</a:t>
            </a:r>
          </a:p>
          <a:p>
            <a:pPr marL="228600" indent="-228600"/>
            <a:r>
              <a:rPr lang="en-US" baseline="0" dirty="0" smtClean="0"/>
              <a:t>RES			600 mg</a:t>
            </a:r>
          </a:p>
          <a:p>
            <a:pPr marL="228600" indent="-228600"/>
            <a:r>
              <a:rPr lang="en-US" baseline="0" dirty="0" smtClean="0"/>
              <a:t>Loss per day 	1-2 mg</a:t>
            </a:r>
          </a:p>
          <a:p>
            <a:pPr marL="228600" indent="-228600"/>
            <a:endParaRPr lang="en-US" baseline="0" dirty="0"/>
          </a:p>
        </p:txBody>
      </p:sp>
      <p:sp>
        <p:nvSpPr>
          <p:cNvPr id="2" name="Footer Placeholder 1"/>
          <p:cNvSpPr>
            <a:spLocks noGrp="1"/>
          </p:cNvSpPr>
          <p:nvPr>
            <p:ph type="ftr" sz="quarter" idx="10"/>
          </p:nvPr>
        </p:nvSpPr>
        <p:spPr/>
        <p:txBody>
          <a:bodyPr/>
          <a:lstStyle/>
          <a:p>
            <a:pPr>
              <a:defRPr/>
            </a:pPr>
            <a:r>
              <a:rPr lang="en-US" smtClean="0"/>
              <a:t>Thomas D Coates, MD</a:t>
            </a:r>
            <a:endParaRPr lang="en-US"/>
          </a:p>
        </p:txBody>
      </p:sp>
    </p:spTree>
    <p:extLst>
      <p:ext uri="{BB962C8B-B14F-4D97-AF65-F5344CB8AC3E}">
        <p14:creationId xmlns:p14="http://schemas.microsoft.com/office/powerpoint/2010/main" val="1258092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CC2E8E8-6BD7-4D0E-8DFB-904387185B37}" type="slidenum">
              <a:rPr lang="en-US"/>
              <a:pPr/>
              <a:t>19</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US" smtClean="0">
                <a:latin typeface="Arial" pitchFamily="34" charset="0"/>
              </a:rPr>
              <a:t>LPI is taken up excessively by cells via an uncontrolled uptake mechanism (in the myocardium this is thought to be via calcium channels), leading to iron overload pathologies in the liver, heart and endocrine glands.</a:t>
            </a:r>
          </a:p>
          <a:p>
            <a:pPr marL="228600" indent="-228600" eaLnBrk="1" hangingPunct="1"/>
            <a:r>
              <a:rPr lang="en-US" smtClean="0">
                <a:latin typeface="Arial" pitchFamily="34" charset="0"/>
              </a:rPr>
              <a:t>LPI is taken up initially by endocytic processes raising the cell LIP.</a:t>
            </a:r>
            <a:r>
              <a:rPr lang="en-US" baseline="30000" smtClean="0">
                <a:latin typeface="Arial" pitchFamily="34" charset="0"/>
              </a:rPr>
              <a:t>1</a:t>
            </a:r>
            <a:r>
              <a:rPr lang="en-US" smtClean="0">
                <a:latin typeface="Arial" pitchFamily="34" charset="0"/>
              </a:rPr>
              <a:t> With sustained iron loading the metal also deposits as ferritin, which might eventually also transform into hemosiderin.</a:t>
            </a:r>
          </a:p>
          <a:p>
            <a:pPr marL="228600" indent="-228600" eaLnBrk="1" hangingPunct="1"/>
            <a:r>
              <a:rPr lang="en-US" smtClean="0">
                <a:latin typeface="Arial" pitchFamily="34" charset="0"/>
              </a:rPr>
              <a:t>When LIP levels exceed the cell antioxidant capacity they evoke the formation of ROS that lead to cell damage by affecting lipids, proteins and nucleic acids.</a:t>
            </a:r>
          </a:p>
          <a:p>
            <a:pPr marL="228600" indent="-228600" eaLnBrk="1" hangingPunct="1"/>
            <a:endParaRPr lang="en-US" smtClean="0">
              <a:latin typeface="Arial" pitchFamily="34" charset="0"/>
            </a:endParaRPr>
          </a:p>
          <a:p>
            <a:pPr marL="228600" indent="-228600" eaLnBrk="1" hangingPunct="1"/>
            <a:r>
              <a:rPr lang="en-US" b="1" smtClean="0">
                <a:latin typeface="Arial" pitchFamily="34" charset="0"/>
              </a:rPr>
              <a:t>Reference</a:t>
            </a:r>
          </a:p>
          <a:p>
            <a:pPr marL="228600" indent="-228600" eaLnBrk="1" hangingPunct="1">
              <a:buFont typeface="Wingdings" pitchFamily="2" charset="2"/>
              <a:buNone/>
            </a:pPr>
            <a:r>
              <a:rPr lang="en-US" smtClean="0">
                <a:latin typeface="Arial" pitchFamily="34" charset="0"/>
              </a:rPr>
              <a:t>Porter JB. </a:t>
            </a:r>
            <a:r>
              <a:rPr lang="en-US" i="1" smtClean="0">
                <a:latin typeface="Arial" pitchFamily="34" charset="0"/>
              </a:rPr>
              <a:t>Am J Hematol</a:t>
            </a:r>
            <a:r>
              <a:rPr lang="en-US" smtClean="0">
                <a:latin typeface="Arial" pitchFamily="34" charset="0"/>
              </a:rPr>
              <a:t> 2007;82:1136</a:t>
            </a:r>
            <a:r>
              <a:rPr lang="en-GB" smtClean="0">
                <a:latin typeface="Arial" pitchFamily="34" charset="0"/>
              </a:rPr>
              <a:t>–113</a:t>
            </a:r>
            <a:r>
              <a:rPr lang="en-US" smtClean="0">
                <a:latin typeface="Arial" pitchFamily="34" charset="0"/>
              </a:rPr>
              <a:t>9.</a:t>
            </a:r>
            <a:endParaRPr lang="en-GB" smtClean="0">
              <a:latin typeface="Arial" pitchFamily="34" charset="0"/>
            </a:endParaRPr>
          </a:p>
          <a:p>
            <a:pPr marL="228600" indent="-228600" eaLnBrk="1" hangingPunct="1"/>
            <a:endParaRPr lang="en-US" smtClean="0">
              <a:latin typeface="Arial" pitchFamily="34" charset="0"/>
            </a:endParaRPr>
          </a:p>
        </p:txBody>
      </p:sp>
    </p:spTree>
    <p:extLst>
      <p:ext uri="{BB962C8B-B14F-4D97-AF65-F5344CB8AC3E}">
        <p14:creationId xmlns:p14="http://schemas.microsoft.com/office/powerpoint/2010/main" val="333440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61CB21-2C4E-41D3-BD69-E30C2980AB58}" type="slidenum">
              <a:rPr lang="en-US"/>
              <a:pPr/>
              <a:t>20</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mtClean="0">
                <a:latin typeface="Arial" pitchFamily="34" charset="0"/>
              </a:rPr>
              <a:t>Due to their high reactivity, hydroxyl radicals can cause oxidative damage affecting lipid, protein and DNA molecules. Lipid peroxidation may result in decomposition of lipid molecules with concomitant effects on organelle integrity, which can eventually lead to cell death.</a:t>
            </a:r>
          </a:p>
          <a:p>
            <a:pPr marL="228600" indent="-228600" eaLnBrk="1" hangingPunct="1"/>
            <a:r>
              <a:rPr lang="en-GB" smtClean="0">
                <a:latin typeface="Arial" pitchFamily="34" charset="0"/>
              </a:rPr>
              <a:t>Lipid peroxidation may also increase the production of transforming growth factor (TGF) </a:t>
            </a:r>
            <a:r>
              <a:rPr lang="el-GR" smtClean="0">
                <a:latin typeface="Arial" pitchFamily="34" charset="0"/>
              </a:rPr>
              <a:t>β</a:t>
            </a:r>
            <a:r>
              <a:rPr lang="en-GB" smtClean="0">
                <a:latin typeface="Arial" pitchFamily="34" charset="0"/>
              </a:rPr>
              <a:t>1, which </a:t>
            </a:r>
            <a:r>
              <a:rPr lang="en-US" smtClean="0">
                <a:latin typeface="Arial" pitchFamily="34" charset="0"/>
              </a:rPr>
              <a:t>is a multifunctional protein that regulates the growth and differentiation of a wide variety of cells, including collagen. Increased </a:t>
            </a:r>
            <a:r>
              <a:rPr lang="en-GB" smtClean="0">
                <a:latin typeface="Arial" pitchFamily="34" charset="0"/>
              </a:rPr>
              <a:t>collagen synthesis via TGF-</a:t>
            </a:r>
            <a:r>
              <a:rPr lang="el-GR" smtClean="0">
                <a:latin typeface="Arial" pitchFamily="34" charset="0"/>
                <a:cs typeface="Arial" pitchFamily="34" charset="0"/>
              </a:rPr>
              <a:t>β</a:t>
            </a:r>
            <a:r>
              <a:rPr lang="en-GB" smtClean="0">
                <a:latin typeface="Arial" pitchFamily="34" charset="0"/>
              </a:rPr>
              <a:t>1 ultimately leads to fibrosis.</a:t>
            </a:r>
          </a:p>
          <a:p>
            <a:pPr marL="228600" indent="-228600" eaLnBrk="1" hangingPunct="1"/>
            <a:endParaRPr lang="en-GB" smtClean="0">
              <a:latin typeface="Arial" pitchFamily="34" charset="0"/>
            </a:endParaRPr>
          </a:p>
          <a:p>
            <a:pPr marL="228600" indent="-228600" eaLnBrk="1" hangingPunct="1"/>
            <a:r>
              <a:rPr lang="en-US" b="1" smtClean="0">
                <a:latin typeface="Arial" pitchFamily="34" charset="0"/>
              </a:rPr>
              <a:t>Reference</a:t>
            </a:r>
          </a:p>
          <a:p>
            <a:pPr marL="228600" indent="-228600" eaLnBrk="1" hangingPunct="1">
              <a:buFont typeface="Wingdings" pitchFamily="2" charset="2"/>
              <a:buNone/>
            </a:pPr>
            <a:r>
              <a:rPr lang="en-GB" smtClean="0">
                <a:solidFill>
                  <a:srgbClr val="000000"/>
                </a:solidFill>
                <a:latin typeface="Arial" pitchFamily="34" charset="0"/>
              </a:rPr>
              <a:t>Cohen AR and Porter JB. In Disorders of Hemoglobin: Genetics, Pathophysiology, and Clinical Management, Steinberg MH </a:t>
            </a:r>
            <a:r>
              <a:rPr lang="en-GB" i="1" smtClean="0">
                <a:solidFill>
                  <a:srgbClr val="000000"/>
                </a:solidFill>
                <a:latin typeface="Arial" pitchFamily="34" charset="0"/>
              </a:rPr>
              <a:t>et al.</a:t>
            </a:r>
            <a:r>
              <a:rPr lang="en-GB" smtClean="0">
                <a:solidFill>
                  <a:srgbClr val="000000"/>
                </a:solidFill>
                <a:latin typeface="Arial" pitchFamily="34" charset="0"/>
              </a:rPr>
              <a:t> (Eds); 2001:979–1027.</a:t>
            </a:r>
            <a:endParaRPr lang="en-US" smtClean="0">
              <a:solidFill>
                <a:srgbClr val="000000"/>
              </a:solidFill>
              <a:latin typeface="Arial" pitchFamily="34" charset="0"/>
            </a:endParaRPr>
          </a:p>
        </p:txBody>
      </p:sp>
    </p:spTree>
    <p:extLst>
      <p:ext uri="{BB962C8B-B14F-4D97-AF65-F5344CB8AC3E}">
        <p14:creationId xmlns:p14="http://schemas.microsoft.com/office/powerpoint/2010/main" val="1455126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C455B10-6C2E-495B-A714-9E2B151FC1E7}" type="slidenum">
              <a:rPr lang="en-US"/>
              <a:pPr/>
              <a:t>21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mtClean="0">
                <a:latin typeface="Arial" pitchFamily="34" charset="0"/>
              </a:rPr>
              <a:t>In patients who are iron-overloaded the capacity of serum transferrin to bind iron may be exceeded, which means that NTBI may circulate in the plasma.</a:t>
            </a:r>
          </a:p>
          <a:p>
            <a:pPr marL="228600" indent="-228600" eaLnBrk="1" hangingPunct="1"/>
            <a:r>
              <a:rPr lang="en-US" smtClean="0">
                <a:latin typeface="Arial" pitchFamily="34" charset="0"/>
              </a:rPr>
              <a:t>This unbound iron, which is carried in the iron storage protein ferritin, </a:t>
            </a:r>
            <a:r>
              <a:rPr lang="en-GB" smtClean="0">
                <a:latin typeface="Arial" pitchFamily="34" charset="0"/>
              </a:rPr>
              <a:t>can promote the generation of free hydroxyl radicals, which propagate oxygen-related tissue damage.</a:t>
            </a:r>
          </a:p>
          <a:p>
            <a:pPr marL="228600" indent="-228600" eaLnBrk="1" hangingPunct="1"/>
            <a:r>
              <a:rPr lang="en-GB" smtClean="0">
                <a:latin typeface="Arial" pitchFamily="34" charset="0"/>
              </a:rPr>
              <a:t>Additionally, insoluble iron complexes called hemosiderins may become deposited in body tissues causing toxicity and death.</a:t>
            </a:r>
            <a:endParaRPr lang="en-US" smtClean="0">
              <a:latin typeface="Arial" pitchFamily="34" charset="0"/>
            </a:endParaRPr>
          </a:p>
          <a:p>
            <a:pPr marL="228600" indent="-228600" eaLnBrk="1" hangingPunct="1"/>
            <a:r>
              <a:rPr lang="en-US" smtClean="0">
                <a:latin typeface="Arial" pitchFamily="34" charset="0"/>
              </a:rPr>
              <a:t>Cardiac failure is a major, life-threatening complication of iron overload.</a:t>
            </a:r>
            <a:r>
              <a:rPr lang="en-US" baseline="30000" smtClean="0">
                <a:latin typeface="Arial" pitchFamily="34" charset="0"/>
              </a:rPr>
              <a:t>1</a:t>
            </a:r>
            <a:r>
              <a:rPr lang="en-US" smtClean="0">
                <a:latin typeface="Arial" pitchFamily="34" charset="0"/>
              </a:rPr>
              <a:t> Iron deposition can cause myocarditis and cardiac fibrosis.</a:t>
            </a:r>
            <a:r>
              <a:rPr lang="en-US" baseline="30000" smtClean="0">
                <a:latin typeface="Arial" pitchFamily="34" charset="0"/>
              </a:rPr>
              <a:t>2</a:t>
            </a:r>
            <a:r>
              <a:rPr lang="en-US" smtClean="0">
                <a:latin typeface="Arial" pitchFamily="34" charset="0"/>
              </a:rPr>
              <a:t> Myocardial fibrosis typically develops after a cumulative dose of approximately 100 units of blood.</a:t>
            </a:r>
            <a:r>
              <a:rPr lang="en-US" baseline="30000" smtClean="0">
                <a:latin typeface="Arial" pitchFamily="34" charset="0"/>
              </a:rPr>
              <a:t>3</a:t>
            </a:r>
            <a:r>
              <a:rPr lang="en-US" smtClean="0">
                <a:latin typeface="Arial" pitchFamily="34" charset="0"/>
              </a:rPr>
              <a:t> Symptoms of heart failure imply advanced disease and patients with iron-associated congestive heart failure or severe arrhythmias typically survive less than a year.</a:t>
            </a:r>
            <a:r>
              <a:rPr lang="en-US" baseline="30000" smtClean="0">
                <a:latin typeface="Arial" pitchFamily="34" charset="0"/>
              </a:rPr>
              <a:t>3</a:t>
            </a:r>
            <a:r>
              <a:rPr lang="en-US" smtClean="0">
                <a:latin typeface="Arial" pitchFamily="34" charset="0"/>
              </a:rPr>
              <a:t> </a:t>
            </a:r>
          </a:p>
          <a:p>
            <a:pPr marL="228600" indent="-228600" eaLnBrk="1" hangingPunct="1"/>
            <a:r>
              <a:rPr lang="en-US" smtClean="0">
                <a:latin typeface="Arial" pitchFamily="34" charset="0"/>
              </a:rPr>
              <a:t>There are a number of other possible complications of iron overload:</a:t>
            </a:r>
          </a:p>
          <a:p>
            <a:pPr lvl="1" indent="-227013" eaLnBrk="1" hangingPunct="1"/>
            <a:r>
              <a:rPr lang="en-US" smtClean="0">
                <a:latin typeface="Arial" pitchFamily="34" charset="0"/>
              </a:rPr>
              <a:t>Excess iron deposition in the liver can lead to fibrosis/cirrhosis or cancer, and diabetes mellitus may occur as a result of </a:t>
            </a:r>
            <a:r>
              <a:rPr lang="el-GR" smtClean="0">
                <a:latin typeface="Arial" pitchFamily="34" charset="0"/>
              </a:rPr>
              <a:t>β</a:t>
            </a:r>
            <a:r>
              <a:rPr lang="en-US" smtClean="0">
                <a:latin typeface="Arial" pitchFamily="34" charset="0"/>
              </a:rPr>
              <a:t>-cell destruction secondary to iron overload in the pancreas</a:t>
            </a:r>
          </a:p>
          <a:p>
            <a:pPr lvl="1" indent="-227013" eaLnBrk="1" hangingPunct="1"/>
            <a:r>
              <a:rPr lang="en-US" smtClean="0">
                <a:latin typeface="Arial" pitchFamily="34" charset="0"/>
              </a:rPr>
              <a:t>Excess iron overload in the pituitary may cause growth failure due to hypogonadism and infertility due to reduced gonadotropin levels.</a:t>
            </a:r>
          </a:p>
          <a:p>
            <a:pPr marL="228600" indent="-228600" eaLnBrk="1" hangingPunct="1"/>
            <a:endParaRPr lang="en-US" smtClean="0">
              <a:latin typeface="Arial" pitchFamily="34" charset="0"/>
            </a:endParaRPr>
          </a:p>
          <a:p>
            <a:pPr marL="228600" indent="-228600" eaLnBrk="1" hangingPunct="1"/>
            <a:r>
              <a:rPr lang="en-US" b="1" smtClean="0">
                <a:latin typeface="Arial" pitchFamily="34" charset="0"/>
              </a:rPr>
              <a:t>References</a:t>
            </a:r>
          </a:p>
          <a:p>
            <a:pPr marL="228600" indent="-228600" eaLnBrk="1" hangingPunct="1">
              <a:buFont typeface="Wingdings" pitchFamily="2" charset="2"/>
              <a:buNone/>
            </a:pPr>
            <a:r>
              <a:rPr lang="en-US" smtClean="0">
                <a:latin typeface="Arial" pitchFamily="34" charset="0"/>
              </a:rPr>
              <a:t>Borgna-Pignatti C </a:t>
            </a:r>
            <a:r>
              <a:rPr lang="en-US" i="1" smtClean="0">
                <a:latin typeface="Arial" pitchFamily="34" charset="0"/>
              </a:rPr>
              <a:t>et al. Ann NY Acad Sci</a:t>
            </a:r>
            <a:r>
              <a:rPr lang="en-US" smtClean="0">
                <a:latin typeface="Arial" pitchFamily="34" charset="0"/>
              </a:rPr>
              <a:t> 1998;850:227–231.</a:t>
            </a:r>
          </a:p>
          <a:p>
            <a:pPr marL="228600" indent="-228600" eaLnBrk="1" hangingPunct="1">
              <a:buFont typeface="Wingdings" pitchFamily="2" charset="2"/>
              <a:buNone/>
            </a:pPr>
            <a:r>
              <a:rPr lang="en-US" smtClean="0">
                <a:latin typeface="Arial" pitchFamily="34" charset="0"/>
              </a:rPr>
              <a:t>Ishizaka N </a:t>
            </a:r>
            <a:r>
              <a:rPr lang="en-US" i="1" smtClean="0">
                <a:latin typeface="Arial" pitchFamily="34" charset="0"/>
              </a:rPr>
              <a:t>et al. Circulation</a:t>
            </a:r>
            <a:r>
              <a:rPr lang="en-US" smtClean="0">
                <a:latin typeface="Arial" pitchFamily="34" charset="0"/>
              </a:rPr>
              <a:t> 2002;106:1840–1846.</a:t>
            </a:r>
          </a:p>
          <a:p>
            <a:pPr marL="228600" indent="-228600" eaLnBrk="1" hangingPunct="1">
              <a:buFont typeface="Wingdings" pitchFamily="2" charset="2"/>
              <a:buNone/>
            </a:pPr>
            <a:r>
              <a:rPr lang="en-US" smtClean="0">
                <a:latin typeface="Arial" pitchFamily="34" charset="0"/>
              </a:rPr>
              <a:t>Hershko C &amp; Weatherall DJ. </a:t>
            </a:r>
            <a:r>
              <a:rPr lang="en-US" i="1" smtClean="0">
                <a:latin typeface="Arial" pitchFamily="34" charset="0"/>
              </a:rPr>
              <a:t>Crit Rev Clin Lab Sci </a:t>
            </a:r>
            <a:r>
              <a:rPr lang="en-US" smtClean="0">
                <a:latin typeface="Arial" pitchFamily="34" charset="0"/>
              </a:rPr>
              <a:t>1988;26:303–345.</a:t>
            </a:r>
          </a:p>
        </p:txBody>
      </p:sp>
    </p:spTree>
    <p:extLst>
      <p:ext uri="{BB962C8B-B14F-4D97-AF65-F5344CB8AC3E}">
        <p14:creationId xmlns:p14="http://schemas.microsoft.com/office/powerpoint/2010/main" val="2805379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F5E632E-17C9-446F-A622-D9063E0996BE}" type="slidenum">
              <a:rPr lang="en-US"/>
              <a:pPr/>
              <a:t>22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US" sz="1100" smtClean="0">
                <a:latin typeface="Arial" pitchFamily="34" charset="0"/>
              </a:rPr>
              <a:t>Excess iron is deposited in major organs, resulting in organ damage.</a:t>
            </a:r>
          </a:p>
          <a:p>
            <a:pPr marL="228600" indent="-228600" eaLnBrk="1" hangingPunct="1"/>
            <a:r>
              <a:rPr lang="en-US" sz="1100" smtClean="0">
                <a:latin typeface="Arial" pitchFamily="34" charset="0"/>
              </a:rPr>
              <a:t>The organs that are at risk of damage due to iron overload include the liver, heart, pancreas, thyroid, pituitary gland and other endocrine organs.</a:t>
            </a:r>
            <a:r>
              <a:rPr lang="en-US" sz="1100" baseline="30000" smtClean="0">
                <a:latin typeface="Arial" pitchFamily="34" charset="0"/>
              </a:rPr>
              <a:t>1,2</a:t>
            </a:r>
          </a:p>
          <a:p>
            <a:pPr marL="228600" indent="-228600" eaLnBrk="1" hangingPunct="1"/>
            <a:r>
              <a:rPr lang="en-US" sz="1100" smtClean="0">
                <a:latin typeface="Arial" pitchFamily="34" charset="0"/>
              </a:rPr>
              <a:t>The liver is the principal site for iron storage and has the largest capacity for excess iron storage. Collagen formation and portal fibrosis can occur within 2 years of the start of a transfusion regimen. When the liver capacity is exceeded, iron is deposited in other organs.</a:t>
            </a:r>
            <a:r>
              <a:rPr lang="en-US" sz="1100" baseline="30000" smtClean="0">
                <a:latin typeface="Arial" pitchFamily="34" charset="0"/>
              </a:rPr>
              <a:t>1,2</a:t>
            </a:r>
          </a:p>
          <a:p>
            <a:pPr marL="228600" indent="-228600" eaLnBrk="1" hangingPunct="1"/>
            <a:r>
              <a:rPr lang="en-GB" sz="1100" smtClean="0">
                <a:latin typeface="Arial" pitchFamily="34" charset="0"/>
              </a:rPr>
              <a:t>In the heart, iron collects in the cardiac muscle fiber cells, particularly in the ventricular wall and septum, the papillary muscles and the epicardium. Signs of myocardial damage due to iron overload present as arrythmia, cardiomegaly, heart failure and pericarditis.</a:t>
            </a:r>
            <a:r>
              <a:rPr lang="en-GB" sz="1100" baseline="30000" smtClean="0">
                <a:latin typeface="Arial" pitchFamily="34" charset="0"/>
              </a:rPr>
              <a:t>1</a:t>
            </a:r>
          </a:p>
          <a:p>
            <a:pPr marL="228600" indent="-228600" eaLnBrk="1" hangingPunct="1"/>
            <a:r>
              <a:rPr lang="en-GB" sz="1100" smtClean="0">
                <a:latin typeface="Arial" pitchFamily="34" charset="0"/>
              </a:rPr>
              <a:t>In patients with </a:t>
            </a:r>
            <a:r>
              <a:rPr lang="el-GR" sz="1100" smtClean="0">
                <a:latin typeface="Arial" pitchFamily="34" charset="0"/>
                <a:cs typeface="Arial" pitchFamily="34" charset="0"/>
              </a:rPr>
              <a:t>β</a:t>
            </a:r>
            <a:r>
              <a:rPr lang="en-GB" sz="1100" smtClean="0">
                <a:latin typeface="Arial" pitchFamily="34" charset="0"/>
              </a:rPr>
              <a:t>-thalassemia, iron loading of the anterior pituitary is primarily responsible for disrupted sexual maturation.</a:t>
            </a:r>
            <a:r>
              <a:rPr lang="en-GB" sz="1100" baseline="30000" smtClean="0">
                <a:latin typeface="Arial" pitchFamily="34" charset="0"/>
              </a:rPr>
              <a:t>2</a:t>
            </a:r>
            <a:r>
              <a:rPr lang="en-GB" sz="1100" smtClean="0">
                <a:latin typeface="Arial" pitchFamily="34" charset="0"/>
              </a:rPr>
              <a:t> Many patients experience growth failure due to growth hormone deficiency or the defective synthesis of insulin-like growth factor.</a:t>
            </a:r>
          </a:p>
          <a:p>
            <a:pPr marL="228600" indent="-228600" eaLnBrk="1" hangingPunct="1"/>
            <a:r>
              <a:rPr lang="en-GB" sz="1100" smtClean="0">
                <a:latin typeface="Arial" pitchFamily="34" charset="0"/>
              </a:rPr>
              <a:t>Even with chelation therapy, diabetes mellitus is observed in approximately 5% of adults with </a:t>
            </a:r>
            <a:r>
              <a:rPr lang="el-GR" sz="1100" smtClean="0">
                <a:latin typeface="Arial" pitchFamily="34" charset="0"/>
              </a:rPr>
              <a:t>β</a:t>
            </a:r>
            <a:r>
              <a:rPr lang="en-GB" sz="1100" smtClean="0">
                <a:latin typeface="Arial" pitchFamily="34" charset="0"/>
              </a:rPr>
              <a:t>-thalassemia. Hyperinsulinemia often occurs with increased iron burden and progression of liver dysfunction due to iron damage. This is thought to be due to reduced hepatic insulin extraction, which leads to pancreatic </a:t>
            </a:r>
            <a:r>
              <a:rPr lang="el-GR" sz="1100" smtClean="0">
                <a:latin typeface="Arial" pitchFamily="34" charset="0"/>
              </a:rPr>
              <a:t>β</a:t>
            </a:r>
            <a:r>
              <a:rPr lang="en-GB" sz="1100" smtClean="0">
                <a:latin typeface="Arial" pitchFamily="34" charset="0"/>
              </a:rPr>
              <a:t>-cell exhaustion and reduced circulating insulin.</a:t>
            </a:r>
            <a:r>
              <a:rPr lang="en-GB" sz="1100" baseline="30000" smtClean="0">
                <a:latin typeface="Arial" pitchFamily="34" charset="0"/>
              </a:rPr>
              <a:t>2</a:t>
            </a:r>
          </a:p>
          <a:p>
            <a:pPr marL="228600" indent="-228600" eaLnBrk="1" hangingPunct="1"/>
            <a:r>
              <a:rPr lang="en-GB" sz="1100" smtClean="0">
                <a:latin typeface="Arial" pitchFamily="34" charset="0"/>
              </a:rPr>
              <a:t>Excess iron in patients with </a:t>
            </a:r>
            <a:r>
              <a:rPr lang="el-GR" sz="1100" smtClean="0">
                <a:latin typeface="Arial" pitchFamily="34" charset="0"/>
              </a:rPr>
              <a:t>β</a:t>
            </a:r>
            <a:r>
              <a:rPr lang="en-GB" sz="1100" smtClean="0">
                <a:latin typeface="Arial" pitchFamily="34" charset="0"/>
              </a:rPr>
              <a:t>-thalassemia can also damage the thyroid, parathyroid and adrenal glands.</a:t>
            </a:r>
            <a:r>
              <a:rPr lang="en-GB" sz="1100" baseline="30000" smtClean="0">
                <a:latin typeface="Arial" pitchFamily="34" charset="0"/>
              </a:rPr>
              <a:t>2</a:t>
            </a:r>
          </a:p>
          <a:p>
            <a:pPr marL="228600" indent="-228600" eaLnBrk="1" hangingPunct="1"/>
            <a:endParaRPr lang="en-GB" sz="1100" smtClean="0">
              <a:latin typeface="Arial" pitchFamily="34" charset="0"/>
            </a:endParaRPr>
          </a:p>
          <a:p>
            <a:pPr marL="228600" indent="-228600" eaLnBrk="1" hangingPunct="1"/>
            <a:r>
              <a:rPr lang="en-GB" sz="1100" b="1" smtClean="0">
                <a:latin typeface="Arial" pitchFamily="34" charset="0"/>
              </a:rPr>
              <a:t>References</a:t>
            </a:r>
          </a:p>
          <a:p>
            <a:pPr marL="228600" indent="-228600" eaLnBrk="1" hangingPunct="1">
              <a:buFont typeface="Wingdings" pitchFamily="2" charset="2"/>
              <a:buNone/>
            </a:pPr>
            <a:r>
              <a:rPr lang="en-GB" sz="1100" smtClean="0">
                <a:latin typeface="Arial" pitchFamily="34" charset="0"/>
              </a:rPr>
              <a:t>Gabutti V &amp; Piga A. </a:t>
            </a:r>
            <a:r>
              <a:rPr lang="en-GB" sz="1100" i="1" smtClean="0">
                <a:latin typeface="Arial" pitchFamily="34" charset="0"/>
              </a:rPr>
              <a:t>Acta Haematol</a:t>
            </a:r>
            <a:r>
              <a:rPr lang="en-GB" sz="1100" smtClean="0">
                <a:latin typeface="Arial" pitchFamily="34" charset="0"/>
              </a:rPr>
              <a:t> 1996;95:26–36.</a:t>
            </a:r>
          </a:p>
          <a:p>
            <a:pPr marL="228600" indent="-228600" eaLnBrk="1" hangingPunct="1">
              <a:buFont typeface="Wingdings" pitchFamily="2" charset="2"/>
              <a:buNone/>
            </a:pPr>
            <a:r>
              <a:rPr lang="en-GB" sz="1100" smtClean="0">
                <a:latin typeface="Arial" pitchFamily="34" charset="0"/>
              </a:rPr>
              <a:t>Olivieri NF. </a:t>
            </a:r>
            <a:r>
              <a:rPr lang="en-GB" sz="1100" i="1" smtClean="0">
                <a:latin typeface="Arial" pitchFamily="34" charset="0"/>
              </a:rPr>
              <a:t>N Engl J Med</a:t>
            </a:r>
            <a:r>
              <a:rPr lang="en-GB" sz="1100" smtClean="0">
                <a:latin typeface="Arial" pitchFamily="34" charset="0"/>
              </a:rPr>
              <a:t> 1999;341:99–107.</a:t>
            </a:r>
            <a:endParaRPr lang="en-US" sz="1100" smtClean="0">
              <a:latin typeface="Arial" pitchFamily="34" charset="0"/>
            </a:endParaRPr>
          </a:p>
        </p:txBody>
      </p:sp>
    </p:spTree>
    <p:extLst>
      <p:ext uri="{BB962C8B-B14F-4D97-AF65-F5344CB8AC3E}">
        <p14:creationId xmlns:p14="http://schemas.microsoft.com/office/powerpoint/2010/main" val="2152390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194BE03-D72D-4764-8F73-9544B74A8376}" type="slidenum">
              <a:rPr lang="en-US"/>
              <a:pPr/>
              <a:t>23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1125538" y="4344988"/>
            <a:ext cx="4608512" cy="4475162"/>
          </a:xfrm>
          <a:noFill/>
          <a:ln/>
        </p:spPr>
        <p:txBody>
          <a:bodyPr/>
          <a:lstStyle/>
          <a:p>
            <a:pPr eaLnBrk="1" hangingPunct="1"/>
            <a:r>
              <a:rPr lang="en-GB" smtClean="0">
                <a:latin typeface="Arial" pitchFamily="34" charset="0"/>
              </a:rPr>
              <a:t>This post-mortem study in 135 autopsy patients evaluated the etiologic factors related to myocardial iron deposition.</a:t>
            </a:r>
            <a:r>
              <a:rPr lang="en-GB" baseline="30000" smtClean="0">
                <a:latin typeface="Arial" pitchFamily="34" charset="0"/>
              </a:rPr>
              <a:t>1</a:t>
            </a:r>
            <a:r>
              <a:rPr lang="en-GB" smtClean="0">
                <a:latin typeface="Arial" pitchFamily="34" charset="0"/>
              </a:rPr>
              <a:t> 131 patients had chronic anemia (101 with leukemia and 30 with other anemias) and had received blood transfusion therapy. The remaining four had idiopathic hemochromatosis.</a:t>
            </a:r>
          </a:p>
          <a:p>
            <a:pPr eaLnBrk="1" hangingPunct="1"/>
            <a:r>
              <a:rPr lang="en-GB" smtClean="0">
                <a:latin typeface="Arial" pitchFamily="34" charset="0"/>
              </a:rPr>
              <a:t>The clinical records and electrocardiograms (ECGs) of each patient were reviewed, the number of blood transfusions received tabulated, and evidence of cardiac dysfunction recorded.</a:t>
            </a:r>
          </a:p>
          <a:p>
            <a:pPr eaLnBrk="1" hangingPunct="1"/>
            <a:r>
              <a:rPr lang="en-GB" smtClean="0">
                <a:latin typeface="Arial" pitchFamily="34" charset="0"/>
              </a:rPr>
              <a:t>Nineteen of 135 patients (14.1%) had cardiac iron deposits (CID). Ventricular CID were grossly visible in nine patients and microscopically visible in 10. Atrial CID were extensive in six patients but minimal in the other 13. Iron deposits in the conduction system were rare. Every patient who had iron in the myocardium also had iron in other organs and tissues.</a:t>
            </a:r>
          </a:p>
          <a:p>
            <a:pPr eaLnBrk="1" hangingPunct="1"/>
            <a:r>
              <a:rPr lang="en-GB" smtClean="0">
                <a:latin typeface="Arial" pitchFamily="34" charset="0"/>
              </a:rPr>
              <a:t>This slide shows the percentage of patients with CID in the 131 patients with anemia who received blood transfusions. The proportion of patients with cardiac iron deposition was generally shown to increase in line with the amount of blood transfused, demonstrating the importance of transfusion in the development of iron overload.</a:t>
            </a:r>
          </a:p>
          <a:p>
            <a:pPr eaLnBrk="1" hangingPunct="1"/>
            <a:r>
              <a:rPr lang="en-GB" smtClean="0">
                <a:latin typeface="Arial" pitchFamily="34" charset="0"/>
              </a:rPr>
              <a:t>Each anemic patient who received more than 100 units of blood had extensive CID unless chronic bleeding diatheses coexisted. Each patient with anemia with extensive CID who received less than 100 units of blood had hepatic cirrhosis.</a:t>
            </a:r>
          </a:p>
          <a:p>
            <a:pPr eaLnBrk="1" hangingPunct="1"/>
            <a:endParaRPr lang="en-GB" b="1" smtClean="0">
              <a:latin typeface="Arial" pitchFamily="34" charset="0"/>
            </a:endParaRPr>
          </a:p>
          <a:p>
            <a:pPr eaLnBrk="1" hangingPunct="1"/>
            <a:r>
              <a:rPr lang="en-GB" b="1" smtClean="0">
                <a:latin typeface="Arial" pitchFamily="34" charset="0"/>
              </a:rPr>
              <a:t>Reference</a:t>
            </a:r>
          </a:p>
          <a:p>
            <a:pPr eaLnBrk="1" hangingPunct="1">
              <a:buFont typeface="Wingdings" pitchFamily="2" charset="2"/>
              <a:buNone/>
            </a:pPr>
            <a:r>
              <a:rPr lang="en-GB" smtClean="0">
                <a:latin typeface="Arial" pitchFamily="34" charset="0"/>
              </a:rPr>
              <a:t>Buja LM &amp; Roberts WC. </a:t>
            </a:r>
            <a:r>
              <a:rPr lang="en-GB" i="1" smtClean="0">
                <a:latin typeface="Arial" pitchFamily="34" charset="0"/>
              </a:rPr>
              <a:t>Am J Med</a:t>
            </a:r>
            <a:r>
              <a:rPr lang="en-GB" smtClean="0">
                <a:latin typeface="Arial" pitchFamily="34" charset="0"/>
              </a:rPr>
              <a:t> 1971;51:209–221.</a:t>
            </a:r>
          </a:p>
          <a:p>
            <a:pPr eaLnBrk="1" hangingPunct="1"/>
            <a:endParaRPr lang="el-GR" smtClean="0">
              <a:latin typeface="Arial" pitchFamily="34" charset="0"/>
            </a:endParaRPr>
          </a:p>
          <a:p>
            <a:pPr eaLnBrk="1" hangingPunct="1"/>
            <a:endParaRPr lang="en-GB" smtClean="0">
              <a:latin typeface="Arial" pitchFamily="34" charset="0"/>
            </a:endParaRPr>
          </a:p>
        </p:txBody>
      </p:sp>
    </p:spTree>
    <p:extLst>
      <p:ext uri="{BB962C8B-B14F-4D97-AF65-F5344CB8AC3E}">
        <p14:creationId xmlns:p14="http://schemas.microsoft.com/office/powerpoint/2010/main" val="307296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344A5E1-3E00-42C9-911D-919A16E3F8A4}" type="slidenum">
              <a:rPr lang="en-US"/>
              <a:pPr/>
              <a:t>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mtClean="0">
                <a:latin typeface="Arial" pitchFamily="34" charset="0"/>
              </a:rPr>
              <a:t>In a normal balanced state, 1–2 mg of iron enters and leaves the body every day. Dietary iron is absorbed by duodenal enterocytes and circulates in the plasma bound to transferrin, the main iron transport protein.</a:t>
            </a:r>
            <a:r>
              <a:rPr lang="en-US" baseline="30000" smtClean="0">
                <a:latin typeface="Arial" pitchFamily="34" charset="0"/>
              </a:rPr>
              <a:t>1</a:t>
            </a:r>
            <a:endParaRPr lang="en-GB" baseline="30000" smtClean="0">
              <a:latin typeface="Arial" pitchFamily="34" charset="0"/>
            </a:endParaRPr>
          </a:p>
          <a:p>
            <a:pPr marL="228600" indent="-228600" eaLnBrk="1" hangingPunct="1"/>
            <a:r>
              <a:rPr lang="en-GB" smtClean="0">
                <a:latin typeface="Arial" pitchFamily="34" charset="0"/>
              </a:rPr>
              <a:t>Most of the circulating iron is used </a:t>
            </a:r>
            <a:r>
              <a:rPr lang="en-US" smtClean="0">
                <a:latin typeface="Arial" pitchFamily="34" charset="0"/>
              </a:rPr>
              <a:t>by the bone marrow to generate hemoglobin for red blood cells</a:t>
            </a:r>
            <a:r>
              <a:rPr lang="en-GB" smtClean="0">
                <a:latin typeface="Arial" pitchFamily="34" charset="0"/>
              </a:rPr>
              <a:t>, while around 10–15% is utilized by muscle fibers to generate myoglobin. </a:t>
            </a:r>
            <a:r>
              <a:rPr lang="en-US" smtClean="0">
                <a:latin typeface="Arial" pitchFamily="34" charset="0"/>
              </a:rPr>
              <a:t>Iron released by tissue breakdown is absorbed and recycled. Excess iron is stored by parenchymal cells in the liver and reticuloendothelial macrophages. Traces of iron are lost each day by sloughing of mucosal cells, loss of epithelial cells and any blood loss.</a:t>
            </a:r>
            <a:r>
              <a:rPr lang="en-US" baseline="30000" smtClean="0">
                <a:latin typeface="Arial" pitchFamily="34" charset="0"/>
              </a:rPr>
              <a:t>1</a:t>
            </a:r>
          </a:p>
          <a:p>
            <a:pPr marL="228600" indent="-228600" eaLnBrk="1" hangingPunct="1"/>
            <a:r>
              <a:rPr lang="en-US" smtClean="0">
                <a:latin typeface="Arial" pitchFamily="34" charset="0"/>
              </a:rPr>
              <a:t>Since the human body has not evolved a mechanism to clear excess iron, disorders of iron balance, such as iron overload, are among the most common diseases in humans.</a:t>
            </a:r>
          </a:p>
          <a:p>
            <a:pPr marL="228600" indent="-228600" eaLnBrk="1" hangingPunct="1"/>
            <a:endParaRPr lang="en-US" smtClean="0">
              <a:latin typeface="Arial" pitchFamily="34" charset="0"/>
            </a:endParaRPr>
          </a:p>
          <a:p>
            <a:pPr marL="228600" indent="-228600" eaLnBrk="1" hangingPunct="1"/>
            <a:r>
              <a:rPr lang="en-US" b="1" smtClean="0">
                <a:latin typeface="Arial" pitchFamily="34" charset="0"/>
              </a:rPr>
              <a:t>Reference</a:t>
            </a:r>
          </a:p>
          <a:p>
            <a:pPr marL="228600" indent="-228600" eaLnBrk="1" hangingPunct="1">
              <a:buFont typeface="Wingdings" pitchFamily="2" charset="2"/>
              <a:buNone/>
            </a:pPr>
            <a:r>
              <a:rPr lang="en-US" smtClean="0">
                <a:latin typeface="Arial" pitchFamily="34" charset="0"/>
              </a:rPr>
              <a:t>Andrews NC. </a:t>
            </a:r>
            <a:r>
              <a:rPr lang="en-US" i="1" smtClean="0">
                <a:latin typeface="Arial" pitchFamily="34" charset="0"/>
              </a:rPr>
              <a:t>N Engl J Med</a:t>
            </a:r>
            <a:r>
              <a:rPr lang="en-US" smtClean="0">
                <a:latin typeface="Arial" pitchFamily="34" charset="0"/>
              </a:rPr>
              <a:t> 1999;341:1986–1995.</a:t>
            </a:r>
          </a:p>
        </p:txBody>
      </p:sp>
    </p:spTree>
    <p:extLst>
      <p:ext uri="{BB962C8B-B14F-4D97-AF65-F5344CB8AC3E}">
        <p14:creationId xmlns:p14="http://schemas.microsoft.com/office/powerpoint/2010/main" val="551961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BF39DBE-E721-47E9-A6FD-473EFF4CACEE}" type="slidenum">
              <a:rPr lang="en-US"/>
              <a:pPr/>
              <a:t>24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1177925" y="4344988"/>
            <a:ext cx="4556125" cy="4475162"/>
          </a:xfrm>
          <a:noFill/>
          <a:ln/>
        </p:spPr>
        <p:txBody>
          <a:bodyPr/>
          <a:lstStyle/>
          <a:p>
            <a:pPr marL="228600" indent="-228600" eaLnBrk="1" hangingPunct="1">
              <a:spcAft>
                <a:spcPct val="15000"/>
              </a:spcAft>
            </a:pPr>
            <a:r>
              <a:rPr lang="en-GB" sz="1100" smtClean="0">
                <a:latin typeface="Arial" pitchFamily="34" charset="0"/>
              </a:rPr>
              <a:t>Blood transfusions are indicated in SCD for the treatment of acute/episodic and chronic complications. The aim of transfusion therapy is to increase hemoglobin and therefore the oxygen-carrying capacity of the blood and to reduce the proportion of the sickle cells in the circulation.</a:t>
            </a:r>
          </a:p>
          <a:p>
            <a:pPr marL="228600" indent="-228600" eaLnBrk="1" hangingPunct="1">
              <a:spcAft>
                <a:spcPct val="15000"/>
              </a:spcAft>
            </a:pPr>
            <a:r>
              <a:rPr lang="en-GB" sz="1100" smtClean="0">
                <a:latin typeface="Arial" pitchFamily="34" charset="0"/>
              </a:rPr>
              <a:t>Acute/episodic indications for transfusion therapy include: anemia, splenic sequestration, severe aplastic crises, stroke, acute chest syndrome and multiple organ failure.</a:t>
            </a:r>
          </a:p>
          <a:p>
            <a:pPr marL="228600" indent="-228600" eaLnBrk="1" hangingPunct="1">
              <a:spcAft>
                <a:spcPct val="15000"/>
              </a:spcAft>
            </a:pPr>
            <a:r>
              <a:rPr lang="en-GB" sz="1100" smtClean="0">
                <a:latin typeface="Arial" pitchFamily="34" charset="0"/>
              </a:rPr>
              <a:t>Chronic indications include heart failure, prophylaxis against recurrent stroke, stroke prevention where transcranial Doppler velocities are abnormal, chronic pulmonary hypertension, severe vaso-occlusive crises and chronic pain.</a:t>
            </a:r>
          </a:p>
          <a:p>
            <a:pPr marL="228600" indent="-228600" eaLnBrk="1" hangingPunct="1">
              <a:spcAft>
                <a:spcPct val="15000"/>
              </a:spcAft>
            </a:pPr>
            <a:r>
              <a:rPr lang="en-GB" sz="1100" smtClean="0">
                <a:latin typeface="Arial" pitchFamily="34" charset="0"/>
              </a:rPr>
              <a:t>The STOP trials demonstrated that transfusions are effective in preventing stroke. There has, as a result, been an increase in patients with SCD receiving chronic transfusions and concerns that such patients may develop iron overload. An increase in serum ferritin levels in the STOP trial participants suggested that these patients may have developed iron overload.</a:t>
            </a:r>
          </a:p>
          <a:p>
            <a:pPr marL="228600" indent="-228600" eaLnBrk="1" hangingPunct="1">
              <a:spcAft>
                <a:spcPct val="15000"/>
              </a:spcAft>
            </a:pPr>
            <a:r>
              <a:rPr lang="en-GB" sz="1100" smtClean="0">
                <a:latin typeface="Arial" pitchFamily="34" charset="0"/>
              </a:rPr>
              <a:t>The objective of this study was to assess the degree of iron overload in patients with SCD who receive chronic transfusion therapy and to determine whether such patients suffer significant liver injury.</a:t>
            </a:r>
            <a:r>
              <a:rPr lang="en-GB" sz="1100" baseline="30000" smtClean="0">
                <a:latin typeface="Arial" pitchFamily="34" charset="0"/>
              </a:rPr>
              <a:t>1</a:t>
            </a:r>
          </a:p>
          <a:p>
            <a:pPr marL="228600" indent="-228600" eaLnBrk="1" hangingPunct="1">
              <a:spcAft>
                <a:spcPct val="15000"/>
              </a:spcAft>
            </a:pPr>
            <a:r>
              <a:rPr lang="en-GB" sz="1100" smtClean="0">
                <a:latin typeface="Arial" pitchFamily="34" charset="0"/>
              </a:rPr>
              <a:t>The study evaluated 20 patients with hemoglobin SS on chronic transfusion therapy. The mean duration of transfusion therapy prior to biopsy was 57</a:t>
            </a:r>
            <a:r>
              <a:rPr lang="en-GB" sz="1100" smtClean="0">
                <a:latin typeface="Arial" pitchFamily="34" charset="0"/>
                <a:sym typeface="Symbol" pitchFamily="18" charset="2"/>
              </a:rPr>
              <a:t>35 months (range 12–146). </a:t>
            </a:r>
            <a:r>
              <a:rPr lang="en-GB" sz="1100" smtClean="0">
                <a:latin typeface="Arial" pitchFamily="34" charset="0"/>
              </a:rPr>
              <a:t>The mean age of the patients was 13.5 years (range 2–31).</a:t>
            </a:r>
          </a:p>
          <a:p>
            <a:pPr marL="228600" indent="-228600" eaLnBrk="1" hangingPunct="1">
              <a:spcAft>
                <a:spcPct val="15000"/>
              </a:spcAft>
            </a:pPr>
            <a:r>
              <a:rPr lang="en-GB" sz="1100" smtClean="0">
                <a:latin typeface="Arial" pitchFamily="34" charset="0"/>
              </a:rPr>
              <a:t>As shown on the slide, the amount of iron in the liver was shown to correlate significantly with the duration of transfusions (</a:t>
            </a:r>
            <a:r>
              <a:rPr lang="en-GB" sz="1100" i="1" smtClean="0">
                <a:latin typeface="Arial" pitchFamily="34" charset="0"/>
              </a:rPr>
              <a:t>R</a:t>
            </a:r>
            <a:r>
              <a:rPr lang="en-GB" sz="1100" smtClean="0">
                <a:latin typeface="Arial" pitchFamily="34" charset="0"/>
              </a:rPr>
              <a:t>=0.795).</a:t>
            </a:r>
          </a:p>
          <a:p>
            <a:pPr marL="228600" indent="-228600" eaLnBrk="1" hangingPunct="1">
              <a:spcAft>
                <a:spcPct val="15000"/>
              </a:spcAft>
            </a:pPr>
            <a:endParaRPr lang="en-GB" sz="1100" smtClean="0">
              <a:latin typeface="Arial" pitchFamily="34" charset="0"/>
            </a:endParaRPr>
          </a:p>
          <a:p>
            <a:pPr marL="228600" indent="-228600" eaLnBrk="1" hangingPunct="1"/>
            <a:r>
              <a:rPr lang="en-GB" sz="1100" b="1" smtClean="0">
                <a:latin typeface="Arial" pitchFamily="34" charset="0"/>
                <a:sym typeface="Symbol" pitchFamily="18" charset="2"/>
              </a:rPr>
              <a:t>Reference</a:t>
            </a:r>
          </a:p>
          <a:p>
            <a:pPr marL="228600" indent="-228600" eaLnBrk="1" hangingPunct="1">
              <a:buFont typeface="Wingdings" pitchFamily="2" charset="2"/>
              <a:buNone/>
            </a:pPr>
            <a:r>
              <a:rPr lang="en-GB" sz="1100" smtClean="0">
                <a:solidFill>
                  <a:srgbClr val="000000"/>
                </a:solidFill>
                <a:latin typeface="Arial" pitchFamily="34" charset="0"/>
              </a:rPr>
              <a:t>Harmatz P </a:t>
            </a:r>
            <a:r>
              <a:rPr lang="en-GB" sz="1100" i="1" smtClean="0">
                <a:solidFill>
                  <a:srgbClr val="000000"/>
                </a:solidFill>
                <a:latin typeface="Arial" pitchFamily="34" charset="0"/>
              </a:rPr>
              <a:t>et al</a:t>
            </a:r>
            <a:r>
              <a:rPr lang="en-GB" sz="1100" smtClean="0">
                <a:solidFill>
                  <a:srgbClr val="000000"/>
                </a:solidFill>
                <a:latin typeface="Arial" pitchFamily="34" charset="0"/>
              </a:rPr>
              <a:t>. </a:t>
            </a:r>
            <a:r>
              <a:rPr lang="en-GB" sz="1100" i="1" smtClean="0">
                <a:solidFill>
                  <a:srgbClr val="000000"/>
                </a:solidFill>
                <a:latin typeface="Arial" pitchFamily="34" charset="0"/>
              </a:rPr>
              <a:t>Blood</a:t>
            </a:r>
            <a:r>
              <a:rPr lang="en-GB" sz="1100" smtClean="0">
                <a:solidFill>
                  <a:srgbClr val="000000"/>
                </a:solidFill>
                <a:latin typeface="Arial" pitchFamily="34" charset="0"/>
              </a:rPr>
              <a:t> 2000;96:76–79</a:t>
            </a:r>
            <a:r>
              <a:rPr lang="en-US" sz="1100" smtClean="0">
                <a:latin typeface="Arial" pitchFamily="34" charset="0"/>
                <a:sym typeface="Symbol" pitchFamily="18" charset="2"/>
              </a:rPr>
              <a:t>.</a:t>
            </a:r>
            <a:endParaRPr lang="en-US" sz="1100" smtClean="0">
              <a:latin typeface="Arial" pitchFamily="34" charset="0"/>
            </a:endParaRPr>
          </a:p>
          <a:p>
            <a:pPr marL="228600" indent="-228600" eaLnBrk="1" hangingPunct="1">
              <a:spcAft>
                <a:spcPct val="15000"/>
              </a:spcAft>
            </a:pPr>
            <a:endParaRPr lang="en-US" sz="1100" smtClean="0">
              <a:latin typeface="Arial" pitchFamily="34" charset="0"/>
            </a:endParaRPr>
          </a:p>
        </p:txBody>
      </p:sp>
    </p:spTree>
    <p:extLst>
      <p:ext uri="{BB962C8B-B14F-4D97-AF65-F5344CB8AC3E}">
        <p14:creationId xmlns:p14="http://schemas.microsoft.com/office/powerpoint/2010/main" val="1537496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0528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16921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820664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Thomas D Coates, MD</a:t>
            </a:r>
            <a:endParaRPr lang="en-US"/>
          </a:p>
        </p:txBody>
      </p:sp>
      <p:sp>
        <p:nvSpPr>
          <p:cNvPr id="5" name="Slide Number Placeholder 4"/>
          <p:cNvSpPr>
            <a:spLocks noGrp="1"/>
          </p:cNvSpPr>
          <p:nvPr>
            <p:ph type="sldNum" sz="quarter" idx="11"/>
          </p:nvPr>
        </p:nvSpPr>
        <p:spPr/>
        <p:txBody>
          <a:bodyPr/>
          <a:lstStyle/>
          <a:p>
            <a:pPr>
              <a:defRPr/>
            </a:pPr>
            <a:fld id="{03A0F8FA-72CE-2940-A790-0F5931EA4B62}" type="slidenum">
              <a:rPr lang="en-US" smtClean="0"/>
              <a:pPr>
                <a:defRPr/>
              </a:pPr>
              <a:t>28</a:t>
            </a:fld>
            <a:endParaRPr lang="en-US"/>
          </a:p>
        </p:txBody>
      </p:sp>
    </p:spTree>
    <p:extLst>
      <p:ext uri="{BB962C8B-B14F-4D97-AF65-F5344CB8AC3E}">
        <p14:creationId xmlns:p14="http://schemas.microsoft.com/office/powerpoint/2010/main" val="920050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9F166D-966A-412A-963C-316B54D8F75A}" type="slidenum">
              <a:rPr lang="en-US"/>
              <a:pPr/>
              <a:t>29</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1125538" y="4344988"/>
            <a:ext cx="4608512" cy="4475162"/>
          </a:xfrm>
          <a:noFill/>
          <a:ln/>
        </p:spPr>
        <p:txBody>
          <a:bodyPr/>
          <a:lstStyle/>
          <a:p>
            <a:pPr eaLnBrk="1" hangingPunct="1"/>
            <a:r>
              <a:rPr lang="en-GB" sz="1100" smtClean="0">
                <a:latin typeface="Arial" pitchFamily="34" charset="0"/>
              </a:rPr>
              <a:t>Various parameters can be used to assess iron overload, including LIC, serum ferritin, transferrin saturation, liver enzyme levels (eg alanine aminotransferase [ALT]), LPI levels and cardiac T2*.</a:t>
            </a:r>
          </a:p>
          <a:p>
            <a:pPr eaLnBrk="1" hangingPunct="1"/>
            <a:r>
              <a:rPr lang="en-GB" sz="1100" smtClean="0">
                <a:latin typeface="Arial" pitchFamily="34" charset="0"/>
              </a:rPr>
              <a:t>The slide summarizes the normal levels of these parameters and provides an indication of levels in an iron-overloaded state.</a:t>
            </a:r>
          </a:p>
          <a:p>
            <a:pPr eaLnBrk="1" hangingPunct="1"/>
            <a:r>
              <a:rPr lang="en-GB" sz="1100" smtClean="0">
                <a:latin typeface="Arial" pitchFamily="34" charset="0"/>
              </a:rPr>
              <a:t>For LIC, levels &gt;7 mg Fe/g dw indicate an increased risk of complications; at levels &gt;15 mg Fe/g dw there is a heightened risk of cardiac disease and death.</a:t>
            </a:r>
          </a:p>
          <a:p>
            <a:pPr eaLnBrk="1" hangingPunct="1"/>
            <a:r>
              <a:rPr lang="en-GB" sz="1100" smtClean="0">
                <a:latin typeface="Arial" pitchFamily="34" charset="0"/>
              </a:rPr>
              <a:t>Normal serum ferritin levels differ for males and females: &lt;300 ng/mL is within the limit of normal for a male; &lt;150 ng/mL defines the limit for a female. Mild–moderate iron overload is indicated by serum ferritin levels 300–2500 ng/mL. Levels &gt;2500 ng/mL are associated with an increased risk of cardiac disease.</a:t>
            </a:r>
          </a:p>
          <a:p>
            <a:pPr eaLnBrk="1" hangingPunct="1"/>
            <a:r>
              <a:rPr lang="en-GB" sz="1100" smtClean="0">
                <a:latin typeface="Arial" pitchFamily="34" charset="0"/>
              </a:rPr>
              <a:t>The amount of transferrin that is bound to iron (ie saturated) in a normal individual is between 20–50%. Once transferrin saturation exceeds 50%, this indicates an iron-overloaded state.</a:t>
            </a:r>
          </a:p>
          <a:p>
            <a:pPr eaLnBrk="1" hangingPunct="1"/>
            <a:r>
              <a:rPr lang="en-GB" sz="1100" smtClean="0">
                <a:latin typeface="Arial" pitchFamily="34" charset="0"/>
              </a:rPr>
              <a:t>Normal T2* values are considered to be &gt;20 ms, while values below are ‘abnormal’; a T2* &lt;10 ms suggests a severely iron-overloaded state.</a:t>
            </a:r>
          </a:p>
          <a:p>
            <a:pPr eaLnBrk="1" hangingPunct="1"/>
            <a:r>
              <a:rPr lang="en-GB" sz="1100" smtClean="0">
                <a:latin typeface="Arial" pitchFamily="34" charset="0"/>
              </a:rPr>
              <a:t>Normal alanine aminotransferase levels are classified as &lt;250 U/L.</a:t>
            </a:r>
          </a:p>
          <a:p>
            <a:pPr eaLnBrk="1" hangingPunct="1"/>
            <a:r>
              <a:rPr lang="en-GB" sz="1100" smtClean="0">
                <a:latin typeface="Arial" pitchFamily="34" charset="0"/>
              </a:rPr>
              <a:t>The limit of assay for LPI or the background level found in sera from normal patients is 0.4 </a:t>
            </a:r>
            <a:r>
              <a:rPr lang="el-GR" sz="1100" smtClean="0">
                <a:latin typeface="Arial" pitchFamily="34" charset="0"/>
              </a:rPr>
              <a:t>μ</a:t>
            </a:r>
            <a:r>
              <a:rPr lang="en-GB" sz="1100" smtClean="0">
                <a:latin typeface="Arial" pitchFamily="34" charset="0"/>
              </a:rPr>
              <a:t>M. Anything above that level is indicative of iron overload.</a:t>
            </a:r>
          </a:p>
          <a:p>
            <a:pPr eaLnBrk="1" hangingPunct="1"/>
            <a:r>
              <a:rPr lang="en-US" altLang="ja-JP" sz="1100" smtClean="0">
                <a:latin typeface="Arial" pitchFamily="34" charset="0"/>
              </a:rPr>
              <a:t>A variety of methods are available for measuring LPI. Further evaluation of these techniques is required to validate the methodology and determine the relationship to patient prognosis. Currently these measures are research tools to demonstrate proof of concept; clinical significance may become clearer in the future.</a:t>
            </a:r>
            <a:endParaRPr lang="en-US" sz="1100" smtClean="0">
              <a:latin typeface="Arial" pitchFamily="34" charset="0"/>
            </a:endParaRPr>
          </a:p>
        </p:txBody>
      </p:sp>
    </p:spTree>
    <p:extLst>
      <p:ext uri="{BB962C8B-B14F-4D97-AF65-F5344CB8AC3E}">
        <p14:creationId xmlns:p14="http://schemas.microsoft.com/office/powerpoint/2010/main" val="548345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6F9CADC-1A5C-4AA2-9F73-61BC7AA0C027}" type="slidenum">
              <a:rPr lang="en-US"/>
              <a:pPr/>
              <a:t>30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1125538" y="4344988"/>
            <a:ext cx="4608512" cy="4475162"/>
          </a:xfrm>
          <a:noFill/>
          <a:ln/>
        </p:spPr>
        <p:txBody>
          <a:bodyPr/>
          <a:lstStyle/>
          <a:p>
            <a:pPr eaLnBrk="1" hangingPunct="1"/>
            <a:r>
              <a:rPr lang="en-US" smtClean="0">
                <a:latin typeface="Arial" pitchFamily="34" charset="0"/>
              </a:rPr>
              <a:t>Liver biopsy is the validated standard method for assessing LIC. It provides a direct measurement of LIC, being quantitative, specific and sensitive, and has been shown to be positively correlated with morbidity and mortality.</a:t>
            </a:r>
          </a:p>
          <a:p>
            <a:pPr eaLnBrk="1" hangingPunct="1"/>
            <a:r>
              <a:rPr lang="en-US" smtClean="0">
                <a:latin typeface="Arial" pitchFamily="34" charset="0"/>
              </a:rPr>
              <a:t>However, the technique is invasive and can be painful, carrying a risk of potentially serious complications such as bleeding. In addition, there is a significant risk of sampling error and there is currently poor standardization between laboratories.</a:t>
            </a:r>
          </a:p>
        </p:txBody>
      </p:sp>
    </p:spTree>
    <p:extLst>
      <p:ext uri="{BB962C8B-B14F-4D97-AF65-F5344CB8AC3E}">
        <p14:creationId xmlns:p14="http://schemas.microsoft.com/office/powerpoint/2010/main" val="1486236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A97DE-2D28-7046-9548-1BB2B1133BE3}" type="slidenum">
              <a:rPr lang="en-GB">
                <a:solidFill>
                  <a:prstClr val="black"/>
                </a:solidFill>
              </a:rPr>
              <a:pPr/>
              <a:t>31</a:t>
            </a:fld>
            <a:endParaRPr lang="en-GB">
              <a:solidFill>
                <a:prstClr val="black"/>
              </a:solidFill>
            </a:endParaRPr>
          </a:p>
        </p:txBody>
      </p:sp>
      <p:sp>
        <p:nvSpPr>
          <p:cNvPr id="29698" name="Rectangle 2"/>
          <p:cNvSpPr>
            <a:spLocks noGrp="1" noRot="1" noChangeAspect="1" noChangeArrowheads="1" noTextEdit="1"/>
          </p:cNvSpPr>
          <p:nvPr>
            <p:ph type="sldImg"/>
          </p:nvPr>
        </p:nvSpPr>
        <p:spPr>
          <a:xfrm>
            <a:off x="1190625" y="706438"/>
            <a:ext cx="4514850" cy="3386137"/>
          </a:xfrm>
          <a:ln/>
          <a:extLst>
            <a:ext uri="{FAA26D3D-D897-4be2-8F04-BA451C77F1D7}">
              <ma14:placeholderFlag xmlns="" xmlns:ma14="http://schemas.microsoft.com/office/mac/drawingml/2011/main" val="1"/>
            </a:ext>
          </a:extLst>
        </p:spPr>
      </p:sp>
      <p:sp>
        <p:nvSpPr>
          <p:cNvPr id="29699" name="Rectangle 3"/>
          <p:cNvSpPr>
            <a:spLocks noGrp="1" noChangeArrowheads="1"/>
          </p:cNvSpPr>
          <p:nvPr>
            <p:ph type="body" idx="1"/>
          </p:nvPr>
        </p:nvSpPr>
        <p:spPr>
          <a:xfrm>
            <a:off x="939800" y="4375150"/>
            <a:ext cx="5016500" cy="4092575"/>
          </a:xfrm>
        </p:spPr>
        <p:txBody>
          <a:bodyPr/>
          <a:lstStyle/>
          <a:p>
            <a:endParaRPr lang="en-US" dirty="0"/>
          </a:p>
        </p:txBody>
      </p:sp>
    </p:spTree>
    <p:extLst>
      <p:ext uri="{BB962C8B-B14F-4D97-AF65-F5344CB8AC3E}">
        <p14:creationId xmlns:p14="http://schemas.microsoft.com/office/powerpoint/2010/main" val="842352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E16A92A-E9E8-46A2-9A0D-385AF44BCED3}" type="slidenum">
              <a:rPr lang="en-US"/>
              <a:pPr/>
              <a:t>32</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mtClean="0">
                <a:latin typeface="Arial" pitchFamily="34" charset="0"/>
              </a:rPr>
              <a:t>The liver is the primary site of iron storage in the body.</a:t>
            </a:r>
            <a:endParaRPr lang="en-US" smtClean="0">
              <a:latin typeface="Arial" pitchFamily="34" charset="0"/>
            </a:endParaRPr>
          </a:p>
          <a:p>
            <a:pPr marL="228600" indent="-228600" eaLnBrk="1" hangingPunct="1"/>
            <a:r>
              <a:rPr lang="en-US" smtClean="0">
                <a:latin typeface="Arial" pitchFamily="34" charset="0"/>
              </a:rPr>
              <a:t>In patients who are not transfusion-dependent and who do not have a hemochromatosis mutation, normal LICs are usually &lt;1.2 mg Fe/g dw.</a:t>
            </a:r>
          </a:p>
          <a:p>
            <a:pPr marL="228600" indent="-228600" eaLnBrk="1" hangingPunct="1"/>
            <a:r>
              <a:rPr lang="en-US" smtClean="0">
                <a:latin typeface="Arial" pitchFamily="34" charset="0"/>
              </a:rPr>
              <a:t>There is an increased risk of iron-induced complications if LIC is &gt;7 mg Fe/g dw:</a:t>
            </a:r>
          </a:p>
          <a:p>
            <a:pPr lvl="1" indent="-227013" eaLnBrk="1" hangingPunct="1"/>
            <a:r>
              <a:rPr lang="en-US" smtClean="0">
                <a:latin typeface="Arial" pitchFamily="34" charset="0"/>
              </a:rPr>
              <a:t>Hepatic fibrosis</a:t>
            </a:r>
          </a:p>
          <a:p>
            <a:pPr lvl="1" indent="-227013" eaLnBrk="1" hangingPunct="1"/>
            <a:r>
              <a:rPr lang="en-US" smtClean="0">
                <a:latin typeface="Arial" pitchFamily="34" charset="0"/>
              </a:rPr>
              <a:t>Diabetes mellitus.</a:t>
            </a:r>
          </a:p>
          <a:p>
            <a:pPr marL="228600" indent="-228600" eaLnBrk="1" hangingPunct="1"/>
            <a:r>
              <a:rPr lang="en-US" smtClean="0">
                <a:latin typeface="Arial" pitchFamily="34" charset="0"/>
              </a:rPr>
              <a:t>Greatly increased risk of cardiac disease and death if LIC &gt;15 mg Fe/g dw.</a:t>
            </a:r>
          </a:p>
          <a:p>
            <a:pPr marL="228600" indent="-228600" eaLnBrk="1" hangingPunct="1"/>
            <a:r>
              <a:rPr lang="en-US" smtClean="0">
                <a:latin typeface="Arial" pitchFamily="34" charset="0"/>
              </a:rPr>
              <a:t>Patients with </a:t>
            </a:r>
            <a:r>
              <a:rPr lang="el-GR" smtClean="0">
                <a:latin typeface="Arial" pitchFamily="34" charset="0"/>
                <a:sym typeface="Symbol" pitchFamily="18" charset="2"/>
              </a:rPr>
              <a:t>β</a:t>
            </a:r>
            <a:r>
              <a:rPr lang="en-US" smtClean="0">
                <a:latin typeface="Arial" pitchFamily="34" charset="0"/>
                <a:sym typeface="Symbol" pitchFamily="18" charset="2"/>
              </a:rPr>
              <a:t>-thalassemia major require regular blood transfusions, often starting at 2</a:t>
            </a:r>
            <a:r>
              <a:rPr lang="en-US" smtClean="0">
                <a:latin typeface="Arial" pitchFamily="34" charset="0"/>
              </a:rPr>
              <a:t>–</a:t>
            </a:r>
            <a:r>
              <a:rPr lang="en-US" smtClean="0">
                <a:latin typeface="Arial" pitchFamily="34" charset="0"/>
                <a:sym typeface="Symbol" pitchFamily="18" charset="2"/>
              </a:rPr>
              <a:t>3 years old:</a:t>
            </a:r>
          </a:p>
          <a:p>
            <a:pPr lvl="1" indent="-227013" eaLnBrk="1" hangingPunct="1"/>
            <a:r>
              <a:rPr lang="en-US" smtClean="0">
                <a:latin typeface="Arial" pitchFamily="34" charset="0"/>
              </a:rPr>
              <a:t>Hepatic iron overload becomes apparent after approximately 10 to 12 transfusions</a:t>
            </a:r>
          </a:p>
          <a:p>
            <a:pPr lvl="1" indent="-227013" eaLnBrk="1" hangingPunct="1"/>
            <a:r>
              <a:rPr lang="en-US" smtClean="0">
                <a:latin typeface="Arial" pitchFamily="34" charset="0"/>
              </a:rPr>
              <a:t>Without therapy, iron overload is fatal by age 20</a:t>
            </a:r>
          </a:p>
          <a:p>
            <a:pPr lvl="1" indent="-227013" eaLnBrk="1" hangingPunct="1"/>
            <a:r>
              <a:rPr lang="en-US" smtClean="0">
                <a:latin typeface="Arial" pitchFamily="34" charset="0"/>
              </a:rPr>
              <a:t>Chelation therapy is required to prevent increased risk of complications.</a:t>
            </a:r>
          </a:p>
          <a:p>
            <a:pPr marL="228600" indent="-228600" eaLnBrk="1" hangingPunct="1"/>
            <a:r>
              <a:rPr lang="en-US" smtClean="0">
                <a:latin typeface="Arial" pitchFamily="34" charset="0"/>
              </a:rPr>
              <a:t>Hemochromatosis:</a:t>
            </a:r>
          </a:p>
          <a:p>
            <a:pPr lvl="1" indent="-227013" eaLnBrk="1" hangingPunct="1"/>
            <a:r>
              <a:rPr lang="en-US" smtClean="0">
                <a:latin typeface="Arial" pitchFamily="34" charset="0"/>
              </a:rPr>
              <a:t>Phlebotomy may be effective for lowering iron concentrations</a:t>
            </a:r>
          </a:p>
          <a:p>
            <a:pPr lvl="1" indent="-227013" eaLnBrk="1" hangingPunct="1"/>
            <a:r>
              <a:rPr lang="en-US" smtClean="0">
                <a:latin typeface="Arial" pitchFamily="34" charset="0"/>
              </a:rPr>
              <a:t>Untreated homozygotes reach the threshold for cardiotoxicity at age ~40.</a:t>
            </a:r>
          </a:p>
          <a:p>
            <a:pPr lvl="1" indent="-227013" eaLnBrk="1" hangingPunct="1"/>
            <a:endParaRPr lang="en-US" smtClean="0">
              <a:latin typeface="Arial" pitchFamily="34" charset="0"/>
            </a:endParaRPr>
          </a:p>
          <a:p>
            <a:pPr marL="228600" indent="-228600" eaLnBrk="1" hangingPunct="1"/>
            <a:r>
              <a:rPr lang="en-US" b="1" smtClean="0">
                <a:latin typeface="Arial" pitchFamily="34" charset="0"/>
              </a:rPr>
              <a:t>References</a:t>
            </a:r>
          </a:p>
          <a:p>
            <a:pPr marL="228600" indent="-228600" eaLnBrk="1" hangingPunct="1">
              <a:buFont typeface="Wingdings" pitchFamily="2" charset="2"/>
              <a:buNone/>
            </a:pPr>
            <a:r>
              <a:rPr lang="en-GB" smtClean="0">
                <a:latin typeface="Arial" pitchFamily="34" charset="0"/>
              </a:rPr>
              <a:t>Jensen PD </a:t>
            </a:r>
            <a:r>
              <a:rPr lang="en-GB" i="1" smtClean="0">
                <a:latin typeface="Arial" pitchFamily="34" charset="0"/>
              </a:rPr>
              <a:t>et al</a:t>
            </a:r>
            <a:r>
              <a:rPr lang="en-GB" smtClean="0">
                <a:latin typeface="Arial" pitchFamily="34" charset="0"/>
              </a:rPr>
              <a:t>. </a:t>
            </a:r>
            <a:r>
              <a:rPr lang="en-GB" i="1" smtClean="0">
                <a:latin typeface="Arial" pitchFamily="34" charset="0"/>
              </a:rPr>
              <a:t>Blood</a:t>
            </a:r>
            <a:r>
              <a:rPr lang="en-GB" smtClean="0">
                <a:latin typeface="Arial" pitchFamily="34" charset="0"/>
              </a:rPr>
              <a:t> 2003;101:4632–4639.</a:t>
            </a:r>
          </a:p>
          <a:p>
            <a:pPr marL="228600" indent="-228600" eaLnBrk="1" hangingPunct="1">
              <a:buFont typeface="Wingdings" pitchFamily="2" charset="2"/>
              <a:buNone/>
            </a:pPr>
            <a:r>
              <a:rPr lang="en-GB" smtClean="0">
                <a:latin typeface="Arial" pitchFamily="34" charset="0"/>
              </a:rPr>
              <a:t>Angelucci E </a:t>
            </a:r>
            <a:r>
              <a:rPr lang="en-GB" i="1" smtClean="0">
                <a:latin typeface="Arial" pitchFamily="34" charset="0"/>
              </a:rPr>
              <a:t>et al</a:t>
            </a:r>
            <a:r>
              <a:rPr lang="en-GB" smtClean="0">
                <a:latin typeface="Arial" pitchFamily="34" charset="0"/>
              </a:rPr>
              <a:t>. </a:t>
            </a:r>
            <a:r>
              <a:rPr lang="en-GB" i="1" smtClean="0">
                <a:latin typeface="Arial" pitchFamily="34" charset="0"/>
              </a:rPr>
              <a:t>Blood</a:t>
            </a:r>
            <a:r>
              <a:rPr lang="en-GB" smtClean="0">
                <a:latin typeface="Arial" pitchFamily="34" charset="0"/>
              </a:rPr>
              <a:t> 2002;100:17–21</a:t>
            </a:r>
            <a:r>
              <a:rPr lang="en-US" smtClean="0">
                <a:latin typeface="Arial" pitchFamily="34" charset="0"/>
              </a:rPr>
              <a:t>.</a:t>
            </a:r>
          </a:p>
          <a:p>
            <a:pPr marL="228600" indent="-228600" eaLnBrk="1" hangingPunct="1"/>
            <a:endParaRPr lang="en-US" smtClean="0">
              <a:latin typeface="Arial" pitchFamily="34" charset="0"/>
            </a:endParaRPr>
          </a:p>
        </p:txBody>
      </p:sp>
    </p:spTree>
    <p:extLst>
      <p:ext uri="{BB962C8B-B14F-4D97-AF65-F5344CB8AC3E}">
        <p14:creationId xmlns:p14="http://schemas.microsoft.com/office/powerpoint/2010/main" val="3741247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1ADEF83-B0A0-4E53-B1E2-879E30049EBB}" type="slidenum">
              <a:rPr lang="en-US"/>
              <a:pPr/>
              <a:t>33</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1125538" y="4344988"/>
            <a:ext cx="4608512" cy="4475162"/>
          </a:xfrm>
          <a:noFill/>
          <a:ln/>
        </p:spPr>
        <p:txBody>
          <a:bodyPr/>
          <a:lstStyle/>
          <a:p>
            <a:pPr eaLnBrk="1" hangingPunct="1"/>
            <a:r>
              <a:rPr lang="en-GB" smtClean="0">
                <a:latin typeface="Arial" pitchFamily="34" charset="0"/>
              </a:rPr>
              <a:t>There are a number of methods available for evaluating body iron burden.</a:t>
            </a:r>
          </a:p>
          <a:p>
            <a:pPr eaLnBrk="1" hangingPunct="1"/>
            <a:r>
              <a:rPr lang="en-GB" smtClean="0">
                <a:latin typeface="Arial" pitchFamily="34" charset="0"/>
              </a:rPr>
              <a:t>These include:</a:t>
            </a:r>
          </a:p>
          <a:p>
            <a:pPr lvl="1" eaLnBrk="1" hangingPunct="1"/>
            <a:r>
              <a:rPr lang="en-GB" smtClean="0">
                <a:latin typeface="Arial" pitchFamily="34" charset="0"/>
              </a:rPr>
              <a:t>Standard measures such as LIC or serum ferritin levels</a:t>
            </a:r>
          </a:p>
          <a:p>
            <a:pPr lvl="1" eaLnBrk="1" hangingPunct="1"/>
            <a:r>
              <a:rPr lang="en-GB" smtClean="0">
                <a:latin typeface="Arial" pitchFamily="34" charset="0"/>
              </a:rPr>
              <a:t>Specialist measures such as the evaluation of cardiac iron levels or LPI.</a:t>
            </a:r>
          </a:p>
        </p:txBody>
      </p:sp>
    </p:spTree>
    <p:extLst>
      <p:ext uri="{BB962C8B-B14F-4D97-AF65-F5344CB8AC3E}">
        <p14:creationId xmlns:p14="http://schemas.microsoft.com/office/powerpoint/2010/main" val="389981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962D6C3-5B9E-485B-BBDD-D0A7D0D636AC}" type="slidenum">
              <a:rPr lang="en-US"/>
              <a:pPr/>
              <a:t>7</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mtClean="0">
                <a:latin typeface="Arial" pitchFamily="34" charset="0"/>
              </a:rPr>
              <a:t>In the duodenal enterocyte, dietary iron is reduced to the ferrous state by duodenal ferric reductase (Dcytb), transported into the cell by divalent metal transporter 1 (DMT1), and released by way of ferroportin into the circulation.</a:t>
            </a:r>
            <a:r>
              <a:rPr lang="en-GB" baseline="30000" smtClean="0">
                <a:latin typeface="Arial" pitchFamily="34" charset="0"/>
              </a:rPr>
              <a:t>1</a:t>
            </a:r>
          </a:p>
          <a:p>
            <a:pPr marL="228600" indent="-228600" eaLnBrk="1" hangingPunct="1"/>
            <a:r>
              <a:rPr lang="en-GB" smtClean="0">
                <a:latin typeface="Arial" pitchFamily="34" charset="0"/>
              </a:rPr>
              <a:t>Hephaestin facilitates enterocyte iron release. Hepatocytes take up iron from the circulation either as free iron or transferrin-bound iron (through transferrin receptor 1 and transferrin receptor 2). Transferrin receptor 2 may serve as a sensor of circulating transferrin-bound iron, thereby influencing expression of the iron regulatory hormone, hepcidin.</a:t>
            </a:r>
          </a:p>
          <a:p>
            <a:pPr marL="228600" indent="-228600" eaLnBrk="1" hangingPunct="1"/>
            <a:r>
              <a:rPr lang="en-GB" smtClean="0">
                <a:latin typeface="Arial" pitchFamily="34" charset="0"/>
              </a:rPr>
              <a:t>The hepcidin response is also modulated by HFE and hemojuvelin. Hepcidin is secreted into the circulation, where it down-regulates the ferroportin-mediated release of iron from enterocytes, macrophages and hepatocytes (dashed red lines).</a:t>
            </a:r>
          </a:p>
          <a:p>
            <a:pPr marL="228600" indent="-228600" eaLnBrk="1" hangingPunct="1"/>
            <a:endParaRPr lang="en-GB" smtClean="0">
              <a:latin typeface="Arial" pitchFamily="34" charset="0"/>
            </a:endParaRPr>
          </a:p>
          <a:p>
            <a:pPr marL="228600" indent="-228600" eaLnBrk="1" hangingPunct="1"/>
            <a:r>
              <a:rPr lang="en-GB" b="1" smtClean="0">
                <a:latin typeface="Arial" pitchFamily="34" charset="0"/>
              </a:rPr>
              <a:t>Reference</a:t>
            </a:r>
          </a:p>
          <a:p>
            <a:pPr marL="228600" indent="-228600" eaLnBrk="1" hangingPunct="1">
              <a:buFont typeface="Wingdings" pitchFamily="2" charset="2"/>
              <a:buNone/>
            </a:pPr>
            <a:r>
              <a:rPr lang="da-DK" smtClean="0">
                <a:latin typeface="Arial" pitchFamily="34" charset="0"/>
              </a:rPr>
              <a:t>Fleming RE </a:t>
            </a:r>
            <a:r>
              <a:rPr lang="da-DK" i="1" smtClean="0">
                <a:latin typeface="Arial" pitchFamily="34" charset="0"/>
              </a:rPr>
              <a:t>et al</a:t>
            </a:r>
            <a:r>
              <a:rPr lang="da-DK" smtClean="0">
                <a:latin typeface="Arial" pitchFamily="34" charset="0"/>
              </a:rPr>
              <a:t>. </a:t>
            </a:r>
            <a:r>
              <a:rPr lang="da-DK" i="1" smtClean="0">
                <a:latin typeface="Arial" pitchFamily="34" charset="0"/>
              </a:rPr>
              <a:t>N Engl J Med</a:t>
            </a:r>
            <a:r>
              <a:rPr lang="da-DK" smtClean="0">
                <a:latin typeface="Arial" pitchFamily="34" charset="0"/>
              </a:rPr>
              <a:t> 2005;352:1741–1744.</a:t>
            </a:r>
            <a:endParaRPr lang="en-GB" smtClean="0">
              <a:latin typeface="Arial" pitchFamily="34" charset="0"/>
            </a:endParaRPr>
          </a:p>
          <a:p>
            <a:pPr marL="228600" indent="-228600" eaLnBrk="1" hangingPunct="1"/>
            <a:endParaRPr lang="en-US" smtClean="0">
              <a:latin typeface="Arial" pitchFamily="34" charset="0"/>
            </a:endParaRPr>
          </a:p>
        </p:txBody>
      </p:sp>
    </p:spTree>
    <p:extLst>
      <p:ext uri="{BB962C8B-B14F-4D97-AF65-F5344CB8AC3E}">
        <p14:creationId xmlns:p14="http://schemas.microsoft.com/office/powerpoint/2010/main" val="1957853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2222889-93A2-4DC3-816D-93B4CA01D851}" type="slidenum">
              <a:rPr lang="en-US"/>
              <a:pPr/>
              <a:t>34</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1125538" y="4344988"/>
            <a:ext cx="4608512" cy="4475162"/>
          </a:xfrm>
          <a:noFill/>
          <a:ln/>
        </p:spPr>
        <p:txBody>
          <a:bodyPr/>
          <a:lstStyle/>
          <a:p>
            <a:pPr eaLnBrk="1" hangingPunct="1"/>
            <a:r>
              <a:rPr lang="en-US" smtClean="0">
                <a:latin typeface="Arial" pitchFamily="34" charset="0"/>
              </a:rPr>
              <a:t>The measurement of serum ferritin levels is an indirect measure of body iron. Long-term serial assessment is useful for monitoring chelation therapy.</a:t>
            </a:r>
          </a:p>
          <a:p>
            <a:pPr eaLnBrk="1" hangingPunct="1"/>
            <a:r>
              <a:rPr lang="en-GB" smtClean="0">
                <a:latin typeface="Arial" pitchFamily="34" charset="0"/>
              </a:rPr>
              <a:t>The predictive value of serum ferritin for major complications of iron overload varies according to the type and severity of underlying anemia and the mechanism of iron loading.</a:t>
            </a:r>
            <a:endParaRPr lang="en-US" smtClean="0">
              <a:latin typeface="Arial" pitchFamily="34" charset="0"/>
            </a:endParaRPr>
          </a:p>
        </p:txBody>
      </p:sp>
    </p:spTree>
    <p:extLst>
      <p:ext uri="{BB962C8B-B14F-4D97-AF65-F5344CB8AC3E}">
        <p14:creationId xmlns:p14="http://schemas.microsoft.com/office/powerpoint/2010/main" val="84395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F230FA4-5C0C-43D1-BFCC-EF40BC67A991}" type="slidenum">
              <a:rPr lang="en-US"/>
              <a:pPr/>
              <a:t>35</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1125538" y="4344988"/>
            <a:ext cx="4608512" cy="4475162"/>
          </a:xfrm>
          <a:noFill/>
          <a:ln/>
        </p:spPr>
        <p:txBody>
          <a:bodyPr/>
          <a:lstStyle/>
          <a:p>
            <a:pPr eaLnBrk="1" hangingPunct="1"/>
            <a:r>
              <a:rPr lang="en-US" sz="1100" smtClean="0">
                <a:latin typeface="Arial" pitchFamily="34" charset="0"/>
              </a:rPr>
              <a:t>As free iron is toxic to cells, the body has a number of protective mechanisms with which to bind iron in various tissue compartments. Within cells, iron is stored complexed to proteins called ferritin or hemosiderin.</a:t>
            </a:r>
          </a:p>
          <a:p>
            <a:pPr eaLnBrk="1" hangingPunct="1"/>
            <a:r>
              <a:rPr lang="en-GB" sz="1100" smtClean="0">
                <a:latin typeface="Arial" pitchFamily="34" charset="0"/>
              </a:rPr>
              <a:t>Ferritin is primarily an intracellular protein that stores iron in a form readily accessible to cells and releases it in a controlled fashion. </a:t>
            </a:r>
            <a:r>
              <a:rPr lang="en-US" sz="1100" smtClean="0">
                <a:latin typeface="Arial" pitchFamily="34" charset="0"/>
              </a:rPr>
              <a:t>Ferritin is shaped like a hollow sphere, inside which iron is stored in the ferric (Fe</a:t>
            </a:r>
            <a:r>
              <a:rPr lang="en-US" sz="1100" baseline="30000" smtClean="0">
                <a:latin typeface="Arial" pitchFamily="34" charset="0"/>
              </a:rPr>
              <a:t>3+</a:t>
            </a:r>
            <a:r>
              <a:rPr lang="en-US" sz="1100" smtClean="0">
                <a:latin typeface="Arial" pitchFamily="34" charset="0"/>
              </a:rPr>
              <a:t>) state. Each ferritin molecule can store approximately 4500 Fe</a:t>
            </a:r>
            <a:r>
              <a:rPr lang="en-US" sz="1100" baseline="30000" smtClean="0">
                <a:latin typeface="Arial" pitchFamily="34" charset="0"/>
              </a:rPr>
              <a:t>3+</a:t>
            </a:r>
            <a:r>
              <a:rPr lang="en-US" sz="1100" smtClean="0">
                <a:latin typeface="Arial" pitchFamily="34" charset="0"/>
              </a:rPr>
              <a:t> ions. </a:t>
            </a:r>
          </a:p>
          <a:p>
            <a:pPr eaLnBrk="1" hangingPunct="1"/>
            <a:r>
              <a:rPr lang="en-US" sz="1100" smtClean="0">
                <a:latin typeface="Arial" pitchFamily="34" charset="0"/>
              </a:rPr>
              <a:t>Ferritin can act as a ‘buffer’ against iron storage problems, eg, by releasing more if the body is iron deficient, or, to some extent by storing excess iron if the blood and body tissues are iron-overloaded.</a:t>
            </a:r>
            <a:endParaRPr lang="en-GB" sz="1100" smtClean="0">
              <a:latin typeface="Arial" pitchFamily="34" charset="0"/>
            </a:endParaRPr>
          </a:p>
          <a:p>
            <a:pPr eaLnBrk="1" hangingPunct="1"/>
            <a:r>
              <a:rPr lang="en-US" sz="1100" smtClean="0">
                <a:latin typeface="Arial" pitchFamily="34" charset="0"/>
              </a:rPr>
              <a:t>To release iron when required (eg in a state of iron deficiency), the iron must be reduced from the Fe</a:t>
            </a:r>
            <a:r>
              <a:rPr lang="en-US" sz="1100" baseline="30000" smtClean="0">
                <a:latin typeface="Arial" pitchFamily="34" charset="0"/>
              </a:rPr>
              <a:t>3+</a:t>
            </a:r>
            <a:r>
              <a:rPr lang="en-US" sz="1100" smtClean="0">
                <a:latin typeface="Arial" pitchFamily="34" charset="0"/>
              </a:rPr>
              <a:t> to the ferrous (Fe</a:t>
            </a:r>
            <a:r>
              <a:rPr lang="en-US" sz="1100" baseline="30000" smtClean="0">
                <a:latin typeface="Arial" pitchFamily="34" charset="0"/>
              </a:rPr>
              <a:t>2+</a:t>
            </a:r>
            <a:r>
              <a:rPr lang="en-US" sz="1100" smtClean="0">
                <a:latin typeface="Arial" pitchFamily="34" charset="0"/>
              </a:rPr>
              <a:t>) state. Iron then leaves the ferritin complex through channels in the spherical structure.</a:t>
            </a:r>
          </a:p>
          <a:p>
            <a:pPr eaLnBrk="1" hangingPunct="1"/>
            <a:r>
              <a:rPr lang="en-US" sz="1100" smtClean="0">
                <a:latin typeface="Arial" pitchFamily="34" charset="0"/>
              </a:rPr>
              <a:t>Ferritin is primarily found in the liver, spleen and bone marrow; that found in the blood is called serum ferritin.</a:t>
            </a:r>
          </a:p>
          <a:p>
            <a:pPr eaLnBrk="1" hangingPunct="1"/>
            <a:r>
              <a:rPr lang="en-GB" sz="1100" smtClean="0">
                <a:latin typeface="Arial" pitchFamily="34" charset="0"/>
              </a:rPr>
              <a:t>It is not known how serum ferritin is produced. One possible explanation is that it is ‘spillover’ from cells when intracellular iron levels are high.</a:t>
            </a:r>
            <a:endParaRPr lang="en-US" sz="1100" smtClean="0">
              <a:latin typeface="Arial" pitchFamily="34" charset="0"/>
            </a:endParaRPr>
          </a:p>
          <a:p>
            <a:pPr eaLnBrk="1" hangingPunct="1"/>
            <a:r>
              <a:rPr lang="en-US" sz="1100" smtClean="0">
                <a:latin typeface="Arial" pitchFamily="34" charset="0"/>
              </a:rPr>
              <a:t>Under steady-state conditions, the serum ferritin level correlates with total body iron stores. Thus, the measurement of serum ferritin is the most convenient laboratory test available to estimate body iron stores.</a:t>
            </a:r>
          </a:p>
          <a:p>
            <a:pPr eaLnBrk="1" hangingPunct="1"/>
            <a:r>
              <a:rPr lang="en-US" sz="1100" smtClean="0">
                <a:latin typeface="Arial" pitchFamily="34" charset="0"/>
              </a:rPr>
              <a:t>Ferritin is also an acute-phase reactant, so can be naturally elevated during the course of disease. Acute and chronic inflammation and infections influence its levels; ascorbate levels and increased erythropoiesis can also alter circulating ferritin levels.</a:t>
            </a:r>
          </a:p>
          <a:p>
            <a:pPr eaLnBrk="1" hangingPunct="1"/>
            <a:endParaRPr lang="en-US" sz="1100" smtClean="0">
              <a:latin typeface="Arial" pitchFamily="34" charset="0"/>
            </a:endParaRPr>
          </a:p>
          <a:p>
            <a:pPr eaLnBrk="1" hangingPunct="1"/>
            <a:r>
              <a:rPr lang="en-US" sz="1100" b="1" smtClean="0">
                <a:latin typeface="Arial" pitchFamily="34" charset="0"/>
              </a:rPr>
              <a:t>Reference</a:t>
            </a:r>
          </a:p>
          <a:p>
            <a:pPr eaLnBrk="1" hangingPunct="1"/>
            <a:r>
              <a:rPr lang="en-GB" sz="1100" smtClean="0">
                <a:latin typeface="Arial" pitchFamily="34" charset="0"/>
              </a:rPr>
              <a:t>1. Harrison PM &amp; Arosio P. </a:t>
            </a:r>
            <a:r>
              <a:rPr lang="en-GB" sz="1100" i="1" smtClean="0">
                <a:latin typeface="Arial" pitchFamily="34" charset="0"/>
              </a:rPr>
              <a:t>Biochim Biophys Acta</a:t>
            </a:r>
            <a:r>
              <a:rPr lang="en-GB" sz="1100" smtClean="0">
                <a:latin typeface="Arial" pitchFamily="34" charset="0"/>
              </a:rPr>
              <a:t> 1996;1275:161–203.</a:t>
            </a:r>
            <a:endParaRPr lang="en-US" sz="1100" smtClean="0">
              <a:latin typeface="Arial" pitchFamily="34" charset="0"/>
            </a:endParaRPr>
          </a:p>
        </p:txBody>
      </p:sp>
    </p:spTree>
    <p:extLst>
      <p:ext uri="{BB962C8B-B14F-4D97-AF65-F5344CB8AC3E}">
        <p14:creationId xmlns:p14="http://schemas.microsoft.com/office/powerpoint/2010/main" val="89640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While there is a correlation in populations of patients the utility of ferritin to monitor </a:t>
            </a:r>
            <a:r>
              <a:rPr lang="en-US" dirty="0" err="1">
                <a:latin typeface="Calibri" charset="0"/>
              </a:rPr>
              <a:t>fe</a:t>
            </a:r>
            <a:r>
              <a:rPr lang="en-US" dirty="0">
                <a:latin typeface="Calibri" charset="0"/>
              </a:rPr>
              <a:t> in individual patients is limited by the extreme variability of ferritin</a:t>
            </a: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F13D1728-3861-334E-B1A4-42C41FF7D04C}" type="slidenum">
              <a:rPr lang="en-US" sz="1200"/>
              <a:pPr/>
              <a:t>36</a:t>
            </a:fld>
            <a:endParaRPr lang="en-US" sz="1200"/>
          </a:p>
        </p:txBody>
      </p:sp>
    </p:spTree>
    <p:extLst>
      <p:ext uri="{BB962C8B-B14F-4D97-AF65-F5344CB8AC3E}">
        <p14:creationId xmlns:p14="http://schemas.microsoft.com/office/powerpoint/2010/main" val="1519779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B657094-D365-4347-9894-7A76EB1003E1}" type="slidenum">
              <a:rPr lang="en-US"/>
              <a:pPr/>
              <a:t>37</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US" smtClean="0">
                <a:latin typeface="Arial" pitchFamily="34" charset="0"/>
                <a:sym typeface="Symbol" pitchFamily="18" charset="2"/>
              </a:rPr>
              <a:t>This study used the spin echo </a:t>
            </a:r>
            <a:r>
              <a:rPr lang="en-US" smtClean="0">
                <a:latin typeface="Arial" pitchFamily="34" charset="0"/>
              </a:rPr>
              <a:t>MRI technique for the repeated estimation of myocardial iron levels during chelation therapy with DFO in 14 adult non-thalassemic patients (MDS, n=11; DBA, n=1; chronic hemolysis of unknown etiology, n=1; AML, n=1) with transfusional iron overload. The investigators evaluated the repeatability of the technique and the relationship between the myocardial iron estimates and iron status.</a:t>
            </a:r>
          </a:p>
          <a:p>
            <a:pPr marL="228600" indent="-228600" eaLnBrk="1" hangingPunct="1"/>
            <a:r>
              <a:rPr lang="en-US" smtClean="0">
                <a:latin typeface="Arial" pitchFamily="34" charset="0"/>
              </a:rPr>
              <a:t>Of the patients with LIC below 350 μmol/g, all but one had myocardial iron within normal (≤8 μmol/g) or nearly normal levels. When liver iron levels reached a threshold of 350 μmol/g, iron deposition became evident in the myocardium. At the same time, there was a proportional increase in UIE, indicating raised levels of labile iron. Serum ferritin levels of &gt;1800 ng/mL were also associated with myocardial deposition.</a:t>
            </a:r>
          </a:p>
          <a:p>
            <a:pPr marL="228600" indent="-228600" eaLnBrk="1" hangingPunct="1"/>
            <a:r>
              <a:rPr lang="en-US" smtClean="0">
                <a:latin typeface="Arial" pitchFamily="34" charset="0"/>
              </a:rPr>
              <a:t>Myocardial iron estimates at treatment start were closely related to UIE and serum ferritin concentration, but less so to LIC.</a:t>
            </a:r>
          </a:p>
          <a:p>
            <a:pPr marL="228600" indent="-228600" eaLnBrk="1" hangingPunct="1"/>
            <a:r>
              <a:rPr lang="en-US" smtClean="0">
                <a:latin typeface="Arial" pitchFamily="34" charset="0"/>
              </a:rPr>
              <a:t>The results suggest that excess iron is deposited in the myocardium if a critical LIC of 350 μmol/g is exceeded. This causes expansion of the chelatable iron pool reflected by increased levels of UIE. The size of the chelatable (labile) iron pool therefore appears pivotal for the development of myocardial siderosis.</a:t>
            </a:r>
          </a:p>
          <a:p>
            <a:pPr marL="228600" indent="-228600" eaLnBrk="1" hangingPunct="1"/>
            <a:endParaRPr lang="en-GB" sz="1100" b="1" smtClean="0">
              <a:latin typeface="Arial" pitchFamily="34" charset="0"/>
            </a:endParaRPr>
          </a:p>
          <a:p>
            <a:pPr marL="228600" indent="-228600" eaLnBrk="1" hangingPunct="1"/>
            <a:r>
              <a:rPr lang="en-GB" sz="1100" b="1" smtClean="0">
                <a:latin typeface="Arial" pitchFamily="34" charset="0"/>
              </a:rPr>
              <a:t>Reference</a:t>
            </a:r>
          </a:p>
          <a:p>
            <a:pPr marL="228600" indent="-228600" eaLnBrk="1" hangingPunct="1">
              <a:buFont typeface="Wingdings" pitchFamily="2" charset="2"/>
              <a:buNone/>
            </a:pPr>
            <a:r>
              <a:rPr lang="en-GB" smtClean="0">
                <a:latin typeface="Arial" pitchFamily="34" charset="0"/>
              </a:rPr>
              <a:t>Jensen PD </a:t>
            </a:r>
            <a:r>
              <a:rPr lang="en-GB" i="1" smtClean="0">
                <a:latin typeface="Arial" pitchFamily="34" charset="0"/>
              </a:rPr>
              <a:t>et al</a:t>
            </a:r>
            <a:r>
              <a:rPr lang="en-GB" smtClean="0">
                <a:latin typeface="Arial" pitchFamily="34" charset="0"/>
              </a:rPr>
              <a:t>. </a:t>
            </a:r>
            <a:r>
              <a:rPr lang="en-GB" i="1" smtClean="0">
                <a:latin typeface="Arial" pitchFamily="34" charset="0"/>
              </a:rPr>
              <a:t>Blood</a:t>
            </a:r>
            <a:r>
              <a:rPr lang="en-GB" smtClean="0">
                <a:latin typeface="Arial" pitchFamily="34" charset="0"/>
              </a:rPr>
              <a:t> 2003;101:4632–4639</a:t>
            </a:r>
            <a:r>
              <a:rPr lang="en-GB" sz="1100" smtClean="0">
                <a:latin typeface="Arial" pitchFamily="34" charset="0"/>
              </a:rPr>
              <a:t>.</a:t>
            </a:r>
          </a:p>
          <a:p>
            <a:pPr marL="228600" indent="-228600" eaLnBrk="1" hangingPunct="1"/>
            <a:endParaRPr lang="en-US" smtClean="0">
              <a:latin typeface="Arial" pitchFamily="34" charset="0"/>
            </a:endParaRPr>
          </a:p>
          <a:p>
            <a:pPr marL="228600" indent="-228600" eaLnBrk="1" hangingPunct="1"/>
            <a:endParaRPr lang="en-US" smtClean="0">
              <a:latin typeface="Arial" pitchFamily="34" charset="0"/>
            </a:endParaRPr>
          </a:p>
        </p:txBody>
      </p:sp>
    </p:spTree>
    <p:extLst>
      <p:ext uri="{BB962C8B-B14F-4D97-AF65-F5344CB8AC3E}">
        <p14:creationId xmlns:p14="http://schemas.microsoft.com/office/powerpoint/2010/main" val="2280057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AFF9DB0-2212-41F4-8646-B4FDC2AF28C7}" type="slidenum">
              <a:rPr lang="en-US"/>
              <a:pPr/>
              <a:t>38</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1125538" y="4344988"/>
            <a:ext cx="4608512" cy="4475162"/>
          </a:xfrm>
          <a:noFill/>
          <a:ln/>
        </p:spPr>
        <p:txBody>
          <a:bodyPr/>
          <a:lstStyle/>
          <a:p>
            <a:pPr eaLnBrk="1" hangingPunct="1"/>
            <a:r>
              <a:rPr lang="en-GB" smtClean="0">
                <a:latin typeface="Arial" pitchFamily="34" charset="0"/>
              </a:rPr>
              <a:t>Different MRI techniques are useful for measuring iron levels in both the heart and liver.</a:t>
            </a:r>
          </a:p>
          <a:p>
            <a:pPr eaLnBrk="1" hangingPunct="1"/>
            <a:r>
              <a:rPr lang="en-US" smtClean="0">
                <a:latin typeface="Arial" pitchFamily="34" charset="0"/>
              </a:rPr>
              <a:t>MRI can produce images in two different ways. Both methods can be used to estimate iron:</a:t>
            </a:r>
          </a:p>
          <a:p>
            <a:pPr lvl="1" eaLnBrk="1" hangingPunct="1"/>
            <a:r>
              <a:rPr lang="en-US" smtClean="0">
                <a:latin typeface="Arial" pitchFamily="34" charset="0"/>
              </a:rPr>
              <a:t>Gradient echo imaging produces images for calculating T2* and R2*</a:t>
            </a:r>
          </a:p>
          <a:p>
            <a:pPr lvl="1" eaLnBrk="1" hangingPunct="1"/>
            <a:r>
              <a:rPr lang="en-US" smtClean="0">
                <a:latin typeface="Arial" pitchFamily="34" charset="0"/>
              </a:rPr>
              <a:t>Spin echo imaging produces images for calculating T2 and R2.</a:t>
            </a:r>
          </a:p>
        </p:txBody>
      </p:sp>
    </p:spTree>
    <p:extLst>
      <p:ext uri="{BB962C8B-B14F-4D97-AF65-F5344CB8AC3E}">
        <p14:creationId xmlns:p14="http://schemas.microsoft.com/office/powerpoint/2010/main" val="3414748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C05FAC9-7801-41EE-A2EF-034C529F9246}" type="slidenum">
              <a:rPr lang="en-US"/>
              <a:pPr/>
              <a:t>39</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1149350" y="4344988"/>
            <a:ext cx="4546600" cy="4113212"/>
          </a:xfrm>
          <a:noFill/>
          <a:ln/>
        </p:spPr>
        <p:txBody>
          <a:bodyPr/>
          <a:lstStyle/>
          <a:p>
            <a:pPr marL="228600" indent="-228600" eaLnBrk="1" hangingPunct="1"/>
            <a:r>
              <a:rPr lang="en-US" smtClean="0">
                <a:latin typeface="Arial" pitchFamily="34" charset="0"/>
              </a:rPr>
              <a:t>In the study by Wood </a:t>
            </a:r>
            <a:r>
              <a:rPr lang="en-US" i="1" smtClean="0">
                <a:latin typeface="Arial" pitchFamily="34" charset="0"/>
              </a:rPr>
              <a:t>et al. </a:t>
            </a:r>
            <a:r>
              <a:rPr lang="en-US" smtClean="0">
                <a:latin typeface="Arial" pitchFamily="34" charset="0"/>
              </a:rPr>
              <a:t>R2* correlated closely with LIC.</a:t>
            </a:r>
            <a:endParaRPr lang="en-US" baseline="30000" smtClean="0">
              <a:latin typeface="Arial" pitchFamily="34" charset="0"/>
            </a:endParaRPr>
          </a:p>
          <a:p>
            <a:pPr marL="228600" indent="-228600" eaLnBrk="1" hangingPunct="1"/>
            <a:endParaRPr lang="en-US" baseline="30000" smtClean="0">
              <a:latin typeface="Arial" pitchFamily="34" charset="0"/>
            </a:endParaRPr>
          </a:p>
          <a:p>
            <a:pPr marL="228600" indent="-228600" eaLnBrk="1" hangingPunct="1"/>
            <a:r>
              <a:rPr lang="en-US" b="1" smtClean="0">
                <a:latin typeface="Arial" pitchFamily="34" charset="0"/>
              </a:rPr>
              <a:t>Reference</a:t>
            </a:r>
          </a:p>
          <a:p>
            <a:pPr marL="228600" indent="-228600" eaLnBrk="1" hangingPunct="1">
              <a:buFont typeface="Wingdings" pitchFamily="2" charset="2"/>
              <a:buNone/>
            </a:pPr>
            <a:r>
              <a:rPr lang="en-GB" smtClean="0">
                <a:latin typeface="Arial" pitchFamily="34" charset="0"/>
              </a:rPr>
              <a:t>Wood JC </a:t>
            </a:r>
            <a:r>
              <a:rPr lang="en-GB" i="1" smtClean="0">
                <a:latin typeface="Arial" pitchFamily="34" charset="0"/>
              </a:rPr>
              <a:t>et al</a:t>
            </a:r>
            <a:r>
              <a:rPr lang="en-GB" smtClean="0">
                <a:latin typeface="Arial" pitchFamily="34" charset="0"/>
              </a:rPr>
              <a:t>. </a:t>
            </a:r>
            <a:r>
              <a:rPr lang="en-GB" i="1" smtClean="0">
                <a:latin typeface="Arial" pitchFamily="34" charset="0"/>
              </a:rPr>
              <a:t>Blood</a:t>
            </a:r>
            <a:r>
              <a:rPr lang="en-GB" smtClean="0">
                <a:latin typeface="Arial" pitchFamily="34" charset="0"/>
              </a:rPr>
              <a:t> 2005;106:1460–1465.</a:t>
            </a:r>
            <a:endParaRPr lang="en-US" smtClean="0">
              <a:latin typeface="Arial" pitchFamily="34" charset="0"/>
            </a:endParaRPr>
          </a:p>
        </p:txBody>
      </p:sp>
    </p:spTree>
    <p:extLst>
      <p:ext uri="{BB962C8B-B14F-4D97-AF65-F5344CB8AC3E}">
        <p14:creationId xmlns:p14="http://schemas.microsoft.com/office/powerpoint/2010/main" val="3960312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a:t>
            </a:r>
            <a:endParaRPr lang="en-US" dirty="0"/>
          </a:p>
        </p:txBody>
      </p:sp>
      <p:sp>
        <p:nvSpPr>
          <p:cNvPr id="4" name="Footer Placeholder 3"/>
          <p:cNvSpPr>
            <a:spLocks noGrp="1"/>
          </p:cNvSpPr>
          <p:nvPr>
            <p:ph type="ftr" sz="quarter" idx="10"/>
          </p:nvPr>
        </p:nvSpPr>
        <p:spPr/>
        <p:txBody>
          <a:bodyPr/>
          <a:lstStyle/>
          <a:p>
            <a:pPr>
              <a:defRPr/>
            </a:pPr>
            <a:r>
              <a:rPr lang="en-US" smtClean="0"/>
              <a:t>Thomas D Coates, MD</a:t>
            </a:r>
            <a:endParaRPr lang="en-US"/>
          </a:p>
        </p:txBody>
      </p:sp>
      <p:sp>
        <p:nvSpPr>
          <p:cNvPr id="5" name="Slide Number Placeholder 4"/>
          <p:cNvSpPr>
            <a:spLocks noGrp="1"/>
          </p:cNvSpPr>
          <p:nvPr>
            <p:ph type="sldNum" sz="quarter" idx="11"/>
          </p:nvPr>
        </p:nvSpPr>
        <p:spPr/>
        <p:txBody>
          <a:bodyPr/>
          <a:lstStyle/>
          <a:p>
            <a:pPr>
              <a:defRPr/>
            </a:pPr>
            <a:fld id="{03A0F8FA-72CE-2940-A790-0F5931EA4B62}" type="slidenum">
              <a:rPr lang="en-US" smtClean="0"/>
              <a:pPr>
                <a:defRPr/>
              </a:pPr>
              <a:t>40</a:t>
            </a:fld>
            <a:endParaRPr lang="en-US"/>
          </a:p>
        </p:txBody>
      </p:sp>
    </p:spTree>
    <p:extLst>
      <p:ext uri="{BB962C8B-B14F-4D97-AF65-F5344CB8AC3E}">
        <p14:creationId xmlns:p14="http://schemas.microsoft.com/office/powerpoint/2010/main" val="1319354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68CBA96-F6BC-4C8D-8C20-B5BE85B8F9E6}" type="slidenum">
              <a:rPr lang="en-US"/>
              <a:pPr/>
              <a:t>41</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US" smtClean="0">
                <a:latin typeface="Arial" pitchFamily="34" charset="0"/>
              </a:rPr>
              <a:t>Liver iron concentration (LIC) is the accepted surrogate of total body iron and is the most robust measure of chelator efficacy in the clinical trial setting:</a:t>
            </a:r>
          </a:p>
          <a:p>
            <a:pPr lvl="1" indent="-227013" eaLnBrk="1" hangingPunct="1"/>
            <a:r>
              <a:rPr lang="en-US" smtClean="0">
                <a:latin typeface="Arial" pitchFamily="34" charset="0"/>
              </a:rPr>
              <a:t>Normal LIC: </a:t>
            </a:r>
            <a:r>
              <a:rPr lang="en-US" smtClean="0">
                <a:latin typeface="Arial" pitchFamily="34" charset="0"/>
                <a:sym typeface="Symbol" pitchFamily="18" charset="2"/>
              </a:rPr>
              <a:t></a:t>
            </a:r>
            <a:r>
              <a:rPr lang="en-US" smtClean="0">
                <a:latin typeface="Arial" pitchFamily="34" charset="0"/>
              </a:rPr>
              <a:t>1.2 mg Fe/g dw</a:t>
            </a:r>
          </a:p>
          <a:p>
            <a:pPr lvl="1" indent="-227013" eaLnBrk="1" hangingPunct="1"/>
            <a:r>
              <a:rPr lang="en-US" smtClean="0">
                <a:latin typeface="Arial" pitchFamily="34" charset="0"/>
              </a:rPr>
              <a:t>Clinical concern: 2–7 mg Fe/g dw</a:t>
            </a:r>
          </a:p>
          <a:p>
            <a:pPr lvl="1" indent="-227013" eaLnBrk="1" hangingPunct="1"/>
            <a:r>
              <a:rPr lang="en-US" smtClean="0">
                <a:latin typeface="Arial" pitchFamily="34" charset="0"/>
              </a:rPr>
              <a:t>Increased risk of morbidity: 7–15 mg Fe/g dw</a:t>
            </a:r>
          </a:p>
          <a:p>
            <a:pPr lvl="1" indent="-227013" eaLnBrk="1" hangingPunct="1"/>
            <a:r>
              <a:rPr lang="en-US" smtClean="0">
                <a:latin typeface="Arial" pitchFamily="34" charset="0"/>
              </a:rPr>
              <a:t>Increased mortality: ≥15 mg Fe/g dw (also shown at serum ferritin values &gt;2500 </a:t>
            </a:r>
            <a:r>
              <a:rPr lang="en-GB" smtClean="0">
                <a:latin typeface="Arial" pitchFamily="34" charset="0"/>
              </a:rPr>
              <a:t>n</a:t>
            </a:r>
            <a:r>
              <a:rPr lang="en-US" smtClean="0">
                <a:latin typeface="Arial" pitchFamily="34" charset="0"/>
              </a:rPr>
              <a:t>g/mL).</a:t>
            </a:r>
          </a:p>
          <a:p>
            <a:pPr marL="228600" indent="-228600" eaLnBrk="1" hangingPunct="1"/>
            <a:r>
              <a:rPr lang="en-US" smtClean="0">
                <a:latin typeface="Arial" pitchFamily="34" charset="0"/>
              </a:rPr>
              <a:t>This slide demonstrates that the mean baseline LICs upon entry into deferasirox clinical studies were in the ‘extreme risk’ category.</a:t>
            </a:r>
            <a:r>
              <a:rPr lang="en-US" baseline="30000" smtClean="0">
                <a:latin typeface="Arial" pitchFamily="34" charset="0"/>
              </a:rPr>
              <a:t>1–3</a:t>
            </a:r>
            <a:r>
              <a:rPr lang="en-US" smtClean="0">
                <a:latin typeface="Arial" pitchFamily="34" charset="0"/>
              </a:rPr>
              <a:t> It is important to note that patients with thalassemia had the lowest LIC, which may be due to the high number of very young children who have received less total blood in their lifetime.</a:t>
            </a:r>
          </a:p>
          <a:p>
            <a:pPr marL="228600" indent="-228600" eaLnBrk="1" hangingPunct="1"/>
            <a:r>
              <a:rPr lang="en-US" smtClean="0">
                <a:latin typeface="Arial" pitchFamily="34" charset="0"/>
              </a:rPr>
              <a:t>It is clear that there is an unmet medical need and that a more effective chelator is required – this was the incentive for development of deferasirox.</a:t>
            </a:r>
          </a:p>
          <a:p>
            <a:pPr marL="228600" indent="-228600" eaLnBrk="1" hangingPunct="1"/>
            <a:endParaRPr lang="en-US" smtClean="0">
              <a:latin typeface="Arial" pitchFamily="34" charset="0"/>
            </a:endParaRPr>
          </a:p>
          <a:p>
            <a:pPr marL="228600" indent="-228600" eaLnBrk="1" hangingPunct="1"/>
            <a:r>
              <a:rPr lang="en-US" b="1" smtClean="0">
                <a:latin typeface="Arial" pitchFamily="34" charset="0"/>
              </a:rPr>
              <a:t>References</a:t>
            </a:r>
          </a:p>
          <a:p>
            <a:pPr marL="228600" indent="-228600" eaLnBrk="1" hangingPunct="1">
              <a:buFont typeface="Wingdings" pitchFamily="2" charset="2"/>
              <a:buNone/>
            </a:pPr>
            <a:r>
              <a:rPr lang="en-US" smtClean="0">
                <a:latin typeface="Arial" pitchFamily="34" charset="0"/>
              </a:rPr>
              <a:t>Cappellini MD </a:t>
            </a:r>
            <a:r>
              <a:rPr lang="en-US" i="1" smtClean="0">
                <a:latin typeface="Arial" pitchFamily="34" charset="0"/>
              </a:rPr>
              <a:t>et al</a:t>
            </a:r>
            <a:r>
              <a:rPr lang="en-US" smtClean="0">
                <a:latin typeface="Arial" pitchFamily="34" charset="0"/>
              </a:rPr>
              <a:t>. </a:t>
            </a:r>
            <a:r>
              <a:rPr lang="en-US" i="1" smtClean="0">
                <a:latin typeface="Arial" pitchFamily="34" charset="0"/>
              </a:rPr>
              <a:t>Blood </a:t>
            </a:r>
            <a:r>
              <a:rPr lang="en-US" smtClean="0">
                <a:latin typeface="Arial" pitchFamily="34" charset="0"/>
              </a:rPr>
              <a:t>2006;107:3455–3462.</a:t>
            </a:r>
          </a:p>
          <a:p>
            <a:pPr marL="228600" indent="-228600" eaLnBrk="1" hangingPunct="1">
              <a:buFont typeface="Wingdings" pitchFamily="2" charset="2"/>
              <a:buNone/>
            </a:pPr>
            <a:r>
              <a:rPr lang="en-US" smtClean="0">
                <a:latin typeface="Arial" pitchFamily="34" charset="0"/>
              </a:rPr>
              <a:t>Porter J </a:t>
            </a:r>
            <a:r>
              <a:rPr lang="en-US" i="1" smtClean="0">
                <a:latin typeface="Arial" pitchFamily="34" charset="0"/>
              </a:rPr>
              <a:t>et al</a:t>
            </a:r>
            <a:r>
              <a:rPr lang="en-US" smtClean="0">
                <a:latin typeface="Arial" pitchFamily="34" charset="0"/>
              </a:rPr>
              <a:t>. </a:t>
            </a:r>
            <a:r>
              <a:rPr lang="en-US" i="1" smtClean="0">
                <a:latin typeface="Arial" pitchFamily="34" charset="0"/>
              </a:rPr>
              <a:t>Eur J Haematol</a:t>
            </a:r>
            <a:r>
              <a:rPr lang="en-US" smtClean="0">
                <a:latin typeface="Arial" pitchFamily="34" charset="0"/>
              </a:rPr>
              <a:t> 2008;80:168–176.</a:t>
            </a:r>
          </a:p>
          <a:p>
            <a:pPr marL="228600" indent="-228600" eaLnBrk="1" hangingPunct="1">
              <a:buFont typeface="Wingdings" pitchFamily="2" charset="2"/>
              <a:buNone/>
            </a:pPr>
            <a:r>
              <a:rPr lang="en-US" smtClean="0">
                <a:latin typeface="Arial" pitchFamily="34" charset="0"/>
              </a:rPr>
              <a:t>Vichinsky E </a:t>
            </a:r>
            <a:r>
              <a:rPr lang="en-US" i="1" smtClean="0">
                <a:latin typeface="Arial" pitchFamily="34" charset="0"/>
              </a:rPr>
              <a:t>et al</a:t>
            </a:r>
            <a:r>
              <a:rPr lang="en-US" smtClean="0">
                <a:latin typeface="Arial" pitchFamily="34" charset="0"/>
              </a:rPr>
              <a:t>. </a:t>
            </a:r>
            <a:r>
              <a:rPr lang="en-US" i="1" smtClean="0">
                <a:latin typeface="Arial" pitchFamily="34" charset="0"/>
              </a:rPr>
              <a:t>Br J Haematol</a:t>
            </a:r>
            <a:r>
              <a:rPr lang="en-US" smtClean="0">
                <a:latin typeface="Arial" pitchFamily="34" charset="0"/>
              </a:rPr>
              <a:t> 2007;136:501–508.</a:t>
            </a:r>
          </a:p>
          <a:p>
            <a:pPr marL="228600" indent="-228600" eaLnBrk="1" hangingPunct="1"/>
            <a:endParaRPr lang="en-US" smtClean="0">
              <a:latin typeface="Arial" pitchFamily="34" charset="0"/>
            </a:endParaRPr>
          </a:p>
        </p:txBody>
      </p:sp>
    </p:spTree>
    <p:extLst>
      <p:ext uri="{BB962C8B-B14F-4D97-AF65-F5344CB8AC3E}">
        <p14:creationId xmlns:p14="http://schemas.microsoft.com/office/powerpoint/2010/main" val="2565382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F2321AF-59A7-4BA7-9A62-F31659E5567E}" type="slidenum">
              <a:rPr lang="en-US"/>
              <a:pPr/>
              <a:t>43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1125538" y="4344988"/>
            <a:ext cx="4608512" cy="4475162"/>
          </a:xfrm>
          <a:noFill/>
          <a:ln/>
        </p:spPr>
        <p:txBody>
          <a:bodyPr/>
          <a:lstStyle/>
          <a:p>
            <a:pPr eaLnBrk="1" hangingPunct="1"/>
            <a:r>
              <a:rPr lang="en-GB" smtClean="0">
                <a:latin typeface="Arial" pitchFamily="34" charset="0"/>
              </a:rPr>
              <a:t>Different MRI techniques are useful for measuring iron levels in both the heart and liver.</a:t>
            </a:r>
          </a:p>
          <a:p>
            <a:pPr eaLnBrk="1" hangingPunct="1"/>
            <a:r>
              <a:rPr lang="en-US" smtClean="0">
                <a:latin typeface="Arial" pitchFamily="34" charset="0"/>
              </a:rPr>
              <a:t>MRI can produce images in two different ways. Both methods can be used to estimate iron:</a:t>
            </a:r>
          </a:p>
          <a:p>
            <a:pPr lvl="1" eaLnBrk="1" hangingPunct="1"/>
            <a:r>
              <a:rPr lang="en-US" smtClean="0">
                <a:latin typeface="Arial" pitchFamily="34" charset="0"/>
              </a:rPr>
              <a:t>Gradient echo imaging produces images for calculating T2* and R2*. These are the same parameters but R2*=1000/T2*. For example: T2* of 20 ms is an R2* of 50 Hz. A T2* of 5 is an R2* of 200 Hz. Conversely, T2*=1000/R2*</a:t>
            </a:r>
          </a:p>
          <a:p>
            <a:pPr lvl="1" eaLnBrk="1" hangingPunct="1"/>
            <a:r>
              <a:rPr lang="en-US" smtClean="0">
                <a:latin typeface="Arial" pitchFamily="34" charset="0"/>
              </a:rPr>
              <a:t>Spin echo imaging produces images for calculating T2 and R2.</a:t>
            </a:r>
            <a:endParaRPr lang="en-GB" smtClean="0">
              <a:latin typeface="Arial" pitchFamily="34" charset="0"/>
            </a:endParaRPr>
          </a:p>
          <a:p>
            <a:pPr eaLnBrk="1" hangingPunct="1"/>
            <a:endParaRPr lang="en-US" smtClean="0">
              <a:latin typeface="Arial" pitchFamily="34" charset="0"/>
            </a:endParaRPr>
          </a:p>
        </p:txBody>
      </p:sp>
    </p:spTree>
    <p:extLst>
      <p:ext uri="{BB962C8B-B14F-4D97-AF65-F5344CB8AC3E}">
        <p14:creationId xmlns:p14="http://schemas.microsoft.com/office/powerpoint/2010/main" val="1153995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B70E773-F3F1-4D5B-8087-8DB0B42F4C35}" type="slidenum">
              <a:rPr lang="en-US"/>
              <a:pPr/>
              <a:t>44</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mtClean="0">
                <a:latin typeface="Arial" pitchFamily="34" charset="0"/>
              </a:rPr>
              <a:t>The T2* MRI is becoming the new standard for measuring cardiac iron levels.</a:t>
            </a:r>
          </a:p>
          <a:p>
            <a:pPr marL="228600" indent="-228600" eaLnBrk="1" hangingPunct="1"/>
            <a:r>
              <a:rPr lang="en-US" smtClean="0">
                <a:latin typeface="Arial" pitchFamily="34" charset="0"/>
              </a:rPr>
              <a:t>Relationship between myocardial T2* values and LVEF:</a:t>
            </a:r>
          </a:p>
          <a:p>
            <a:pPr lvl="1" indent="-227013" eaLnBrk="1" hangingPunct="1"/>
            <a:r>
              <a:rPr lang="en-US" smtClean="0">
                <a:latin typeface="Arial" pitchFamily="34" charset="0"/>
              </a:rPr>
              <a:t>Below a myocardial T2* of 20 ms, there was a progressive and significant decline in LVEF (</a:t>
            </a:r>
            <a:r>
              <a:rPr lang="en-US" i="1" smtClean="0">
                <a:latin typeface="Arial" pitchFamily="34" charset="0"/>
              </a:rPr>
              <a:t>R</a:t>
            </a:r>
            <a:r>
              <a:rPr lang="en-US" smtClean="0">
                <a:latin typeface="Arial" pitchFamily="34" charset="0"/>
              </a:rPr>
              <a:t>=0·61, </a:t>
            </a:r>
            <a:r>
              <a:rPr lang="en-US" i="1" smtClean="0">
                <a:latin typeface="Arial" pitchFamily="34" charset="0"/>
              </a:rPr>
              <a:t>P</a:t>
            </a:r>
            <a:r>
              <a:rPr lang="en-US" smtClean="0">
                <a:latin typeface="Arial" pitchFamily="34" charset="0"/>
              </a:rPr>
              <a:t>&lt;0·0001).</a:t>
            </a:r>
            <a:endParaRPr lang="en-GB" smtClean="0">
              <a:latin typeface="Arial" pitchFamily="34" charset="0"/>
            </a:endParaRPr>
          </a:p>
          <a:p>
            <a:pPr marL="228600" indent="-228600" eaLnBrk="1" hangingPunct="1"/>
            <a:r>
              <a:rPr lang="en-GB" smtClean="0">
                <a:latin typeface="Arial" pitchFamily="34" charset="0"/>
              </a:rPr>
              <a:t>If there is no iron present in the heart, the incidence of cardiomyopathy is comparable to the normal population. In general, the lower the T2*, the higher the risk of cardiac dysfunction. However, some patients with iron overload also have high T2* and therefore apparently no cardiac problems.</a:t>
            </a:r>
            <a:endParaRPr lang="en-US" smtClean="0">
              <a:latin typeface="Arial" pitchFamily="34" charset="0"/>
            </a:endParaRPr>
          </a:p>
          <a:p>
            <a:pPr marL="228600" indent="-228600" eaLnBrk="1" hangingPunct="1"/>
            <a:r>
              <a:rPr lang="en-GB" smtClean="0">
                <a:latin typeface="Arial" pitchFamily="34" charset="0"/>
              </a:rPr>
              <a:t>In the figure, </a:t>
            </a:r>
            <a:r>
              <a:rPr lang="en-US" smtClean="0">
                <a:latin typeface="Arial" pitchFamily="34" charset="0"/>
              </a:rPr>
              <a:t>the broken lines represent the normal reference ranges for myocardial T2* and parameters of cardiac function.</a:t>
            </a:r>
          </a:p>
          <a:p>
            <a:pPr marL="228600" indent="-228600" eaLnBrk="1" hangingPunct="1"/>
            <a:endParaRPr lang="en-GB" smtClean="0">
              <a:latin typeface="Arial" pitchFamily="34" charset="0"/>
            </a:endParaRPr>
          </a:p>
          <a:p>
            <a:pPr marL="228600" indent="-228600" eaLnBrk="1" hangingPunct="1"/>
            <a:r>
              <a:rPr lang="en-GB" b="1" smtClean="0">
                <a:latin typeface="Arial" pitchFamily="34" charset="0"/>
              </a:rPr>
              <a:t>Reference</a:t>
            </a:r>
          </a:p>
          <a:p>
            <a:pPr marL="228600" indent="-228600" eaLnBrk="1" hangingPunct="1">
              <a:buFont typeface="Wingdings" pitchFamily="2" charset="2"/>
              <a:buNone/>
            </a:pPr>
            <a:r>
              <a:rPr lang="en-GB" smtClean="0">
                <a:solidFill>
                  <a:srgbClr val="000000"/>
                </a:solidFill>
                <a:latin typeface="Arial" pitchFamily="34" charset="0"/>
              </a:rPr>
              <a:t>Anderson LJ </a:t>
            </a:r>
            <a:r>
              <a:rPr lang="en-GB" i="1" smtClean="0">
                <a:solidFill>
                  <a:srgbClr val="000000"/>
                </a:solidFill>
                <a:latin typeface="Arial" pitchFamily="34" charset="0"/>
              </a:rPr>
              <a:t>et al</a:t>
            </a:r>
            <a:r>
              <a:rPr lang="en-GB" smtClean="0">
                <a:solidFill>
                  <a:srgbClr val="000000"/>
                </a:solidFill>
                <a:latin typeface="Arial" pitchFamily="34" charset="0"/>
              </a:rPr>
              <a:t>. </a:t>
            </a:r>
            <a:r>
              <a:rPr lang="en-GB" i="1" smtClean="0">
                <a:solidFill>
                  <a:srgbClr val="000000"/>
                </a:solidFill>
                <a:latin typeface="Arial" pitchFamily="34" charset="0"/>
              </a:rPr>
              <a:t>Eur Heart J</a:t>
            </a:r>
            <a:r>
              <a:rPr lang="en-GB" smtClean="0">
                <a:solidFill>
                  <a:srgbClr val="000000"/>
                </a:solidFill>
                <a:latin typeface="Arial" pitchFamily="34" charset="0"/>
              </a:rPr>
              <a:t> 2001;22:2171–2179.</a:t>
            </a:r>
            <a:endParaRPr lang="en-US" smtClean="0">
              <a:solidFill>
                <a:srgbClr val="000000"/>
              </a:solidFill>
              <a:latin typeface="Arial" pitchFamily="34" charset="0"/>
            </a:endParaRPr>
          </a:p>
          <a:p>
            <a:pPr marL="228600" indent="-228600" eaLnBrk="1" hangingPunct="1"/>
            <a:endParaRPr lang="en-US" smtClean="0">
              <a:latin typeface="Arial" pitchFamily="34" charset="0"/>
            </a:endParaRPr>
          </a:p>
        </p:txBody>
      </p:sp>
    </p:spTree>
    <p:extLst>
      <p:ext uri="{BB962C8B-B14F-4D97-AF65-F5344CB8AC3E}">
        <p14:creationId xmlns:p14="http://schemas.microsoft.com/office/powerpoint/2010/main" val="424451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436BF0F-BECB-4975-8039-E9177387FCEE}" type="slidenum">
              <a:rPr lang="en-US"/>
              <a:pPr/>
              <a:t>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1125538" y="4344988"/>
            <a:ext cx="4608512" cy="4475162"/>
          </a:xfrm>
          <a:noFill/>
          <a:ln/>
        </p:spPr>
        <p:txBody>
          <a:bodyPr/>
          <a:lstStyle/>
          <a:p>
            <a:pPr eaLnBrk="1" hangingPunct="1"/>
            <a:r>
              <a:rPr lang="en-GB" smtClean="0">
                <a:latin typeface="Arial" pitchFamily="34" charset="0"/>
              </a:rPr>
              <a:t>Approximately 1% of red cells are processed daily by splenic macrophages (10–15 mg Fe/day). Iron released by this process is either stored within the macrophage as ferritin or transported back into the plasma by ferroportin.</a:t>
            </a:r>
          </a:p>
          <a:p>
            <a:pPr eaLnBrk="1" hangingPunct="1"/>
            <a:r>
              <a:rPr lang="en-GB" smtClean="0">
                <a:latin typeface="Arial" pitchFamily="34" charset="0"/>
              </a:rPr>
              <a:t>Ferroportin mediates iron transfer with assistance from hephaestin.</a:t>
            </a:r>
            <a:r>
              <a:rPr lang="en-GB" baseline="30000" smtClean="0">
                <a:latin typeface="Arial" pitchFamily="34" charset="0"/>
              </a:rPr>
              <a:t>1,2</a:t>
            </a:r>
            <a:r>
              <a:rPr lang="en-GB" smtClean="0">
                <a:latin typeface="Arial" pitchFamily="34" charset="0"/>
              </a:rPr>
              <a:t> Ferroportin is specific for Fe</a:t>
            </a:r>
            <a:r>
              <a:rPr lang="en-GB" baseline="30000" smtClean="0">
                <a:latin typeface="Arial" pitchFamily="34" charset="0"/>
              </a:rPr>
              <a:t>2+</a:t>
            </a:r>
            <a:r>
              <a:rPr lang="en-GB" smtClean="0">
                <a:latin typeface="Arial" pitchFamily="34" charset="0"/>
              </a:rPr>
              <a:t> and functions unidirectionally. The transport of iron across the basolateral membrane may also be facilitated by the soluble plasma ferroxidase, ceruloplasmin, which is very similar to hephaestin.</a:t>
            </a:r>
            <a:r>
              <a:rPr lang="en-GB" baseline="30000" smtClean="0">
                <a:latin typeface="Arial" pitchFamily="34" charset="0"/>
              </a:rPr>
              <a:t>3</a:t>
            </a:r>
          </a:p>
          <a:p>
            <a:pPr eaLnBrk="1" hangingPunct="1"/>
            <a:r>
              <a:rPr lang="en-GB" smtClean="0">
                <a:latin typeface="Arial" pitchFamily="34" charset="0"/>
              </a:rPr>
              <a:t>The ferroportin-mediated release of iron is regulated by hepcidin; during conditions of iron overload, for example, hepcidin internalizes and degrades ferroportin thus preventing iron entry into plasma. Once Fe</a:t>
            </a:r>
            <a:r>
              <a:rPr lang="en-GB" baseline="30000" smtClean="0">
                <a:latin typeface="Arial" pitchFamily="34" charset="0"/>
              </a:rPr>
              <a:t>2+</a:t>
            </a:r>
            <a:r>
              <a:rPr lang="en-GB" smtClean="0">
                <a:latin typeface="Arial" pitchFamily="34" charset="0"/>
              </a:rPr>
              <a:t> has crossed the basolateral membrane it is oxidized back to Fe</a:t>
            </a:r>
            <a:r>
              <a:rPr lang="en-GB" baseline="30000" smtClean="0">
                <a:latin typeface="Arial" pitchFamily="34" charset="0"/>
              </a:rPr>
              <a:t>3+</a:t>
            </a:r>
            <a:r>
              <a:rPr lang="en-GB" smtClean="0">
                <a:latin typeface="Arial" pitchFamily="34" charset="0"/>
              </a:rPr>
              <a:t> and is bound by transferrin.</a:t>
            </a:r>
          </a:p>
          <a:p>
            <a:pPr eaLnBrk="1" hangingPunct="1"/>
            <a:endParaRPr lang="en-GB" smtClean="0">
              <a:latin typeface="Arial" pitchFamily="34" charset="0"/>
            </a:endParaRPr>
          </a:p>
          <a:p>
            <a:pPr eaLnBrk="1" hangingPunct="1"/>
            <a:r>
              <a:rPr lang="en-GB" b="1" smtClean="0">
                <a:latin typeface="Arial" pitchFamily="34" charset="0"/>
              </a:rPr>
              <a:t>References</a:t>
            </a:r>
          </a:p>
          <a:p>
            <a:pPr eaLnBrk="1" hangingPunct="1">
              <a:buFont typeface="Wingdings" pitchFamily="2" charset="2"/>
              <a:buNone/>
            </a:pPr>
            <a:r>
              <a:rPr lang="en-GB" smtClean="0">
                <a:latin typeface="Arial" pitchFamily="34" charset="0"/>
              </a:rPr>
              <a:t>Chen H </a:t>
            </a:r>
            <a:r>
              <a:rPr lang="en-GB" i="1" smtClean="0">
                <a:latin typeface="Arial" pitchFamily="34" charset="0"/>
              </a:rPr>
              <a:t>et al</a:t>
            </a:r>
            <a:r>
              <a:rPr lang="en-GB" smtClean="0">
                <a:latin typeface="Arial" pitchFamily="34" charset="0"/>
              </a:rPr>
              <a:t>. </a:t>
            </a:r>
            <a:r>
              <a:rPr lang="en-GB" i="1" smtClean="0">
                <a:latin typeface="Arial" pitchFamily="34" charset="0"/>
              </a:rPr>
              <a:t>Blood </a:t>
            </a:r>
            <a:r>
              <a:rPr lang="en-GB" smtClean="0">
                <a:latin typeface="Arial" pitchFamily="34" charset="0"/>
              </a:rPr>
              <a:t>2004;103:3933–3939.</a:t>
            </a:r>
          </a:p>
          <a:p>
            <a:pPr eaLnBrk="1" hangingPunct="1">
              <a:buFont typeface="Wingdings" pitchFamily="2" charset="2"/>
              <a:buNone/>
            </a:pPr>
            <a:r>
              <a:rPr lang="en-GB" smtClean="0">
                <a:latin typeface="Arial" pitchFamily="34" charset="0"/>
              </a:rPr>
              <a:t>Donovan A </a:t>
            </a:r>
            <a:r>
              <a:rPr lang="en-GB" i="1" smtClean="0">
                <a:latin typeface="Arial" pitchFamily="34" charset="0"/>
              </a:rPr>
              <a:t>et al</a:t>
            </a:r>
            <a:r>
              <a:rPr lang="en-GB" smtClean="0">
                <a:latin typeface="Arial" pitchFamily="34" charset="0"/>
              </a:rPr>
              <a:t>. </a:t>
            </a:r>
            <a:r>
              <a:rPr lang="en-GB" i="1" smtClean="0">
                <a:latin typeface="Arial" pitchFamily="34" charset="0"/>
              </a:rPr>
              <a:t>Nature </a:t>
            </a:r>
            <a:r>
              <a:rPr lang="en-GB" smtClean="0">
                <a:latin typeface="Arial" pitchFamily="34" charset="0"/>
              </a:rPr>
              <a:t>2000;403:776–781.</a:t>
            </a:r>
          </a:p>
          <a:p>
            <a:pPr eaLnBrk="1" hangingPunct="1">
              <a:buFont typeface="Wingdings" pitchFamily="2" charset="2"/>
              <a:buNone/>
            </a:pPr>
            <a:r>
              <a:rPr lang="en-GB" smtClean="0">
                <a:latin typeface="AkzidenzGroteskBE-Regular" charset="0"/>
              </a:rPr>
              <a:t>Hellman NE, Gitlin JD. </a:t>
            </a:r>
            <a:r>
              <a:rPr lang="en-GB" i="1" smtClean="0">
                <a:latin typeface="AkzidenzGroteskBE-It" charset="0"/>
              </a:rPr>
              <a:t>Annu Rev Nutr </a:t>
            </a:r>
            <a:r>
              <a:rPr lang="en-GB" smtClean="0">
                <a:latin typeface="AkzidenzGroteskBE-Regular" charset="0"/>
              </a:rPr>
              <a:t>2002;22:439–458.</a:t>
            </a:r>
            <a:endParaRPr lang="en-US" smtClean="0">
              <a:latin typeface="Arial" pitchFamily="34" charset="0"/>
            </a:endParaRPr>
          </a:p>
        </p:txBody>
      </p:sp>
    </p:spTree>
    <p:extLst>
      <p:ext uri="{BB962C8B-B14F-4D97-AF65-F5344CB8AC3E}">
        <p14:creationId xmlns:p14="http://schemas.microsoft.com/office/powerpoint/2010/main" val="25338082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ＭＳ Ｐゴシック" charset="0"/>
                <a:cs typeface="ＭＳ Ｐゴシック" charset="0"/>
              </a:rPr>
              <a:t>we examined pancreatic and cardiac iron in 131 thalassemia major patients over a 4-year period. Cardiac iron (R2* &gt; 50 Hz) was detected in 37.7% of patients and pancreatic iron(R2* &gt; 28 Hz) in 80.4% of patients. Pancreatic and cardiac R2* were correlated (r2 </a:t>
            </a:r>
            <a:r>
              <a:rPr lang="en-US" sz="1200" b="0" i="0" u="none" strike="noStrike" kern="1200" baseline="0" dirty="0" smtClean="0">
                <a:solidFill>
                  <a:schemeClr val="tx1"/>
                </a:solidFill>
                <a:latin typeface="+mn-lt"/>
                <a:ea typeface="ＭＳ Ｐゴシック" charset="0"/>
                <a:cs typeface="ＭＳ Ｐゴシック" charset="0"/>
              </a:rPr>
              <a:t> </a:t>
            </a:r>
            <a:r>
              <a:rPr lang="en-US" sz="1200" b="1" i="0" u="none" strike="noStrike" kern="1200" baseline="0" dirty="0" smtClean="0">
                <a:solidFill>
                  <a:schemeClr val="tx1"/>
                </a:solidFill>
                <a:latin typeface="+mn-lt"/>
                <a:ea typeface="ＭＳ Ｐゴシック" charset="0"/>
                <a:cs typeface="ＭＳ Ｐゴシック" charset="0"/>
              </a:rPr>
              <a:t>0.52), with significant pancreatic iron occurring nearly a decade earlier than cardiac iron. A pancreatic R2* less than 100 Hz was a powerful negative predictor of cardiac iron, and pancreatic R2* more than 100 Hz had a positive predictive value of more than 60%.</a:t>
            </a:r>
            <a:endParaRPr lang="en-US" dirty="0"/>
          </a:p>
        </p:txBody>
      </p:sp>
      <p:sp>
        <p:nvSpPr>
          <p:cNvPr id="4" name="Slide Number Placeholder 3"/>
          <p:cNvSpPr>
            <a:spLocks noGrp="1"/>
          </p:cNvSpPr>
          <p:nvPr>
            <p:ph type="sldNum" sz="quarter" idx="10"/>
          </p:nvPr>
        </p:nvSpPr>
        <p:spPr/>
        <p:txBody>
          <a:bodyPr/>
          <a:lstStyle/>
          <a:p>
            <a:pPr>
              <a:defRPr/>
            </a:pPr>
            <a:fld id="{03A0F8FA-72CE-2940-A790-0F5931EA4B62}" type="slidenum">
              <a:rPr lang="en-US" smtClean="0"/>
              <a:pPr>
                <a:defRPr/>
              </a:pPr>
              <a:t>45</a:t>
            </a:fld>
            <a:endParaRPr lang="en-US"/>
          </a:p>
        </p:txBody>
      </p:sp>
      <p:sp>
        <p:nvSpPr>
          <p:cNvPr id="5" name="Footer Placeholder 4"/>
          <p:cNvSpPr>
            <a:spLocks noGrp="1"/>
          </p:cNvSpPr>
          <p:nvPr>
            <p:ph type="ftr" sz="quarter" idx="11"/>
          </p:nvPr>
        </p:nvSpPr>
        <p:spPr/>
        <p:txBody>
          <a:bodyPr/>
          <a:lstStyle/>
          <a:p>
            <a:pPr>
              <a:defRPr/>
            </a:pPr>
            <a:r>
              <a:rPr lang="en-US" smtClean="0"/>
              <a:t>Thomas D Coates, MD</a:t>
            </a:r>
            <a:endParaRPr lang="en-US"/>
          </a:p>
        </p:txBody>
      </p:sp>
    </p:spTree>
    <p:extLst>
      <p:ext uri="{BB962C8B-B14F-4D97-AF65-F5344CB8AC3E}">
        <p14:creationId xmlns:p14="http://schemas.microsoft.com/office/powerpoint/2010/main" val="226643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5CD7F07-D58A-4905-9703-638D35D81E7B}" type="slidenum">
              <a:rPr lang="en-US"/>
              <a:pPr/>
              <a:t>46</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1125538" y="4344988"/>
            <a:ext cx="4608512" cy="4475162"/>
          </a:xfrm>
          <a:noFill/>
          <a:ln/>
        </p:spPr>
        <p:txBody>
          <a:bodyPr/>
          <a:lstStyle/>
          <a:p>
            <a:pPr eaLnBrk="1" hangingPunct="1"/>
            <a:r>
              <a:rPr lang="en-US" smtClean="0">
                <a:latin typeface="Arial" pitchFamily="34" charset="0"/>
              </a:rPr>
              <a:t>Chelation therapy involves the use of a drug that is capable of binding with a metal in the body to form what is called a chelate. By doing so, the metal loses its toxic effect, or physiological activity, and is then more readily removed from the body.</a:t>
            </a:r>
          </a:p>
          <a:p>
            <a:pPr eaLnBrk="1" hangingPunct="1"/>
            <a:r>
              <a:rPr lang="en-US" smtClean="0">
                <a:latin typeface="Arial" pitchFamily="34" charset="0"/>
              </a:rPr>
              <a:t>Chelation therapy is generally reserved for the forms of iron overload in which phlebotomy cannot mobilize iron stores adequately or cannot be tolerated because of concurrent anemia.</a:t>
            </a:r>
          </a:p>
          <a:p>
            <a:pPr eaLnBrk="1" hangingPunct="1"/>
            <a:endParaRPr lang="en-US" smtClean="0">
              <a:latin typeface="Arial" pitchFamily="34" charset="0"/>
            </a:endParaRPr>
          </a:p>
          <a:p>
            <a:pPr eaLnBrk="1" hangingPunct="1"/>
            <a:endParaRPr lang="en-US" smtClean="0">
              <a:latin typeface="Arial" pitchFamily="34" charset="0"/>
            </a:endParaRPr>
          </a:p>
        </p:txBody>
      </p:sp>
    </p:spTree>
    <p:extLst>
      <p:ext uri="{BB962C8B-B14F-4D97-AF65-F5344CB8AC3E}">
        <p14:creationId xmlns:p14="http://schemas.microsoft.com/office/powerpoint/2010/main" val="2314228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Thomas D Coates, MD</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03A0F8FA-72CE-2940-A790-0F5931EA4B62}"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1942949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6C011A4-65FF-4688-A627-F1FB126C97E2}" type="slidenum">
              <a:rPr lang="en-US"/>
              <a:pPr/>
              <a:t>51</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1125538" y="4344988"/>
            <a:ext cx="4608512" cy="4475162"/>
          </a:xfrm>
          <a:noFill/>
          <a:ln/>
        </p:spPr>
        <p:txBody>
          <a:bodyPr/>
          <a:lstStyle/>
          <a:p>
            <a:pPr eaLnBrk="1" hangingPunct="1"/>
            <a:r>
              <a:rPr lang="en-US" smtClean="0">
                <a:latin typeface="Arial" pitchFamily="34" charset="0"/>
              </a:rPr>
              <a:t>This slide covers some of the important characteristics of DFO, deferiprone and deferasirox, a once-daily oral chelator.</a:t>
            </a:r>
          </a:p>
          <a:p>
            <a:pPr eaLnBrk="1" hangingPunct="1"/>
            <a:r>
              <a:rPr lang="en-GB" smtClean="0">
                <a:latin typeface="Arial" pitchFamily="34" charset="0"/>
              </a:rPr>
              <a:t>Deferiprone is licensed outside North America. The approved indication in Europe is for iron overload in patients with thalassemia major when DFO therapy is contraindicated or inadequate.</a:t>
            </a:r>
            <a:endParaRPr lang="en-US" smtClean="0">
              <a:latin typeface="Arial" pitchFamily="34" charset="0"/>
            </a:endParaRPr>
          </a:p>
          <a:p>
            <a:pPr eaLnBrk="1" hangingPunct="1"/>
            <a:r>
              <a:rPr lang="en-US" smtClean="0">
                <a:latin typeface="Arial" pitchFamily="34" charset="0"/>
              </a:rPr>
              <a:t>Deferiprone and deferasirox are administered orally, which eliminates a major hindrance to chelation therapy with DFO – the necessity for delivering the agent subcutaneously or intravenously over an extended period of time using specialized pumps.</a:t>
            </a:r>
          </a:p>
          <a:p>
            <a:pPr eaLnBrk="1" hangingPunct="1"/>
            <a:r>
              <a:rPr lang="en-US" smtClean="0">
                <a:latin typeface="Arial" pitchFamily="34" charset="0"/>
              </a:rPr>
              <a:t>Deferasirox also has a long half-life which allows for once-daily dosing versus deferiprone’s 3 times a day. Deferasirox has also been shown to be generally well tolerated in adults and pediatric patients as young as 2 years and across a range of transfusion-dependent anemias, </a:t>
            </a:r>
            <a:r>
              <a:rPr lang="en-GB" smtClean="0">
                <a:latin typeface="Arial" pitchFamily="34" charset="0"/>
              </a:rPr>
              <a:t>including </a:t>
            </a:r>
            <a:r>
              <a:rPr lang="el-GR" smtClean="0">
                <a:latin typeface="Arial" pitchFamily="34" charset="0"/>
              </a:rPr>
              <a:t>β</a:t>
            </a:r>
            <a:r>
              <a:rPr lang="en-GB" smtClean="0">
                <a:latin typeface="Arial" pitchFamily="34" charset="0"/>
              </a:rPr>
              <a:t>-thalassemia, MDS, SCD and DBA.</a:t>
            </a:r>
          </a:p>
          <a:p>
            <a:pPr eaLnBrk="1" hangingPunct="1"/>
            <a:endParaRPr lang="en-US" smtClean="0">
              <a:latin typeface="Arial" pitchFamily="34" charset="0"/>
            </a:endParaRPr>
          </a:p>
        </p:txBody>
      </p:sp>
    </p:spTree>
    <p:extLst>
      <p:ext uri="{BB962C8B-B14F-4D97-AF65-F5344CB8AC3E}">
        <p14:creationId xmlns:p14="http://schemas.microsoft.com/office/powerpoint/2010/main" val="2111256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BBEA9E5-F5D5-4AEF-BC23-172722CBA8EB}" type="slidenum">
              <a:rPr lang="en-US"/>
              <a:pPr/>
              <a:t>52</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altLang="ja-JP" smtClean="0">
                <a:latin typeface="Arial" pitchFamily="34" charset="0"/>
              </a:rPr>
              <a:t>In thalassemia major, guidelines recommend initiating chelation therapy as soon as transfusions have deposited enough iron to cause tissue damage. Current practice is to start after first 10–20 transfusions or when the serum ferritin level is &gt;1000 </a:t>
            </a:r>
            <a:r>
              <a:rPr lang="en-US" altLang="ja-JP" smtClean="0">
                <a:latin typeface="Arial" pitchFamily="34" charset="0"/>
              </a:rPr>
              <a:t>ng/mL.</a:t>
            </a:r>
          </a:p>
          <a:p>
            <a:pPr marL="228600" indent="-228600" eaLnBrk="1" hangingPunct="1"/>
            <a:r>
              <a:rPr lang="en-GB" altLang="ja-JP" smtClean="0">
                <a:latin typeface="Arial" pitchFamily="34" charset="0"/>
              </a:rPr>
              <a:t>If chelation therapy with DFO is commenced in pediatric patients before 3 years of age, monitoring of growth and bone development and use of a reduced DFO dose is recommended.</a:t>
            </a:r>
            <a:endParaRPr lang="en-US" altLang="ja-JP" smtClean="0">
              <a:latin typeface="Arial" pitchFamily="34" charset="0"/>
            </a:endParaRPr>
          </a:p>
          <a:p>
            <a:pPr marL="228600" indent="-228600" eaLnBrk="1" hangingPunct="1"/>
            <a:endParaRPr lang="en-GB" altLang="ja-JP" smtClean="0">
              <a:latin typeface="Arial" pitchFamily="34" charset="0"/>
            </a:endParaRPr>
          </a:p>
          <a:p>
            <a:pPr marL="228600" indent="-228600" eaLnBrk="1" hangingPunct="1"/>
            <a:r>
              <a:rPr lang="en-GB" altLang="ja-JP" b="1" smtClean="0">
                <a:latin typeface="Arial" pitchFamily="34" charset="0"/>
              </a:rPr>
              <a:t>Reference</a:t>
            </a:r>
          </a:p>
          <a:p>
            <a:pPr marL="228600" indent="-228600" eaLnBrk="1" hangingPunct="1">
              <a:buFont typeface="Wingdings" pitchFamily="2" charset="2"/>
              <a:buNone/>
            </a:pPr>
            <a:r>
              <a:rPr lang="en-US" smtClean="0">
                <a:latin typeface="Arial" pitchFamily="34" charset="0"/>
              </a:rPr>
              <a:t>Thalassaemia International Federation. Guidelines for the clinical management of thalassemia, 2nd Edition revised 2008. </a:t>
            </a:r>
            <a:endParaRPr lang="en-GB" smtClean="0">
              <a:latin typeface="Arial" pitchFamily="34" charset="0"/>
            </a:endParaRPr>
          </a:p>
          <a:p>
            <a:pPr marL="228600" indent="-228600" eaLnBrk="1" hangingPunct="1"/>
            <a:endParaRPr lang="en-US" altLang="ja-JP" smtClean="0">
              <a:latin typeface="Arial" pitchFamily="34" charset="0"/>
            </a:endParaRPr>
          </a:p>
          <a:p>
            <a:pPr marL="228600" indent="-228600" eaLnBrk="1" hangingPunct="1"/>
            <a:endParaRPr lang="en-US" altLang="ja-JP" smtClean="0">
              <a:latin typeface="Arial" pitchFamily="34" charset="0"/>
            </a:endParaRPr>
          </a:p>
        </p:txBody>
      </p:sp>
    </p:spTree>
    <p:extLst>
      <p:ext uri="{BB962C8B-B14F-4D97-AF65-F5344CB8AC3E}">
        <p14:creationId xmlns:p14="http://schemas.microsoft.com/office/powerpoint/2010/main" val="4274063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sldNum" sz="quarter" idx="5"/>
          </p:nvPr>
        </p:nvSpPr>
        <p:spPr>
          <a:ln/>
        </p:spPr>
        <p:txBody>
          <a:bodyPr/>
          <a:lstStyle/>
          <a:p>
            <a:fld id="{5CCE0E43-E50B-EE47-A9CC-F2B1AB585975}" type="slidenum">
              <a:rPr lang="en-US"/>
              <a:pPr/>
              <a:t>57</a:t>
            </a:fld>
            <a:endParaRPr lang="en-US"/>
          </a:p>
        </p:txBody>
      </p:sp>
      <p:sp>
        <p:nvSpPr>
          <p:cNvPr id="1974274"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 xmlns:ma14="http://schemas.microsoft.com/office/mac/drawingml/2011/main" val="1"/>
            </a:ext>
          </a:extLst>
        </p:spPr>
      </p:sp>
      <p:sp>
        <p:nvSpPr>
          <p:cNvPr id="1974275" name="Rectangle 3"/>
          <p:cNvSpPr>
            <a:spLocks noGrp="1" noChangeArrowheads="1"/>
          </p:cNvSpPr>
          <p:nvPr>
            <p:ph type="body" idx="1"/>
          </p:nvPr>
        </p:nvSpPr>
        <p:spPr>
          <a:xfrm>
            <a:off x="914401" y="4345587"/>
            <a:ext cx="4824413" cy="3464913"/>
          </a:xfrm>
        </p:spPr>
        <p:txBody>
          <a:bodyPr/>
          <a:lstStyle/>
          <a:p>
            <a:pPr>
              <a:spcBef>
                <a:spcPct val="20000"/>
              </a:spcBef>
            </a:pPr>
            <a:r>
              <a:rPr lang="en-US" sz="800"/>
              <a:t>Porter et al</a:t>
            </a:r>
            <a:r>
              <a:rPr lang="en-US" sz="800" baseline="30000"/>
              <a:t>1</a:t>
            </a:r>
            <a:r>
              <a:rPr lang="en-US" sz="800"/>
              <a:t> studied the kinetics of non</a:t>
            </a:r>
            <a:r>
              <a:rPr lang="en-US" sz="800">
                <a:cs typeface="Arial" charset="0"/>
              </a:rPr>
              <a:t>-transferrin-bound iron (</a:t>
            </a:r>
            <a:r>
              <a:rPr lang="en-US" sz="800"/>
              <a:t>NTBI) in the plasma of transfusion-dependent patients with thalassemia major (TM) and patients with thalassemia intermedia (TI) during treatment with deferoxamine (DFO).</a:t>
            </a:r>
          </a:p>
          <a:p>
            <a:pPr lvl="1">
              <a:spcBef>
                <a:spcPct val="20000"/>
              </a:spcBef>
            </a:pPr>
            <a:r>
              <a:rPr lang="en-US" sz="800"/>
              <a:t>Adult patients at University College Hospital in London (TM, n=17; TI, n=8) </a:t>
            </a:r>
          </a:p>
          <a:p>
            <a:pPr lvl="2">
              <a:spcBef>
                <a:spcPct val="20000"/>
              </a:spcBef>
            </a:pPr>
            <a:r>
              <a:rPr lang="en-US" sz="800"/>
              <a:t>Patients with TM were receiving regular transfusions of 2 to 4 units of blood every 3 to 4 weeks to maintain hemoglobin </a:t>
            </a:r>
            <a:r>
              <a:rPr lang="en-US" sz="800">
                <a:latin typeface="Arial Unicode MS" charset="0"/>
                <a:cs typeface="Arial Unicode MS" charset="0"/>
                <a:sym typeface="Symbol" charset="0"/>
              </a:rPr>
              <a:t>≥10 g/dL.</a:t>
            </a:r>
          </a:p>
          <a:p>
            <a:pPr lvl="2">
              <a:spcBef>
                <a:spcPct val="20000"/>
              </a:spcBef>
            </a:pPr>
            <a:r>
              <a:rPr lang="en-US" sz="800">
                <a:latin typeface="Arial Unicode MS" charset="0"/>
                <a:cs typeface="Arial Unicode MS" charset="0"/>
                <a:sym typeface="Symbol" charset="0"/>
              </a:rPr>
              <a:t>Patients received no DFO or ascorbate supplements within 72 hours of study initiation.</a:t>
            </a:r>
          </a:p>
          <a:p>
            <a:pPr lvl="1">
              <a:spcBef>
                <a:spcPct val="20000"/>
              </a:spcBef>
            </a:pPr>
            <a:r>
              <a:rPr lang="en-US" sz="800"/>
              <a:t>Healthy adults (n=11) served as reference controls (no DFO treatment).</a:t>
            </a:r>
          </a:p>
          <a:p>
            <a:pPr>
              <a:spcBef>
                <a:spcPct val="20000"/>
              </a:spcBef>
            </a:pPr>
            <a:r>
              <a:rPr lang="en-US" sz="800"/>
              <a:t>Methods</a:t>
            </a:r>
          </a:p>
          <a:p>
            <a:pPr lvl="1">
              <a:spcBef>
                <a:spcPct val="20000"/>
              </a:spcBef>
            </a:pPr>
            <a:r>
              <a:rPr lang="en-US" sz="800"/>
              <a:t>Patients with TM and those with TI received DFO (50 or 100 mg/kg/d) via 48-hour continuous IV infusion.</a:t>
            </a:r>
          </a:p>
          <a:p>
            <a:pPr lvl="1">
              <a:spcBef>
                <a:spcPct val="20000"/>
              </a:spcBef>
            </a:pPr>
            <a:r>
              <a:rPr lang="en-US" sz="800"/>
              <a:t>Heparinized plasma samples were taken for pharmacokinetic (PK) analysis of DFO and NTBI levels (performed by high-performance liquid chromatography [HPLC]); 24-hour urine was collected for estimation of iron excretion, and serum samples were taken for measurement of serum iron, total iron binding capacity, ferritin, and hemoglobin levels.</a:t>
            </a:r>
          </a:p>
          <a:p>
            <a:pPr lvl="2">
              <a:spcBef>
                <a:spcPct val="20000"/>
              </a:spcBef>
            </a:pPr>
            <a:r>
              <a:rPr lang="en-US" sz="800"/>
              <a:t>NTBI values are </a:t>
            </a:r>
            <a:r>
              <a:rPr lang="ja-JP" altLang="en-US" sz="800">
                <a:latin typeface="Arial"/>
              </a:rPr>
              <a:t>“</a:t>
            </a:r>
            <a:r>
              <a:rPr lang="en-US" sz="800"/>
              <a:t>negative</a:t>
            </a:r>
            <a:r>
              <a:rPr lang="ja-JP" altLang="en-US" sz="800">
                <a:latin typeface="Arial"/>
              </a:rPr>
              <a:t>”</a:t>
            </a:r>
            <a:r>
              <a:rPr lang="en-US" sz="800"/>
              <a:t> when unsaturated transferrin binds iron from the sample buffer.</a:t>
            </a:r>
          </a:p>
          <a:p>
            <a:pPr>
              <a:spcBef>
                <a:spcPct val="20000"/>
              </a:spcBef>
            </a:pPr>
            <a:r>
              <a:rPr lang="en-US" sz="800"/>
              <a:t>Results</a:t>
            </a:r>
          </a:p>
          <a:p>
            <a:pPr lvl="1">
              <a:spcBef>
                <a:spcPct val="20000"/>
              </a:spcBef>
            </a:pPr>
            <a:r>
              <a:rPr lang="en-US" sz="800"/>
              <a:t>No NTBI was detectable in healthy controls.</a:t>
            </a:r>
          </a:p>
          <a:p>
            <a:pPr lvl="1">
              <a:spcBef>
                <a:spcPct val="20000"/>
              </a:spcBef>
            </a:pPr>
            <a:r>
              <a:rPr lang="en-US" sz="800"/>
              <a:t>NTBI was detectable at baseline in 24 of the 25 patients with TI or TM and was significantly higher for patients with TI, who do not receive regular chelation (</a:t>
            </a:r>
            <a:r>
              <a:rPr lang="en-US" sz="800" i="1"/>
              <a:t>P</a:t>
            </a:r>
            <a:r>
              <a:rPr lang="en-US" sz="800"/>
              <a:t>=0.026).</a:t>
            </a:r>
          </a:p>
          <a:p>
            <a:pPr lvl="2">
              <a:spcBef>
                <a:spcPct val="20000"/>
              </a:spcBef>
            </a:pPr>
            <a:r>
              <a:rPr lang="en-US" sz="800"/>
              <a:t>For TI, NTBI levels were 4.52 </a:t>
            </a:r>
            <a:r>
              <a:rPr lang="en-US" sz="800">
                <a:sym typeface="Symbol" charset="0"/>
              </a:rPr>
              <a:t> 0.53 mol/L.</a:t>
            </a:r>
          </a:p>
          <a:p>
            <a:pPr lvl="2">
              <a:spcBef>
                <a:spcPct val="20000"/>
              </a:spcBef>
            </a:pPr>
            <a:r>
              <a:rPr lang="en-US" sz="800">
                <a:sym typeface="Symbol" charset="0"/>
              </a:rPr>
              <a:t>For TM, NTBI levels were 2.92  0.29 mol/L.</a:t>
            </a:r>
          </a:p>
          <a:p>
            <a:pPr lvl="1">
              <a:spcBef>
                <a:spcPct val="20000"/>
              </a:spcBef>
            </a:pPr>
            <a:r>
              <a:rPr lang="en-US" sz="800"/>
              <a:t>NTBI levels decreased below detectable levels during DFO infusion but persisted in some patients, suggesting the presence of slowly chelated or DFO-resistant NTBI species.</a:t>
            </a:r>
          </a:p>
          <a:p>
            <a:pPr lvl="1">
              <a:spcBef>
                <a:spcPct val="20000"/>
              </a:spcBef>
            </a:pPr>
            <a:r>
              <a:rPr lang="en-US" sz="800"/>
              <a:t>After completion of the DFO infusion, NTBI levels rapidly increased, reaching pretreatment levels by 12 hours postinfusion.</a:t>
            </a:r>
          </a:p>
        </p:txBody>
      </p:sp>
      <p:sp>
        <p:nvSpPr>
          <p:cNvPr id="1974276" name="Rectangle 4"/>
          <p:cNvSpPr>
            <a:spLocks noChangeArrowheads="1"/>
          </p:cNvSpPr>
          <p:nvPr/>
        </p:nvSpPr>
        <p:spPr bwMode="auto">
          <a:xfrm>
            <a:off x="1028701" y="7787079"/>
            <a:ext cx="4710113" cy="8510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lstStyle/>
          <a:p>
            <a:r>
              <a:rPr lang="en-US" sz="1000"/>
              <a:t>Porter JB, Abeysinghe RD, Marshall L, Hider RC, Singh S. Kinetics of removal and reappearance of non-transferrin-bound plasma iron with deferoxamine therapy. </a:t>
            </a:r>
            <a:r>
              <a:rPr lang="en-US" sz="1000" i="1"/>
              <a:t>Blood</a:t>
            </a:r>
            <a:r>
              <a:rPr lang="en-US" sz="1000"/>
              <a:t>. 1996;88:705-713.</a:t>
            </a:r>
          </a:p>
        </p:txBody>
      </p:sp>
      <p:sp>
        <p:nvSpPr>
          <p:cNvPr id="2" name="Footer Placeholder 1"/>
          <p:cNvSpPr>
            <a:spLocks noGrp="1"/>
          </p:cNvSpPr>
          <p:nvPr>
            <p:ph type="ftr" sz="quarter" idx="10"/>
          </p:nvPr>
        </p:nvSpPr>
        <p:spPr/>
        <p:txBody>
          <a:bodyPr/>
          <a:lstStyle/>
          <a:p>
            <a:pPr>
              <a:defRPr/>
            </a:pPr>
            <a:r>
              <a:rPr lang="en-US" smtClean="0"/>
              <a:t>Thomas D Coates, MD</a:t>
            </a:r>
            <a:endParaRPr lang="en-US"/>
          </a:p>
        </p:txBody>
      </p:sp>
    </p:spTree>
    <p:extLst>
      <p:ext uri="{BB962C8B-B14F-4D97-AF65-F5344CB8AC3E}">
        <p14:creationId xmlns:p14="http://schemas.microsoft.com/office/powerpoint/2010/main" val="566657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sldNum" sz="quarter" idx="5"/>
          </p:nvPr>
        </p:nvSpPr>
        <p:spPr>
          <a:ln/>
        </p:spPr>
        <p:txBody>
          <a:bodyPr/>
          <a:lstStyle/>
          <a:p>
            <a:fld id="{C8112136-BE13-0343-A364-026A75A42D0A}" type="slidenum">
              <a:rPr lang="en-US">
                <a:solidFill>
                  <a:prstClr val="black"/>
                </a:solidFill>
              </a:rPr>
              <a:pPr/>
              <a:t>58</a:t>
            </a:fld>
            <a:endParaRPr lang="en-US">
              <a:solidFill>
                <a:prstClr val="black"/>
              </a:solidFill>
            </a:endParaRPr>
          </a:p>
        </p:txBody>
      </p:sp>
      <p:sp>
        <p:nvSpPr>
          <p:cNvPr id="19374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1937411" name="Rectangle 3"/>
          <p:cNvSpPr>
            <a:spLocks noGrp="1" noChangeArrowheads="1"/>
          </p:cNvSpPr>
          <p:nvPr>
            <p:ph type="body" idx="1"/>
          </p:nvPr>
        </p:nvSpPr>
        <p:spPr>
          <a:xfrm>
            <a:off x="962025" y="4356517"/>
            <a:ext cx="5232400" cy="4208177"/>
          </a:xfrm>
        </p:spPr>
        <p:txBody>
          <a:bodyPr/>
          <a:lstStyle/>
          <a:p>
            <a:pPr marL="190500" indent="-190500"/>
            <a:r>
              <a:rPr lang="en-US"/>
              <a:t>Anderson et al studied 7 patients with thalassemia major who began intravenous deferoxamine therapy for heart failure during the 12-month study period.</a:t>
            </a:r>
          </a:p>
          <a:p>
            <a:pPr marL="415925" lvl="1" indent="-190500"/>
            <a:r>
              <a:rPr lang="en-US"/>
              <a:t>Patients had previously received iron chelation therapy, but all complied poorly.</a:t>
            </a:r>
          </a:p>
          <a:p>
            <a:pPr marL="415925" lvl="1" indent="-190500"/>
            <a:r>
              <a:rPr lang="en-US"/>
              <a:t>Patients were monitored by T2* magnetic resonance imaging.</a:t>
            </a:r>
          </a:p>
          <a:p>
            <a:pPr marL="415925" lvl="1" indent="-190500"/>
            <a:r>
              <a:rPr lang="en-US"/>
              <a:t>Left ventricular ejection fraction (LVEF) rapidly improved within 3 months of intravenous treatment.</a:t>
            </a:r>
          </a:p>
          <a:p>
            <a:pPr marL="415925" lvl="1" indent="-190500"/>
            <a:r>
              <a:rPr lang="en-US"/>
              <a:t>The improvement in myocardial T2* (3.0 ms) was slower than the improvement in liver T2* (8.5 ms) over 1 year</a:t>
            </a:r>
          </a:p>
          <a:p>
            <a:pPr marL="415925" lvl="1" indent="-190500"/>
            <a:r>
              <a:rPr lang="en-US"/>
              <a:t>The change in liver iron was equivalent to 7.5 mg/g dry weight in 1year</a:t>
            </a:r>
          </a:p>
        </p:txBody>
      </p:sp>
      <p:sp>
        <p:nvSpPr>
          <p:cNvPr id="1937412" name="Rectangle 4"/>
          <p:cNvSpPr>
            <a:spLocks noChangeArrowheads="1"/>
          </p:cNvSpPr>
          <p:nvPr/>
        </p:nvSpPr>
        <p:spPr bwMode="auto">
          <a:xfrm>
            <a:off x="962026" y="7298337"/>
            <a:ext cx="5026025" cy="12663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139" tIns="44280" rIns="90139" bIns="44280" anchor="b"/>
          <a:lstStyle/>
          <a:p>
            <a:pPr defTabSz="457200" eaLnBrk="0" hangingPunct="0">
              <a:spcBef>
                <a:spcPct val="30000"/>
              </a:spcBef>
              <a:buFontTx/>
              <a:buAutoNum type="arabicPeriod"/>
            </a:pPr>
            <a:endParaRPr lang="en-US" sz="1000">
              <a:solidFill>
                <a:prstClr val="black"/>
              </a:solidFill>
              <a:latin typeface="Arial" charset="0"/>
              <a:ea typeface="ＭＳ Ｐゴシック" charset="0"/>
              <a:cs typeface="ＭＳ Ｐゴシック" charset="0"/>
            </a:endParaRPr>
          </a:p>
          <a:p>
            <a:pPr defTabSz="457200" eaLnBrk="0" hangingPunct="0">
              <a:spcBef>
                <a:spcPct val="30000"/>
              </a:spcBef>
              <a:buFontTx/>
              <a:buAutoNum type="arabicPeriod"/>
            </a:pPr>
            <a:endParaRPr lang="en-US" sz="1000">
              <a:solidFill>
                <a:prstClr val="black"/>
              </a:solidFill>
              <a:latin typeface="Arial" charset="0"/>
              <a:ea typeface="ＭＳ Ｐゴシック" charset="0"/>
              <a:cs typeface="ＭＳ Ｐゴシック" charset="0"/>
            </a:endParaRPr>
          </a:p>
          <a:p>
            <a:pPr defTabSz="457200" eaLnBrk="0" hangingPunct="0">
              <a:spcBef>
                <a:spcPct val="30000"/>
              </a:spcBef>
            </a:pPr>
            <a:r>
              <a:rPr lang="en-US" sz="1000">
                <a:solidFill>
                  <a:prstClr val="black"/>
                </a:solidFill>
                <a:latin typeface="Arial" charset="0"/>
                <a:ea typeface="ＭＳ Ｐゴシック" charset="0"/>
                <a:cs typeface="ＭＳ Ｐゴシック" charset="0"/>
                <a:sym typeface="Symbol" charset="0"/>
              </a:rPr>
              <a:t>Anderson LJ, Westwood MA, Holden S, et al. Myocardial iron clearance during reversal of siderotic cardiomyopathy with intravenous desferrioxamine: a prospective study using T2* cardiovascular magnetic resonance. </a:t>
            </a:r>
            <a:r>
              <a:rPr lang="en-US" sz="1000" i="1">
                <a:solidFill>
                  <a:prstClr val="black"/>
                </a:solidFill>
                <a:latin typeface="Arial" charset="0"/>
                <a:ea typeface="ＭＳ Ｐゴシック" charset="0"/>
                <a:cs typeface="ＭＳ Ｐゴシック" charset="0"/>
                <a:sym typeface="Symbol" charset="0"/>
              </a:rPr>
              <a:t>Br J Heamatol</a:t>
            </a:r>
            <a:r>
              <a:rPr lang="en-US" sz="1000">
                <a:solidFill>
                  <a:prstClr val="black"/>
                </a:solidFill>
                <a:latin typeface="Arial" charset="0"/>
                <a:ea typeface="ＭＳ Ｐゴシック" charset="0"/>
                <a:cs typeface="ＭＳ Ｐゴシック" charset="0"/>
                <a:sym typeface="Symbol" charset="0"/>
              </a:rPr>
              <a:t>. 2004;127:348-355.</a:t>
            </a:r>
            <a:endParaRPr lang="en-US" sz="1000">
              <a:solidFill>
                <a:prstClr val="black"/>
              </a:solidFill>
              <a:latin typeface="Arial"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pPr>
              <a:defRPr/>
            </a:pPr>
            <a:r>
              <a:rPr lang="en-US" smtClean="0">
                <a:solidFill>
                  <a:prstClr val="black"/>
                </a:solidFill>
              </a:rPr>
              <a:t>Thomas D Coates, MD</a:t>
            </a:r>
            <a:endParaRPr lang="en-US">
              <a:solidFill>
                <a:prstClr val="black"/>
              </a:solidFill>
            </a:endParaRPr>
          </a:p>
        </p:txBody>
      </p:sp>
    </p:spTree>
    <p:extLst>
      <p:ext uri="{BB962C8B-B14F-4D97-AF65-F5344CB8AC3E}">
        <p14:creationId xmlns:p14="http://schemas.microsoft.com/office/powerpoint/2010/main" val="376461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FC99656-4930-419C-9C59-3ED7D31115B0}" type="slidenum">
              <a:rPr lang="en-US"/>
              <a:pPr/>
              <a:t>59</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1125538" y="4344988"/>
            <a:ext cx="4608512" cy="4475162"/>
          </a:xfrm>
          <a:noFill/>
          <a:ln/>
        </p:spPr>
        <p:txBody>
          <a:bodyPr/>
          <a:lstStyle/>
          <a:p>
            <a:pPr eaLnBrk="1" hangingPunct="1"/>
            <a:r>
              <a:rPr lang="en-GB" sz="1100" smtClean="0">
                <a:latin typeface="Arial" pitchFamily="34" charset="0"/>
              </a:rPr>
              <a:t>This study describes the response, survival and complications associated with long-term continuous iv DFO administered via an indwelling central venous catheter over a 16-year period. The rationale for continuous chelation was that chelatable LIPs (NTBI) re-emerge rapidly once DFO infusion is stopped.</a:t>
            </a:r>
          </a:p>
          <a:p>
            <a:pPr eaLnBrk="1" hangingPunct="1"/>
            <a:r>
              <a:rPr lang="en-GB" sz="1100" smtClean="0">
                <a:latin typeface="Arial" pitchFamily="34" charset="0"/>
              </a:rPr>
              <a:t>Resting LVEF improved significantly in seven of nine evaluable cases with previously documented deterioration of LVEF, and stabilized in the remaining two cases.</a:t>
            </a:r>
          </a:p>
          <a:p>
            <a:pPr eaLnBrk="1" hangingPunct="1"/>
            <a:r>
              <a:rPr lang="en-GB" sz="1100" smtClean="0">
                <a:latin typeface="Arial" pitchFamily="34" charset="0"/>
              </a:rPr>
              <a:t>Mean initial and final LVEFs of all nine cases were 36</a:t>
            </a:r>
            <a:r>
              <a:rPr lang="en-US" sz="1100" smtClean="0">
                <a:latin typeface="Arial" pitchFamily="34" charset="0"/>
              </a:rPr>
              <a:t>±2% and 49±3%, respectively (</a:t>
            </a:r>
            <a:r>
              <a:rPr lang="en-US" sz="1100" i="1" smtClean="0">
                <a:latin typeface="Arial" pitchFamily="34" charset="0"/>
              </a:rPr>
              <a:t>P</a:t>
            </a:r>
            <a:r>
              <a:rPr lang="en-US" sz="1100" smtClean="0">
                <a:latin typeface="Arial" pitchFamily="34" charset="0"/>
              </a:rPr>
              <a:t>=0.002).</a:t>
            </a:r>
          </a:p>
          <a:p>
            <a:pPr eaLnBrk="1" hangingPunct="1"/>
            <a:r>
              <a:rPr lang="en-GB" sz="1100" smtClean="0">
                <a:latin typeface="Arial" pitchFamily="34" charset="0"/>
              </a:rPr>
              <a:t>Analysis of the serial data (not shown) on individuals with improved LVEF revealed a &gt;10% increase in two cases after 3 months and in three cases after 6–8 months of treatment. Long-term follow-up confirmed that the improvements in resting LVEF were sustained with standard sc DFO therapy.</a:t>
            </a:r>
          </a:p>
          <a:p>
            <a:pPr eaLnBrk="1" hangingPunct="1"/>
            <a:r>
              <a:rPr lang="en-GB" sz="1100" smtClean="0">
                <a:latin typeface="Arial" pitchFamily="34" charset="0"/>
              </a:rPr>
              <a:t>All six patients with cardiac arrhythmias reverted to sinus rhythm with continuous iv DFO therapy; the time documented to cardioversion ranged from &lt;24 hours to 12 months. Five of these patients received conventional anti-arrhythmic drugs, but one patient received DFO alone. In patients who complied to DFO therapy, sinus rhythm was sustained even when the anti-arrhythmic drugs were discontinued.</a:t>
            </a:r>
          </a:p>
          <a:p>
            <a:pPr eaLnBrk="1" hangingPunct="1"/>
            <a:r>
              <a:rPr lang="en-GB" sz="1100" smtClean="0">
                <a:latin typeface="Arial" pitchFamily="34" charset="0"/>
              </a:rPr>
              <a:t>Long-term survival was good in patients who complied, the actuarial survival being 61% at 13 years, even in this high-risk group of adult homozygous patients with </a:t>
            </a:r>
            <a:r>
              <a:rPr lang="el-GR" sz="1100" smtClean="0">
                <a:latin typeface="Arial" pitchFamily="34" charset="0"/>
              </a:rPr>
              <a:t>β</a:t>
            </a:r>
            <a:r>
              <a:rPr lang="en-GB" sz="1100" smtClean="0">
                <a:latin typeface="Arial" pitchFamily="34" charset="0"/>
              </a:rPr>
              <a:t>-thalassemia.</a:t>
            </a:r>
          </a:p>
          <a:p>
            <a:pPr eaLnBrk="1" hangingPunct="1"/>
            <a:endParaRPr lang="en-GB" sz="1100" smtClean="0">
              <a:latin typeface="Arial" pitchFamily="34" charset="0"/>
            </a:endParaRPr>
          </a:p>
          <a:p>
            <a:pPr eaLnBrk="1" hangingPunct="1"/>
            <a:r>
              <a:rPr lang="en-GB" sz="1100" b="1" smtClean="0">
                <a:latin typeface="Arial" pitchFamily="34" charset="0"/>
              </a:rPr>
              <a:t>Reference</a:t>
            </a:r>
          </a:p>
          <a:p>
            <a:pPr eaLnBrk="1" hangingPunct="1">
              <a:buFont typeface="Wingdings" pitchFamily="2" charset="2"/>
              <a:buNone/>
            </a:pPr>
            <a:r>
              <a:rPr lang="en-GB" sz="1100" smtClean="0">
                <a:latin typeface="Arial" pitchFamily="34" charset="0"/>
              </a:rPr>
              <a:t>Davis BA &amp; Porter JB. </a:t>
            </a:r>
            <a:r>
              <a:rPr lang="en-GB" sz="1100" i="1" smtClean="0">
                <a:latin typeface="Arial" pitchFamily="34" charset="0"/>
              </a:rPr>
              <a:t>Blood</a:t>
            </a:r>
            <a:r>
              <a:rPr lang="en-GB" sz="1100" smtClean="0">
                <a:latin typeface="Arial" pitchFamily="34" charset="0"/>
              </a:rPr>
              <a:t> 2000;95:1229–1236.</a:t>
            </a:r>
          </a:p>
        </p:txBody>
      </p:sp>
    </p:spTree>
    <p:extLst>
      <p:ext uri="{BB962C8B-B14F-4D97-AF65-F5344CB8AC3E}">
        <p14:creationId xmlns:p14="http://schemas.microsoft.com/office/powerpoint/2010/main" val="21407111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4BD45C83-B0BD-46D7-BB3A-50C1AD151537}" type="slidenum">
              <a:rPr lang="en-US"/>
              <a:pPr/>
              <a:t>60</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1125538" y="4344988"/>
            <a:ext cx="4608512" cy="4475162"/>
          </a:xfrm>
          <a:noFill/>
          <a:ln/>
        </p:spPr>
        <p:txBody>
          <a:bodyPr/>
          <a:lstStyle/>
          <a:p>
            <a:pPr eaLnBrk="1" hangingPunct="1"/>
            <a:r>
              <a:rPr lang="en-US" sz="1100" smtClean="0">
                <a:latin typeface="Arial" pitchFamily="34" charset="0"/>
              </a:rPr>
              <a:t>This study reports a randomized trial comparing deferiprone with subcutaneous DFO in 61 patients with thalassemia major with no symptoms of heart failure.</a:t>
            </a:r>
          </a:p>
          <a:p>
            <a:pPr eaLnBrk="1" hangingPunct="1"/>
            <a:r>
              <a:rPr lang="en-GB" sz="1100" smtClean="0">
                <a:latin typeface="Arial" pitchFamily="34" charset="0"/>
              </a:rPr>
              <a:t>Patients were required to have LVEF &gt;56% (threshold for normal heart function); patients with symptomatic heart failure were excluded.</a:t>
            </a:r>
          </a:p>
          <a:p>
            <a:pPr eaLnBrk="1" hangingPunct="1"/>
            <a:r>
              <a:rPr lang="en-GB" sz="1100" smtClean="0">
                <a:latin typeface="Arial" pitchFamily="34" charset="0"/>
              </a:rPr>
              <a:t>The primary endpoint was change in myocardial siderosis (assessed by MRI measurement of myocardial T2*) over 1 year in patients maintained on sc DFO or those switched to deferiprone.</a:t>
            </a:r>
          </a:p>
          <a:p>
            <a:pPr eaLnBrk="1" hangingPunct="1"/>
            <a:r>
              <a:rPr lang="en-GB" sz="1100" smtClean="0">
                <a:latin typeface="Arial" pitchFamily="34" charset="0"/>
              </a:rPr>
              <a:t>Mean doses administered were deferiprone 92 mg/kg/day and DFO 43 mg/kg for 5.7 days/week. The DFO dose is below that considered usual for a patient with serum ferritin &gt;2500 </a:t>
            </a:r>
            <a:r>
              <a:rPr lang="en-US" sz="1100" smtClean="0">
                <a:latin typeface="Arial" pitchFamily="34" charset="0"/>
              </a:rPr>
              <a:t>ng/mL; the mean dose of deferiprone is in the upper range of the label recommendation and above a usual clinical dose.</a:t>
            </a:r>
          </a:p>
          <a:p>
            <a:pPr eaLnBrk="1" hangingPunct="1"/>
            <a:r>
              <a:rPr lang="en-GB" sz="1100" smtClean="0">
                <a:latin typeface="Arial" pitchFamily="34" charset="0"/>
              </a:rPr>
              <a:t>Patients in the DFO arm had baseline ferritin values that were significantly higher than those for patients in the deferiprone arm (2795 versus 1791 </a:t>
            </a:r>
            <a:r>
              <a:rPr lang="en-US" sz="1100" smtClean="0">
                <a:latin typeface="Arial" pitchFamily="34" charset="0"/>
              </a:rPr>
              <a:t>ng/mL respectively). In 41% of patients in the DFO arm levels were </a:t>
            </a:r>
            <a:r>
              <a:rPr lang="en-GB" sz="1100" smtClean="0">
                <a:latin typeface="Arial" pitchFamily="34" charset="0"/>
              </a:rPr>
              <a:t>&gt;2500 </a:t>
            </a:r>
            <a:r>
              <a:rPr lang="en-US" sz="1100" smtClean="0">
                <a:latin typeface="Arial" pitchFamily="34" charset="0"/>
              </a:rPr>
              <a:t>ng/mL versus 17% of patients in the deferiprone arm. Serum ferritin levels </a:t>
            </a:r>
            <a:r>
              <a:rPr lang="en-GB" sz="1100" smtClean="0">
                <a:latin typeface="Arial" pitchFamily="34" charset="0"/>
              </a:rPr>
              <a:t>&gt;2500 </a:t>
            </a:r>
            <a:r>
              <a:rPr lang="en-US" sz="1100" smtClean="0">
                <a:latin typeface="Arial" pitchFamily="34" charset="0"/>
              </a:rPr>
              <a:t>ng/mL are indicative of greater risk of cardiac failure.</a:t>
            </a:r>
          </a:p>
          <a:p>
            <a:pPr eaLnBrk="1" hangingPunct="1"/>
            <a:endParaRPr lang="en-US" sz="1100" smtClean="0">
              <a:latin typeface="Arial" pitchFamily="34" charset="0"/>
            </a:endParaRPr>
          </a:p>
          <a:p>
            <a:pPr eaLnBrk="1" hangingPunct="1"/>
            <a:endParaRPr lang="en-US" sz="1100" smtClean="0">
              <a:latin typeface="Arial" pitchFamily="34" charset="0"/>
            </a:endParaRPr>
          </a:p>
          <a:p>
            <a:pPr eaLnBrk="1" hangingPunct="1"/>
            <a:endParaRPr lang="en-US" sz="1100" smtClean="0">
              <a:latin typeface="Arial" pitchFamily="34" charset="0"/>
            </a:endParaRPr>
          </a:p>
          <a:p>
            <a:pPr eaLnBrk="1" hangingPunct="1"/>
            <a:endParaRPr lang="en-US" sz="1100" smtClean="0">
              <a:latin typeface="Arial" pitchFamily="34" charset="0"/>
            </a:endParaRPr>
          </a:p>
          <a:p>
            <a:pPr eaLnBrk="1" hangingPunct="1"/>
            <a:endParaRPr lang="en-US" sz="1100" smtClean="0">
              <a:latin typeface="Arial" pitchFamily="34" charset="0"/>
            </a:endParaRPr>
          </a:p>
          <a:p>
            <a:pPr eaLnBrk="1" hangingPunct="1"/>
            <a:endParaRPr lang="en-US" sz="1100" smtClean="0">
              <a:latin typeface="Arial" pitchFamily="34" charset="0"/>
            </a:endParaRPr>
          </a:p>
          <a:p>
            <a:pPr eaLnBrk="1" hangingPunct="1"/>
            <a:endParaRPr lang="en-US" sz="1100" smtClean="0">
              <a:latin typeface="Arial" pitchFamily="34" charset="0"/>
            </a:endParaRPr>
          </a:p>
          <a:p>
            <a:pPr eaLnBrk="1" hangingPunct="1"/>
            <a:endParaRPr lang="en-US" sz="1100" smtClean="0">
              <a:latin typeface="Arial" pitchFamily="34" charset="0"/>
            </a:endParaRPr>
          </a:p>
          <a:p>
            <a:pPr eaLnBrk="1" hangingPunct="1"/>
            <a:endParaRPr lang="en-US" sz="1100" b="1" smtClean="0">
              <a:latin typeface="Arial" pitchFamily="34" charset="0"/>
            </a:endParaRPr>
          </a:p>
          <a:p>
            <a:pPr eaLnBrk="1" hangingPunct="1"/>
            <a:r>
              <a:rPr lang="en-US" sz="1100" b="1" smtClean="0">
                <a:latin typeface="Arial" pitchFamily="34" charset="0"/>
              </a:rPr>
              <a:t>Reference</a:t>
            </a:r>
          </a:p>
          <a:p>
            <a:pPr eaLnBrk="1" hangingPunct="1"/>
            <a:r>
              <a:rPr lang="en-US" sz="1100" smtClean="0">
                <a:latin typeface="Arial" pitchFamily="34" charset="0"/>
              </a:rPr>
              <a:t>1. Pennell DJ </a:t>
            </a:r>
            <a:r>
              <a:rPr lang="en-US" sz="1100" i="1" smtClean="0">
                <a:latin typeface="Arial" pitchFamily="34" charset="0"/>
              </a:rPr>
              <a:t>et al</a:t>
            </a:r>
            <a:r>
              <a:rPr lang="en-US" sz="1100" smtClean="0">
                <a:latin typeface="Arial" pitchFamily="34" charset="0"/>
              </a:rPr>
              <a:t>. </a:t>
            </a:r>
            <a:r>
              <a:rPr lang="en-US" sz="1100" i="1" smtClean="0">
                <a:latin typeface="Arial" pitchFamily="34" charset="0"/>
              </a:rPr>
              <a:t>Blood</a:t>
            </a:r>
            <a:r>
              <a:rPr lang="en-US" sz="1100" smtClean="0">
                <a:latin typeface="Arial" pitchFamily="34" charset="0"/>
              </a:rPr>
              <a:t> 2006;107:3738–3744.</a:t>
            </a:r>
            <a:endParaRPr lang="en-US" sz="1100" b="1" smtClean="0">
              <a:latin typeface="Arial" pitchFamily="34" charset="0"/>
            </a:endParaRPr>
          </a:p>
          <a:p>
            <a:pPr eaLnBrk="1" hangingPunct="1"/>
            <a:endParaRPr lang="en-GB" sz="1100" smtClean="0">
              <a:latin typeface="Arial" pitchFamily="34" charset="0"/>
            </a:endParaRPr>
          </a:p>
        </p:txBody>
      </p:sp>
      <p:graphicFrame>
        <p:nvGraphicFramePr>
          <p:cNvPr id="177156" name="Group 4"/>
          <p:cNvGraphicFramePr>
            <a:graphicFrameLocks noGrp="1"/>
          </p:cNvGraphicFramePr>
          <p:nvPr/>
        </p:nvGraphicFramePr>
        <p:xfrm>
          <a:off x="1123950" y="7000875"/>
          <a:ext cx="4608513" cy="1398588"/>
        </p:xfrm>
        <a:graphic>
          <a:graphicData uri="http://schemas.openxmlformats.org/drawingml/2006/table">
            <a:tbl>
              <a:tblPr/>
              <a:tblGrid>
                <a:gridCol w="865188"/>
                <a:gridCol w="844550"/>
                <a:gridCol w="1057275"/>
                <a:gridCol w="920750"/>
                <a:gridCol w="920750"/>
              </a:tblGrid>
              <a:tr h="506413">
                <a:tc>
                  <a:txBody>
                    <a:bodyPr/>
                    <a:lstStyle/>
                    <a:p>
                      <a:pPr marL="0" marR="0" lvl="0" indent="0" algn="l" defTabSz="88265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pitchFamily="34" charset="0"/>
                          <a:ea typeface="ＭＳ Ｐゴシック" charset="-128"/>
                        </a:rPr>
                        <a:t>T2* change (ms)</a:t>
                      </a:r>
                      <a:endParaRPr kumimoji="0" lang="en-US" sz="1000" b="1"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pitchFamily="34" charset="0"/>
                          <a:ea typeface="ＭＳ Ｐゴシック" charset="-128"/>
                        </a:rPr>
                        <a:t>LVEF change (%)</a:t>
                      </a:r>
                      <a:endParaRPr kumimoji="0" lang="en-US" sz="1000" b="1"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pitchFamily="34" charset="0"/>
                          <a:ea typeface="ＭＳ Ｐゴシック" charset="-128"/>
                        </a:rPr>
                        <a:t>LIC change (mg Fe/g dw)</a:t>
                      </a:r>
                      <a:endParaRPr kumimoji="0" lang="en-US" sz="1000" b="1"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Arial" pitchFamily="34" charset="0"/>
                          <a:ea typeface="ＭＳ Ｐゴシック" charset="-128"/>
                        </a:rPr>
                        <a:t>Serum ferritin change (%)</a:t>
                      </a:r>
                      <a:endParaRPr kumimoji="0" lang="en-US" sz="1000" b="1"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rPr>
                        <a:t>Deferiprone</a:t>
                      </a:r>
                      <a:endParaRPr kumimoji="0" lang="en-US" sz="1000" b="0"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rPr>
                        <a:t>+3.5</a:t>
                      </a:r>
                    </a:p>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rPr>
                        <a:t>(13.0</a:t>
                      </a:r>
                      <a:r>
                        <a:rPr kumimoji="0" lang="en-GB" sz="1000" b="0" i="0" u="none" strike="noStrike" cap="none" normalizeH="0" baseline="0" smtClean="0">
                          <a:ln>
                            <a:noFill/>
                          </a:ln>
                          <a:solidFill>
                            <a:schemeClr val="tx1"/>
                          </a:solidFill>
                          <a:effectLst/>
                          <a:latin typeface="Arial" pitchFamily="34" charset="0"/>
                          <a:ea typeface="ＭＳ Ｐゴシック" charset="-128"/>
                          <a:cs typeface="Arial" pitchFamily="34" charset="0"/>
                        </a:rPr>
                        <a:t>–</a:t>
                      </a:r>
                      <a:r>
                        <a:rPr kumimoji="0" lang="en-GB" sz="1000" b="0" i="0" u="none" strike="noStrike" cap="none" normalizeH="0" baseline="0" smtClean="0">
                          <a:ln>
                            <a:noFill/>
                          </a:ln>
                          <a:solidFill>
                            <a:schemeClr val="tx1"/>
                          </a:solidFill>
                          <a:effectLst/>
                          <a:latin typeface="Arial" pitchFamily="34" charset="0"/>
                          <a:ea typeface="ＭＳ Ｐゴシック" charset="-128"/>
                        </a:rPr>
                        <a:t>16.5)</a:t>
                      </a:r>
                      <a:endParaRPr kumimoji="0" lang="en-US" sz="1000" b="0"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rPr>
                        <a:t>+3.1</a:t>
                      </a:r>
                    </a:p>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rPr>
                        <a:t>(69.7</a:t>
                      </a:r>
                      <a:r>
                        <a:rPr kumimoji="0" lang="en-GB" sz="1000" b="0" i="0" u="none" strike="noStrike" cap="none" normalizeH="0" baseline="0" smtClean="0">
                          <a:ln>
                            <a:noFill/>
                          </a:ln>
                          <a:solidFill>
                            <a:schemeClr val="tx1"/>
                          </a:solidFill>
                          <a:effectLst/>
                          <a:latin typeface="Arial" pitchFamily="34" charset="0"/>
                          <a:ea typeface="ＭＳ Ｐゴシック" charset="-128"/>
                          <a:cs typeface="Arial" pitchFamily="34" charset="0"/>
                        </a:rPr>
                        <a:t>–</a:t>
                      </a:r>
                      <a:r>
                        <a:rPr kumimoji="0" lang="en-GB" sz="1000" b="0" i="0" u="none" strike="noStrike" cap="none" normalizeH="0" baseline="0" smtClean="0">
                          <a:ln>
                            <a:noFill/>
                          </a:ln>
                          <a:solidFill>
                            <a:schemeClr val="tx1"/>
                          </a:solidFill>
                          <a:effectLst/>
                          <a:latin typeface="Arial" pitchFamily="34" charset="0"/>
                          <a:ea typeface="ＭＳ Ｐゴシック" charset="-128"/>
                        </a:rPr>
                        <a:t>72.8)</a:t>
                      </a:r>
                      <a:endParaRPr kumimoji="0" lang="en-US" sz="1000" b="0"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cs typeface="Arial" pitchFamily="34" charset="0"/>
                        </a:rPr>
                        <a:t>–</a:t>
                      </a:r>
                      <a:r>
                        <a:rPr kumimoji="0" lang="en-GB" sz="1000" b="0" i="0" u="none" strike="noStrike" cap="none" normalizeH="0" baseline="0" smtClean="0">
                          <a:ln>
                            <a:noFill/>
                          </a:ln>
                          <a:solidFill>
                            <a:schemeClr val="tx1"/>
                          </a:solidFill>
                          <a:effectLst/>
                          <a:latin typeface="Arial" pitchFamily="34" charset="0"/>
                          <a:ea typeface="ＭＳ Ｐゴシック" charset="-128"/>
                        </a:rPr>
                        <a:t>0.93</a:t>
                      </a:r>
                    </a:p>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rPr>
                        <a:t>(</a:t>
                      </a:r>
                      <a:r>
                        <a:rPr kumimoji="0" lang="en-GB" sz="1000" b="0" i="1" u="none" strike="noStrike" cap="none" normalizeH="0" baseline="0" smtClean="0">
                          <a:ln>
                            <a:noFill/>
                          </a:ln>
                          <a:solidFill>
                            <a:schemeClr val="tx1"/>
                          </a:solidFill>
                          <a:effectLst/>
                          <a:latin typeface="Arial" pitchFamily="34" charset="0"/>
                          <a:ea typeface="ＭＳ Ｐゴシック" charset="-128"/>
                        </a:rPr>
                        <a:t>P</a:t>
                      </a:r>
                      <a:r>
                        <a:rPr kumimoji="0" lang="en-GB" sz="1000" b="0" i="0" u="none" strike="noStrike" cap="none" normalizeH="0" baseline="0" smtClean="0">
                          <a:ln>
                            <a:noFill/>
                          </a:ln>
                          <a:solidFill>
                            <a:schemeClr val="tx1"/>
                          </a:solidFill>
                          <a:effectLst/>
                          <a:latin typeface="Arial" pitchFamily="34" charset="0"/>
                          <a:ea typeface="ＭＳ Ｐゴシック" charset="-128"/>
                        </a:rPr>
                        <a:t>=0.11)</a:t>
                      </a:r>
                      <a:endParaRPr kumimoji="0" lang="en-US" sz="1000" b="0"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cs typeface="Arial" pitchFamily="34" charset="0"/>
                        </a:rPr>
                        <a:t>–</a:t>
                      </a:r>
                      <a:r>
                        <a:rPr kumimoji="0" lang="en-GB" sz="1000" b="0" i="0" u="none" strike="noStrike" cap="none" normalizeH="0" baseline="0" smtClean="0">
                          <a:ln>
                            <a:noFill/>
                          </a:ln>
                          <a:solidFill>
                            <a:schemeClr val="tx1"/>
                          </a:solidFill>
                          <a:effectLst/>
                          <a:latin typeface="Arial" pitchFamily="34" charset="0"/>
                          <a:ea typeface="ＭＳ Ｐゴシック" charset="-128"/>
                        </a:rPr>
                        <a:t>10.1</a:t>
                      </a:r>
                      <a:endParaRPr kumimoji="0" lang="en-US" sz="1000" b="0"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rPr>
                        <a:t>DFO</a:t>
                      </a:r>
                      <a:endParaRPr kumimoji="0" lang="en-US" sz="1000" b="0"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rPr>
                        <a:t>+1.7</a:t>
                      </a:r>
                    </a:p>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rPr>
                        <a:t>(13.3</a:t>
                      </a:r>
                      <a:r>
                        <a:rPr kumimoji="0" lang="en-GB" sz="1000" b="0" i="0" u="none" strike="noStrike" cap="none" normalizeH="0" baseline="0" smtClean="0">
                          <a:ln>
                            <a:noFill/>
                          </a:ln>
                          <a:solidFill>
                            <a:schemeClr val="tx1"/>
                          </a:solidFill>
                          <a:effectLst/>
                          <a:latin typeface="Arial" pitchFamily="34" charset="0"/>
                          <a:ea typeface="ＭＳ Ｐゴシック" charset="-128"/>
                          <a:cs typeface="Arial" pitchFamily="34" charset="0"/>
                        </a:rPr>
                        <a:t>–</a:t>
                      </a:r>
                      <a:r>
                        <a:rPr kumimoji="0" lang="en-GB" sz="1000" b="0" i="0" u="none" strike="noStrike" cap="none" normalizeH="0" baseline="0" smtClean="0">
                          <a:ln>
                            <a:noFill/>
                          </a:ln>
                          <a:solidFill>
                            <a:schemeClr val="tx1"/>
                          </a:solidFill>
                          <a:effectLst/>
                          <a:latin typeface="Arial" pitchFamily="34" charset="0"/>
                          <a:ea typeface="ＭＳ Ｐゴシック" charset="-128"/>
                        </a:rPr>
                        <a:t>15.0)</a:t>
                      </a:r>
                      <a:endParaRPr kumimoji="0" lang="en-US" sz="1000" b="0"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rPr>
                        <a:t>+0.3</a:t>
                      </a:r>
                    </a:p>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rPr>
                        <a:t>(68.4</a:t>
                      </a:r>
                      <a:r>
                        <a:rPr kumimoji="0" lang="en-GB" sz="1000" b="0" i="0" u="none" strike="noStrike" cap="none" normalizeH="0" baseline="0" smtClean="0">
                          <a:ln>
                            <a:noFill/>
                          </a:ln>
                          <a:solidFill>
                            <a:schemeClr val="tx1"/>
                          </a:solidFill>
                          <a:effectLst/>
                          <a:latin typeface="Arial" pitchFamily="34" charset="0"/>
                          <a:ea typeface="ＭＳ Ｐゴシック" charset="-128"/>
                          <a:cs typeface="Arial" pitchFamily="34" charset="0"/>
                        </a:rPr>
                        <a:t>–</a:t>
                      </a:r>
                      <a:r>
                        <a:rPr kumimoji="0" lang="en-GB" sz="1000" b="0" i="0" u="none" strike="noStrike" cap="none" normalizeH="0" baseline="0" smtClean="0">
                          <a:ln>
                            <a:noFill/>
                          </a:ln>
                          <a:solidFill>
                            <a:schemeClr val="tx1"/>
                          </a:solidFill>
                          <a:effectLst/>
                          <a:latin typeface="Arial" pitchFamily="34" charset="0"/>
                          <a:ea typeface="ＭＳ Ｐゴシック" charset="-128"/>
                        </a:rPr>
                        <a:t>68.7)</a:t>
                      </a:r>
                      <a:endParaRPr kumimoji="0" lang="en-US" sz="1000" b="0"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cs typeface="Arial" pitchFamily="34" charset="0"/>
                        </a:rPr>
                        <a:t>–</a:t>
                      </a:r>
                      <a:r>
                        <a:rPr kumimoji="0" lang="en-GB" sz="1000" b="0" i="0" u="none" strike="noStrike" cap="none" normalizeH="0" baseline="0" smtClean="0">
                          <a:ln>
                            <a:noFill/>
                          </a:ln>
                          <a:solidFill>
                            <a:schemeClr val="tx1"/>
                          </a:solidFill>
                          <a:effectLst/>
                          <a:latin typeface="Arial" pitchFamily="34" charset="0"/>
                          <a:ea typeface="ＭＳ Ｐゴシック" charset="-128"/>
                        </a:rPr>
                        <a:t>1.54</a:t>
                      </a:r>
                    </a:p>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rPr>
                        <a:t>(</a:t>
                      </a:r>
                      <a:r>
                        <a:rPr kumimoji="0" lang="en-GB" sz="1000" b="0" i="1" u="none" strike="noStrike" cap="none" normalizeH="0" baseline="0" smtClean="0">
                          <a:ln>
                            <a:noFill/>
                          </a:ln>
                          <a:solidFill>
                            <a:schemeClr val="tx1"/>
                          </a:solidFill>
                          <a:effectLst/>
                          <a:latin typeface="Arial" pitchFamily="34" charset="0"/>
                          <a:ea typeface="ＭＳ Ｐゴシック" charset="-128"/>
                        </a:rPr>
                        <a:t>P</a:t>
                      </a:r>
                      <a:r>
                        <a:rPr kumimoji="0" lang="en-GB" sz="1000" b="0" i="0" u="none" strike="noStrike" cap="none" normalizeH="0" baseline="0" smtClean="0">
                          <a:ln>
                            <a:noFill/>
                          </a:ln>
                          <a:solidFill>
                            <a:schemeClr val="tx1"/>
                          </a:solidFill>
                          <a:effectLst/>
                          <a:latin typeface="Arial" pitchFamily="34" charset="0"/>
                          <a:ea typeface="ＭＳ Ｐゴシック" charset="-128"/>
                        </a:rPr>
                        <a:t>=0.002)</a:t>
                      </a:r>
                      <a:endParaRPr kumimoji="0" lang="en-US" sz="1000" b="0"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265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ＭＳ Ｐゴシック" charset="-128"/>
                          <a:cs typeface="Arial" pitchFamily="34" charset="0"/>
                        </a:rPr>
                        <a:t>–</a:t>
                      </a:r>
                      <a:r>
                        <a:rPr kumimoji="0" lang="en-GB" sz="1000" b="0" i="0" u="none" strike="noStrike" cap="none" normalizeH="0" baseline="0" smtClean="0">
                          <a:ln>
                            <a:noFill/>
                          </a:ln>
                          <a:solidFill>
                            <a:schemeClr val="tx1"/>
                          </a:solidFill>
                          <a:effectLst/>
                          <a:latin typeface="Arial" pitchFamily="34" charset="0"/>
                          <a:ea typeface="ＭＳ Ｐゴシック" charset="-128"/>
                        </a:rPr>
                        <a:t>16.7</a:t>
                      </a:r>
                      <a:endParaRPr kumimoji="0" lang="en-US" sz="1000" b="0" i="0" u="none" strike="noStrike" cap="none" normalizeH="0" baseline="0" smtClean="0">
                        <a:ln>
                          <a:noFill/>
                        </a:ln>
                        <a:solidFill>
                          <a:schemeClr val="tx1"/>
                        </a:solidFill>
                        <a:effectLst/>
                        <a:latin typeface="Arial" pitchFamily="34" charset="0"/>
                        <a:ea typeface="ＭＳ Ｐゴシック" charset="-128"/>
                      </a:endParaRPr>
                    </a:p>
                  </a:txBody>
                  <a:tcPr marL="88309" marR="88309" marT="44154" marB="4415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26173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The vitamins and trace minerals measured are listed with their normal ranges.</a:t>
            </a:r>
          </a:p>
          <a:p>
            <a:r>
              <a:rPr lang="en-US" sz="1200" b="0" i="0" u="none" strike="noStrike" kern="1200" baseline="0" dirty="0" smtClean="0">
                <a:solidFill>
                  <a:schemeClr val="tx1"/>
                </a:solidFill>
                <a:latin typeface="+mn-lt"/>
                <a:ea typeface="ＭＳ Ｐゴシック" charset="0"/>
                <a:cs typeface="ＭＳ Ｐゴシック" charset="0"/>
              </a:rPr>
              <a:t>The patients’ mean values plus or minus the standard deviation are in the second</a:t>
            </a:r>
          </a:p>
          <a:p>
            <a:r>
              <a:rPr lang="en-US" sz="1200" b="0" i="0" u="none" strike="noStrike" kern="1200" baseline="0" dirty="0" smtClean="0">
                <a:solidFill>
                  <a:schemeClr val="tx1"/>
                </a:solidFill>
                <a:latin typeface="+mn-lt"/>
                <a:ea typeface="ＭＳ Ｐゴシック" charset="0"/>
                <a:cs typeface="ＭＳ Ｐゴシック" charset="0"/>
              </a:rPr>
              <a:t>column. The percent of patients whose measured values fell outside the normal</a:t>
            </a:r>
          </a:p>
          <a:p>
            <a:r>
              <a:rPr lang="en-US" sz="1200" b="0" i="0" u="none" strike="noStrike" kern="1200" baseline="0" dirty="0" smtClean="0">
                <a:solidFill>
                  <a:schemeClr val="tx1"/>
                </a:solidFill>
                <a:latin typeface="+mn-lt"/>
                <a:ea typeface="ＭＳ Ｐゴシック" charset="0"/>
                <a:cs typeface="ＭＳ Ｐゴシック" charset="0"/>
              </a:rPr>
              <a:t>range are listed as percent abnormal (third column). All abnormal values were indicative</a:t>
            </a:r>
          </a:p>
          <a:p>
            <a:r>
              <a:rPr lang="en-US" sz="1200" b="0" i="0" u="none" strike="noStrike" kern="1200" baseline="0" dirty="0" smtClean="0">
                <a:solidFill>
                  <a:schemeClr val="tx1"/>
                </a:solidFill>
                <a:latin typeface="+mn-lt"/>
                <a:ea typeface="ＭＳ Ｐゴシック" charset="0"/>
                <a:cs typeface="ＭＳ Ｐゴシック" charset="0"/>
              </a:rPr>
              <a:t>of deficiencies with the exception of D1, 25-OH, and Cu which were elevated</a:t>
            </a:r>
          </a:p>
          <a:p>
            <a:r>
              <a:rPr lang="en-US" sz="1200" b="0" i="0" u="none" strike="noStrike" kern="1200" baseline="0" dirty="0" smtClean="0">
                <a:solidFill>
                  <a:schemeClr val="tx1"/>
                </a:solidFill>
                <a:latin typeface="+mn-lt"/>
                <a:ea typeface="ＭＳ Ｐゴシック" charset="0"/>
                <a:cs typeface="ＭＳ Ｐゴシック" charset="0"/>
              </a:rPr>
              <a:t>in SCD. The values where there is a difference between SCD and TM</a:t>
            </a:r>
          </a:p>
          <a:p>
            <a:r>
              <a:rPr lang="en-US" sz="1200" b="0" i="0" u="none" strike="noStrike" kern="1200" baseline="0" dirty="0" smtClean="0">
                <a:solidFill>
                  <a:schemeClr val="tx1"/>
                </a:solidFill>
                <a:latin typeface="+mn-lt"/>
                <a:ea typeface="ＭＳ Ｐゴシック" charset="0"/>
                <a:cs typeface="ＭＳ Ｐゴシック" charset="0"/>
              </a:rPr>
              <a:t>patients are indicated with a ‘‘*’’ symbol. Blood samples were drawn while patients</a:t>
            </a:r>
          </a:p>
          <a:p>
            <a:r>
              <a:rPr lang="en-US" sz="1200" b="0" i="0" u="none" strike="noStrike" kern="1200" baseline="0" dirty="0" smtClean="0">
                <a:solidFill>
                  <a:schemeClr val="tx1"/>
                </a:solidFill>
                <a:latin typeface="+mn-lt"/>
                <a:ea typeface="ＭＳ Ｐゴシック" charset="0"/>
                <a:cs typeface="ＭＳ Ｐゴシック" charset="0"/>
              </a:rPr>
              <a:t>were fasting overnight and their usual iron chelator was held for 24 hr.</a:t>
            </a:r>
          </a:p>
          <a:p>
            <a:r>
              <a:rPr lang="en-US" sz="1200" b="0" i="0" u="none" strike="noStrike" kern="1200" baseline="0" dirty="0" smtClean="0">
                <a:solidFill>
                  <a:schemeClr val="tx1"/>
                </a:solidFill>
                <a:latin typeface="+mn-lt"/>
                <a:ea typeface="ＭＳ Ｐゴシック" charset="0"/>
                <a:cs typeface="ＭＳ Ｐゴシック" charset="0"/>
              </a:rPr>
              <a:t>All abnormal results, with the exception of copper, represent deficiencies.</a:t>
            </a:r>
            <a:endParaRPr lang="en-US" dirty="0"/>
          </a:p>
        </p:txBody>
      </p:sp>
      <p:sp>
        <p:nvSpPr>
          <p:cNvPr id="4" name="Slide Number Placeholder 3"/>
          <p:cNvSpPr>
            <a:spLocks noGrp="1"/>
          </p:cNvSpPr>
          <p:nvPr>
            <p:ph type="sldNum" sz="quarter" idx="10"/>
          </p:nvPr>
        </p:nvSpPr>
        <p:spPr/>
        <p:txBody>
          <a:bodyPr/>
          <a:lstStyle/>
          <a:p>
            <a:pPr>
              <a:defRPr/>
            </a:pPr>
            <a:fld id="{03A0F8FA-72CE-2940-A790-0F5931EA4B62}" type="slidenum">
              <a:rPr lang="en-US" smtClean="0"/>
              <a:pPr>
                <a:defRPr/>
              </a:pPr>
              <a:t>62</a:t>
            </a:fld>
            <a:endParaRPr lang="en-US"/>
          </a:p>
        </p:txBody>
      </p:sp>
      <p:sp>
        <p:nvSpPr>
          <p:cNvPr id="5" name="Footer Placeholder 4"/>
          <p:cNvSpPr>
            <a:spLocks noGrp="1"/>
          </p:cNvSpPr>
          <p:nvPr>
            <p:ph type="ftr" sz="quarter" idx="11"/>
          </p:nvPr>
        </p:nvSpPr>
        <p:spPr/>
        <p:txBody>
          <a:bodyPr/>
          <a:lstStyle/>
          <a:p>
            <a:pPr>
              <a:defRPr/>
            </a:pPr>
            <a:r>
              <a:rPr lang="en-US" smtClean="0"/>
              <a:t>Thomas D Coates, MD</a:t>
            </a:r>
            <a:endParaRPr lang="en-US"/>
          </a:p>
        </p:txBody>
      </p:sp>
    </p:spTree>
    <p:extLst>
      <p:ext uri="{BB962C8B-B14F-4D97-AF65-F5344CB8AC3E}">
        <p14:creationId xmlns:p14="http://schemas.microsoft.com/office/powerpoint/2010/main" val="197594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591DF79-89F6-49F8-A6DD-67E0FED6894A}" type="slidenum">
              <a:rPr lang="en-US"/>
              <a:pPr/>
              <a:t>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z="1100" smtClean="0">
                <a:latin typeface="Arial" pitchFamily="34" charset="0"/>
              </a:rPr>
              <a:t>Three regulatory mechanisms are thought to influence iron absorption –‘dietary’, ‘stores’ or ‘erythropoietin’ regulators.</a:t>
            </a:r>
            <a:endParaRPr lang="en-US" sz="1100" smtClean="0">
              <a:latin typeface="Arial" pitchFamily="34" charset="0"/>
            </a:endParaRPr>
          </a:p>
          <a:p>
            <a:pPr marL="228600" indent="-228600" eaLnBrk="1" hangingPunct="1"/>
            <a:r>
              <a:rPr lang="en-US" sz="1100" smtClean="0">
                <a:latin typeface="Arial" pitchFamily="34" charset="0"/>
              </a:rPr>
              <a:t>A dual function compatible with both a ‘stores’ and an ‘erythropoietic’ regulator has been proposed for a recently discovered, 25 amino acid hepatic peptide called hepcidin. It is produced as a large precursor protein in the liver, is processed and secreted into the serum and then excreted in the urine.</a:t>
            </a:r>
          </a:p>
          <a:p>
            <a:pPr marL="228600" indent="-228600" eaLnBrk="1" hangingPunct="1"/>
            <a:r>
              <a:rPr lang="en-US" sz="1100" smtClean="0">
                <a:latin typeface="Arial" pitchFamily="34" charset="0"/>
              </a:rPr>
              <a:t>Hepcidin regulates intestinal iron absorption and probably also affects the release of iron from hepatic stores and from macrophages involved in the recycling of iron from hemoglobin.</a:t>
            </a:r>
            <a:r>
              <a:rPr lang="en-US" sz="1100" baseline="30000" smtClean="0">
                <a:latin typeface="Arial" pitchFamily="34" charset="0"/>
              </a:rPr>
              <a:t>1</a:t>
            </a:r>
          </a:p>
          <a:p>
            <a:pPr marL="228600" indent="-228600" eaLnBrk="1" hangingPunct="1"/>
            <a:r>
              <a:rPr lang="en-US" sz="1100" smtClean="0">
                <a:latin typeface="Arial" pitchFamily="34" charset="0"/>
              </a:rPr>
              <a:t>There is strong evidence in support of an important role for hepcidin dysregulation in the pathogenesis of iron overload disorders, and possibly in the etiology of the anemia of chronic disease.</a:t>
            </a:r>
            <a:r>
              <a:rPr lang="en-US" sz="1100" baseline="30000" smtClean="0">
                <a:latin typeface="Arial" pitchFamily="34" charset="0"/>
              </a:rPr>
              <a:t>2</a:t>
            </a:r>
            <a:r>
              <a:rPr lang="en-US" sz="1100" smtClean="0">
                <a:latin typeface="Arial" pitchFamily="34" charset="0"/>
              </a:rPr>
              <a:t> For example:</a:t>
            </a:r>
          </a:p>
          <a:p>
            <a:pPr lvl="1" indent="-227013" eaLnBrk="1" hangingPunct="1"/>
            <a:r>
              <a:rPr lang="en-US" sz="1100" smtClean="0">
                <a:latin typeface="Arial" pitchFamily="34" charset="0"/>
              </a:rPr>
              <a:t>Many cases of hemochromatosis may be due to hepcidin deficiency. Mice and humans with homozygous disruption of the </a:t>
            </a:r>
            <a:r>
              <a:rPr lang="en-US" sz="1100" i="1" smtClean="0">
                <a:latin typeface="Arial" pitchFamily="34" charset="0"/>
              </a:rPr>
              <a:t>HFE</a:t>
            </a:r>
            <a:r>
              <a:rPr lang="en-US" sz="1100" smtClean="0">
                <a:latin typeface="Arial" pitchFamily="34" charset="0"/>
              </a:rPr>
              <a:t> gene have inappropriately low expression of hepcidin mRNA in the liver, implicating HFE as a possible regulator of hepcidin</a:t>
            </a:r>
          </a:p>
          <a:p>
            <a:pPr lvl="1" indent="-227013" eaLnBrk="1" hangingPunct="1"/>
            <a:r>
              <a:rPr lang="en-US" sz="1100" smtClean="0">
                <a:latin typeface="Arial" pitchFamily="34" charset="0"/>
              </a:rPr>
              <a:t>Since inflammation and IL-6 are strong stimuli for human hepcidin production, and hepcidin excretion is greatly increased during inflammation in humans, IL-6-induced hepcidin could be the mediator responsible for the iron restriction and inadequate erythropoiesis in anemia of inflammation.</a:t>
            </a:r>
          </a:p>
          <a:p>
            <a:pPr marL="228600" indent="-228600" eaLnBrk="1" hangingPunct="1"/>
            <a:r>
              <a:rPr lang="en-US" sz="1100" smtClean="0">
                <a:latin typeface="Arial" pitchFamily="34" charset="0"/>
              </a:rPr>
              <a:t>The development of hepcidin analogues may therefore have future therapeutic applications.</a:t>
            </a:r>
          </a:p>
          <a:p>
            <a:pPr marL="228600" indent="-228600" eaLnBrk="1" hangingPunct="1"/>
            <a:endParaRPr lang="en-GB" sz="1100" smtClean="0">
              <a:latin typeface="Arial" pitchFamily="34" charset="0"/>
            </a:endParaRPr>
          </a:p>
          <a:p>
            <a:pPr marL="228600" indent="-228600" eaLnBrk="1" hangingPunct="1"/>
            <a:r>
              <a:rPr lang="en-GB" sz="1100" b="1" smtClean="0">
                <a:latin typeface="Arial" pitchFamily="34" charset="0"/>
              </a:rPr>
              <a:t>References</a:t>
            </a:r>
          </a:p>
          <a:p>
            <a:pPr marL="228600" indent="-228600" eaLnBrk="1" hangingPunct="1">
              <a:buFont typeface="Wingdings" pitchFamily="2" charset="2"/>
              <a:buNone/>
            </a:pPr>
            <a:r>
              <a:rPr lang="nl-NL" sz="1100" smtClean="0">
                <a:latin typeface="Arial" pitchFamily="34" charset="0"/>
              </a:rPr>
              <a:t>Ganz T. </a:t>
            </a:r>
            <a:r>
              <a:rPr lang="nl-NL" sz="1100" i="1" smtClean="0">
                <a:latin typeface="Arial" pitchFamily="34" charset="0"/>
              </a:rPr>
              <a:t>Curr Opin Hematol</a:t>
            </a:r>
            <a:r>
              <a:rPr lang="nl-NL" sz="1100" smtClean="0">
                <a:latin typeface="Arial" pitchFamily="34" charset="0"/>
              </a:rPr>
              <a:t> 2004;11:251–254.</a:t>
            </a:r>
          </a:p>
          <a:p>
            <a:pPr marL="228600" indent="-228600" eaLnBrk="1" hangingPunct="1">
              <a:buFont typeface="Wingdings" pitchFamily="2" charset="2"/>
              <a:buNone/>
            </a:pPr>
            <a:r>
              <a:rPr lang="nl-NL" sz="1100" smtClean="0">
                <a:latin typeface="Arial" pitchFamily="34" charset="0"/>
              </a:rPr>
              <a:t>Hugman A. </a:t>
            </a:r>
            <a:r>
              <a:rPr lang="nl-NL" sz="1100" i="1" smtClean="0">
                <a:latin typeface="Arial" pitchFamily="34" charset="0"/>
              </a:rPr>
              <a:t>Clin Lab Haematol</a:t>
            </a:r>
            <a:r>
              <a:rPr lang="nl-NL" sz="1100" smtClean="0">
                <a:latin typeface="Arial" pitchFamily="34" charset="0"/>
              </a:rPr>
              <a:t> 2006;28:75–83.</a:t>
            </a:r>
          </a:p>
          <a:p>
            <a:pPr marL="228600" indent="-228600" eaLnBrk="1" hangingPunct="1"/>
            <a:endParaRPr lang="en-US" sz="1100" smtClean="0">
              <a:latin typeface="Arial" pitchFamily="34" charset="0"/>
            </a:endParaRPr>
          </a:p>
          <a:p>
            <a:pPr marL="228600" indent="-228600" eaLnBrk="1" hangingPunct="1"/>
            <a:endParaRPr lang="en-US" sz="1100" smtClean="0">
              <a:latin typeface="Arial" pitchFamily="34" charset="0"/>
            </a:endParaRPr>
          </a:p>
        </p:txBody>
      </p:sp>
    </p:spTree>
    <p:extLst>
      <p:ext uri="{BB962C8B-B14F-4D97-AF65-F5344CB8AC3E}">
        <p14:creationId xmlns:p14="http://schemas.microsoft.com/office/powerpoint/2010/main" val="1044211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A0F8FA-72CE-2940-A790-0F5931EA4B62}" type="slidenum">
              <a:rPr lang="en-US" smtClean="0"/>
              <a:pPr>
                <a:defRPr/>
              </a:pPr>
              <a:t>63</a:t>
            </a:fld>
            <a:endParaRPr lang="en-US"/>
          </a:p>
        </p:txBody>
      </p:sp>
      <p:sp>
        <p:nvSpPr>
          <p:cNvPr id="5" name="Footer Placeholder 4"/>
          <p:cNvSpPr>
            <a:spLocks noGrp="1"/>
          </p:cNvSpPr>
          <p:nvPr>
            <p:ph type="ftr" sz="quarter" idx="11"/>
          </p:nvPr>
        </p:nvSpPr>
        <p:spPr/>
        <p:txBody>
          <a:bodyPr/>
          <a:lstStyle/>
          <a:p>
            <a:pPr>
              <a:defRPr/>
            </a:pPr>
            <a:r>
              <a:rPr lang="en-US" smtClean="0"/>
              <a:t>Thomas D Coates, MD</a:t>
            </a:r>
            <a:endParaRPr lang="en-US"/>
          </a:p>
        </p:txBody>
      </p:sp>
    </p:spTree>
    <p:extLst>
      <p:ext uri="{BB962C8B-B14F-4D97-AF65-F5344CB8AC3E}">
        <p14:creationId xmlns:p14="http://schemas.microsoft.com/office/powerpoint/2010/main" val="11921056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 values two sided log-rank test.</a:t>
            </a:r>
            <a:endParaRPr lang="en-US" dirty="0"/>
          </a:p>
        </p:txBody>
      </p:sp>
      <p:sp>
        <p:nvSpPr>
          <p:cNvPr id="4" name="Slide Number Placeholder 3"/>
          <p:cNvSpPr>
            <a:spLocks noGrp="1"/>
          </p:cNvSpPr>
          <p:nvPr>
            <p:ph type="sldNum" sz="quarter" idx="10"/>
          </p:nvPr>
        </p:nvSpPr>
        <p:spPr/>
        <p:txBody>
          <a:bodyPr/>
          <a:lstStyle/>
          <a:p>
            <a:pPr>
              <a:defRPr/>
            </a:pPr>
            <a:fld id="{03A0F8FA-72CE-2940-A790-0F5931EA4B62}" type="slidenum">
              <a:rPr lang="en-US" smtClean="0"/>
              <a:pPr>
                <a:defRPr/>
              </a:pPr>
              <a:t>64</a:t>
            </a:fld>
            <a:endParaRPr lang="en-US"/>
          </a:p>
        </p:txBody>
      </p:sp>
      <p:sp>
        <p:nvSpPr>
          <p:cNvPr id="5" name="Footer Placeholder 4"/>
          <p:cNvSpPr>
            <a:spLocks noGrp="1"/>
          </p:cNvSpPr>
          <p:nvPr>
            <p:ph type="ftr" sz="quarter" idx="11"/>
          </p:nvPr>
        </p:nvSpPr>
        <p:spPr/>
        <p:txBody>
          <a:bodyPr/>
          <a:lstStyle/>
          <a:p>
            <a:pPr>
              <a:defRPr/>
            </a:pPr>
            <a:r>
              <a:rPr lang="en-US" smtClean="0"/>
              <a:t>Thomas D Coates, MD</a:t>
            </a:r>
            <a:endParaRPr lang="en-US"/>
          </a:p>
        </p:txBody>
      </p:sp>
    </p:spTree>
    <p:extLst>
      <p:ext uri="{BB962C8B-B14F-4D97-AF65-F5344CB8AC3E}">
        <p14:creationId xmlns:p14="http://schemas.microsoft.com/office/powerpoint/2010/main" val="325121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Methods We investigated the incidence and risk of cancer in 2655 patients diagnosed with thalassaemia between 1998 and 2010 by using data from the Taiwan Longitudinal Health Insurance Database. The comparison cohort comprised 10,620 people from the general population without thalassaemia.</a:t>
            </a:r>
            <a:endParaRPr lang="en-US" dirty="0"/>
          </a:p>
        </p:txBody>
      </p:sp>
      <p:sp>
        <p:nvSpPr>
          <p:cNvPr id="4" name="Slide Number Placeholder 3"/>
          <p:cNvSpPr>
            <a:spLocks noGrp="1"/>
          </p:cNvSpPr>
          <p:nvPr>
            <p:ph type="sldNum" sz="quarter" idx="10"/>
          </p:nvPr>
        </p:nvSpPr>
        <p:spPr/>
        <p:txBody>
          <a:bodyPr/>
          <a:lstStyle/>
          <a:p>
            <a:pPr>
              <a:defRPr/>
            </a:pPr>
            <a:fld id="{03A0F8FA-72CE-2940-A790-0F5931EA4B62}" type="slidenum">
              <a:rPr lang="en-US" smtClean="0"/>
              <a:pPr>
                <a:defRPr/>
              </a:pPr>
              <a:t>65</a:t>
            </a:fld>
            <a:endParaRPr lang="en-US"/>
          </a:p>
        </p:txBody>
      </p:sp>
      <p:sp>
        <p:nvSpPr>
          <p:cNvPr id="5" name="Footer Placeholder 4"/>
          <p:cNvSpPr>
            <a:spLocks noGrp="1"/>
          </p:cNvSpPr>
          <p:nvPr>
            <p:ph type="ftr" sz="quarter" idx="11"/>
          </p:nvPr>
        </p:nvSpPr>
        <p:spPr/>
        <p:txBody>
          <a:bodyPr/>
          <a:lstStyle/>
          <a:p>
            <a:pPr>
              <a:defRPr/>
            </a:pPr>
            <a:r>
              <a:rPr lang="en-US" smtClean="0"/>
              <a:t>Thomas D Coates, MD</a:t>
            </a:r>
            <a:endParaRPr lang="en-US"/>
          </a:p>
        </p:txBody>
      </p:sp>
    </p:spTree>
    <p:extLst>
      <p:ext uri="{BB962C8B-B14F-4D97-AF65-F5344CB8AC3E}">
        <p14:creationId xmlns:p14="http://schemas.microsoft.com/office/powerpoint/2010/main" val="17793724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xfrm>
            <a:off x="1147763" y="687388"/>
            <a:ext cx="4567237" cy="3425825"/>
          </a:xfrm>
          <a:solidFill>
            <a:srgbClr val="FFFFFF"/>
          </a:solidFill>
          <a:ln w="12700"/>
        </p:spPr>
      </p:sp>
      <p:sp>
        <p:nvSpPr>
          <p:cNvPr id="84994" name="Rectangle 3"/>
          <p:cNvSpPr>
            <a:spLocks noGrp="1" noChangeArrowheads="1"/>
          </p:cNvSpPr>
          <p:nvPr>
            <p:ph type="body" idx="1"/>
          </p:nvPr>
        </p:nvSpPr>
        <p:spPr>
          <a:xfrm>
            <a:off x="915988" y="4343400"/>
            <a:ext cx="5026025" cy="41132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084" tIns="43542" rIns="87084" bIns="43542"/>
          <a:lstStyle/>
          <a:p>
            <a:pPr eaLnBrk="1" hangingPunct="1"/>
            <a:r>
              <a:rPr lang="en-CA" dirty="0">
                <a:latin typeface="Times New Roman" charset="0"/>
                <a:ea typeface="MS PGothic" charset="0"/>
              </a:rPr>
              <a:t>In 1999, T2* CMR was introduced in the UK, and doctors caring for thalassemia patients were informed of the high cardiac death rate and new options for iron chelation therapy. There has been a 71% reduction in the annualized death-rate from iron overload since 2000.</a:t>
            </a:r>
          </a:p>
          <a:p>
            <a:pPr eaLnBrk="1" hangingPunct="1"/>
            <a:endParaRPr lang="en-CA" dirty="0">
              <a:latin typeface="Times New Roman" charset="0"/>
              <a:ea typeface="MS PGothic" charset="0"/>
            </a:endParaRPr>
          </a:p>
          <a:p>
            <a:pPr eaLnBrk="1" hangingPunct="1"/>
            <a:r>
              <a:rPr lang="en-US" dirty="0">
                <a:latin typeface="Times New Roman" charset="0"/>
                <a:ea typeface="MS PGothic" charset="0"/>
              </a:rPr>
              <a:t>Canadian physicians are well-aware of data from around the world showing increased survival of patients treated with </a:t>
            </a:r>
            <a:r>
              <a:rPr lang="en-US" dirty="0" err="1">
                <a:latin typeface="Times New Roman" charset="0"/>
                <a:ea typeface="MS PGothic" charset="0"/>
              </a:rPr>
              <a:t>deferiprone</a:t>
            </a:r>
            <a:r>
              <a:rPr lang="en-US" dirty="0">
                <a:latin typeface="Times New Roman" charset="0"/>
                <a:ea typeface="MS PGothic" charset="0"/>
              </a:rPr>
              <a:t>, and all of the major U.S. centers have sought </a:t>
            </a:r>
            <a:r>
              <a:rPr lang="en-US" dirty="0" err="1">
                <a:latin typeface="Times New Roman" charset="0"/>
                <a:ea typeface="MS PGothic" charset="0"/>
              </a:rPr>
              <a:t>deferiprone</a:t>
            </a:r>
            <a:r>
              <a:rPr lang="en-US" dirty="0">
                <a:latin typeface="Times New Roman" charset="0"/>
                <a:ea typeface="MS PGothic" charset="0"/>
              </a:rPr>
              <a:t> access through compassionate use for patients who have failed other strategies.</a:t>
            </a:r>
          </a:p>
          <a:p>
            <a:pPr eaLnBrk="1" hangingPunct="1"/>
            <a:endParaRPr lang="en-GB" dirty="0">
              <a:latin typeface="Times New Roman" charset="0"/>
              <a:ea typeface="MS PGothic" charset="0"/>
            </a:endParaRPr>
          </a:p>
        </p:txBody>
      </p:sp>
      <p:sp>
        <p:nvSpPr>
          <p:cNvPr id="2" name="Footer Placeholder 1"/>
          <p:cNvSpPr>
            <a:spLocks noGrp="1"/>
          </p:cNvSpPr>
          <p:nvPr>
            <p:ph type="ftr" sz="quarter" idx="10"/>
          </p:nvPr>
        </p:nvSpPr>
        <p:spPr/>
        <p:txBody>
          <a:bodyPr/>
          <a:lstStyle/>
          <a:p>
            <a:pPr>
              <a:defRPr/>
            </a:pPr>
            <a:r>
              <a:rPr lang="en-US" smtClean="0"/>
              <a:t>Thomas D Coates, MD</a:t>
            </a:r>
            <a:endParaRPr lang="en-US"/>
          </a:p>
        </p:txBody>
      </p:sp>
    </p:spTree>
    <p:extLst>
      <p:ext uri="{BB962C8B-B14F-4D97-AF65-F5344CB8AC3E}">
        <p14:creationId xmlns:p14="http://schemas.microsoft.com/office/powerpoint/2010/main" val="12715113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96CC3EE-A74C-504C-A2F2-EFCFD9C9B5E4}" type="slidenum">
              <a:rPr lang="de-DE">
                <a:solidFill>
                  <a:prstClr val="black"/>
                </a:solidFill>
              </a:rPr>
              <a:pPr/>
              <a:t>68</a:t>
            </a:fld>
            <a:endParaRPr lang="de-DE">
              <a:solidFill>
                <a:prstClr val="black"/>
              </a:solidFill>
            </a:endParaRPr>
          </a:p>
        </p:txBody>
      </p:sp>
      <p:sp>
        <p:nvSpPr>
          <p:cNvPr id="1048578" name="Rectangle 7"/>
          <p:cNvSpPr txBox="1">
            <a:spLocks noGrp="1" noChangeArrowheads="1"/>
          </p:cNvSpPr>
          <p:nvPr/>
        </p:nvSpPr>
        <p:spPr bwMode="auto">
          <a:xfrm>
            <a:off x="3884065" y="8685046"/>
            <a:ext cx="2972335" cy="457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l" eaLnBrk="0" hangingPunct="0">
              <a:defRPr sz="2400">
                <a:solidFill>
                  <a:schemeClr val="tx1"/>
                </a:solidFill>
                <a:latin typeface="Arial" charset="0"/>
                <a:ea typeface="ＭＳ Ｐゴシック" charset="0"/>
              </a:defRPr>
            </a:lvl1pPr>
            <a:lvl2pPr marL="742950" indent="-285750" algn="l" eaLnBrk="0" hangingPunct="0">
              <a:defRPr sz="2400">
                <a:solidFill>
                  <a:schemeClr val="tx1"/>
                </a:solidFill>
                <a:latin typeface="Arial" charset="0"/>
                <a:ea typeface="ＭＳ Ｐゴシック" charset="0"/>
              </a:defRPr>
            </a:lvl2pPr>
            <a:lvl3pPr marL="1143000" indent="-228600" algn="l" eaLnBrk="0" hangingPunct="0">
              <a:defRPr sz="2400">
                <a:solidFill>
                  <a:schemeClr val="tx1"/>
                </a:solidFill>
                <a:latin typeface="Arial" charset="0"/>
                <a:ea typeface="ＭＳ Ｐゴシック" charset="0"/>
              </a:defRPr>
            </a:lvl3pPr>
            <a:lvl4pPr marL="1600200" indent="-228600" algn="l" eaLnBrk="0" hangingPunct="0">
              <a:defRPr sz="2400">
                <a:solidFill>
                  <a:schemeClr val="tx1"/>
                </a:solidFill>
                <a:latin typeface="Arial" charset="0"/>
                <a:ea typeface="ＭＳ Ｐゴシック" charset="0"/>
              </a:defRPr>
            </a:lvl4pPr>
            <a:lvl5pPr marL="2057400" indent="-228600" algn="l"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eaLnBrk="1" hangingPunct="1"/>
            <a:fld id="{ECA08EA2-8026-2343-ABF9-61BCB7641548}" type="slidenum">
              <a:rPr lang="de-DE" sz="1200">
                <a:solidFill>
                  <a:prstClr val="black"/>
                </a:solidFill>
                <a:cs typeface="Arial" charset="0"/>
              </a:rPr>
              <a:pPr algn="r" defTabSz="457200" eaLnBrk="1" hangingPunct="1"/>
              <a:t>68</a:t>
            </a:fld>
            <a:endParaRPr lang="de-DE" sz="1200">
              <a:solidFill>
                <a:prstClr val="black"/>
              </a:solidFill>
              <a:cs typeface="Arial" charset="0"/>
            </a:endParaRPr>
          </a:p>
        </p:txBody>
      </p:sp>
      <p:sp>
        <p:nvSpPr>
          <p:cNvPr id="1048579"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 xmlns:ma14="http://schemas.microsoft.com/office/mac/drawingml/2011/main" val="1"/>
            </a:ext>
          </a:extLst>
        </p:spPr>
      </p:sp>
      <p:sp>
        <p:nvSpPr>
          <p:cNvPr id="1048580" name="Rectangle 3"/>
          <p:cNvSpPr>
            <a:spLocks noGrp="1" noChangeArrowheads="1"/>
          </p:cNvSpPr>
          <p:nvPr>
            <p:ph type="body" idx="1"/>
          </p:nvPr>
        </p:nvSpPr>
        <p:spPr>
          <a:xfrm>
            <a:off x="687405" y="4342524"/>
            <a:ext cx="5483195" cy="4115970"/>
          </a:xfrm>
        </p:spPr>
        <p:txBody>
          <a:bodyPr lIns="91440" tIns="45720" rIns="91440" bIns="45720"/>
          <a:lstStyle/>
          <a:p>
            <a:r>
              <a:rPr lang="en-US" sz="1200" kern="1200" dirty="0" smtClean="0">
                <a:solidFill>
                  <a:schemeClr val="tx1"/>
                </a:solidFill>
                <a:latin typeface="+mn-lt"/>
                <a:ea typeface="ＭＳ Ｐゴシック" charset="0"/>
                <a:cs typeface="ＭＳ Ｐゴシック" charset="0"/>
              </a:rPr>
              <a:t>The occurrence of NTBI in 10 adult allogeneic stem cell transplantation (SCT) patients was followed for 20 d. The transferrin saturation reached 99% on d -4 and remained &gt; 80% thereafter. NTBI, measured as bleomycin-detectable iron, was detected for 6-18 d in all patients with a peak on d -4. High transferrin saturation levels were associated with the appearance of NTBI with a threshold at 80% saturation. </a:t>
            </a:r>
            <a:endParaRPr lang="en-US" dirty="0"/>
          </a:p>
        </p:txBody>
      </p:sp>
      <p:sp>
        <p:nvSpPr>
          <p:cNvPr id="2" name="Footer Placeholder 1"/>
          <p:cNvSpPr>
            <a:spLocks noGrp="1"/>
          </p:cNvSpPr>
          <p:nvPr>
            <p:ph type="ftr" sz="quarter" idx="10"/>
          </p:nvPr>
        </p:nvSpPr>
        <p:spPr/>
        <p:txBody>
          <a:bodyPr/>
          <a:lstStyle/>
          <a:p>
            <a:pPr>
              <a:defRPr/>
            </a:pPr>
            <a:r>
              <a:rPr lang="en-US" smtClean="0">
                <a:solidFill>
                  <a:prstClr val="black"/>
                </a:solidFill>
              </a:rPr>
              <a:t>Thomas D Coates, MD</a:t>
            </a:r>
            <a:endParaRPr lang="en-US">
              <a:solidFill>
                <a:prstClr val="black"/>
              </a:solidFill>
            </a:endParaRPr>
          </a:p>
        </p:txBody>
      </p:sp>
    </p:spTree>
    <p:extLst>
      <p:ext uri="{BB962C8B-B14F-4D97-AF65-F5344CB8AC3E}">
        <p14:creationId xmlns:p14="http://schemas.microsoft.com/office/powerpoint/2010/main" val="235811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Thomas D Coates, MD</a:t>
            </a:r>
            <a:endParaRPr lang="en-US"/>
          </a:p>
        </p:txBody>
      </p:sp>
      <p:sp>
        <p:nvSpPr>
          <p:cNvPr id="5" name="Slide Number Placeholder 4"/>
          <p:cNvSpPr>
            <a:spLocks noGrp="1"/>
          </p:cNvSpPr>
          <p:nvPr>
            <p:ph type="sldNum" sz="quarter" idx="11"/>
          </p:nvPr>
        </p:nvSpPr>
        <p:spPr/>
        <p:txBody>
          <a:bodyPr/>
          <a:lstStyle/>
          <a:p>
            <a:pPr>
              <a:defRPr/>
            </a:pPr>
            <a:fld id="{03A0F8FA-72CE-2940-A790-0F5931EA4B62}" type="slidenum">
              <a:rPr lang="en-US" smtClean="0"/>
              <a:pPr>
                <a:defRPr/>
              </a:pPr>
              <a:t>72</a:t>
            </a:fld>
            <a:endParaRPr lang="en-US"/>
          </a:p>
        </p:txBody>
      </p:sp>
    </p:spTree>
    <p:extLst>
      <p:ext uri="{BB962C8B-B14F-4D97-AF65-F5344CB8AC3E}">
        <p14:creationId xmlns:p14="http://schemas.microsoft.com/office/powerpoint/2010/main" val="9558918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04946-F814-3441-B3F8-72AD0848B5B6}" type="slidenum">
              <a:rPr lang="en-US" smtClean="0"/>
              <a:pPr/>
              <a:t>74</a:t>
            </a:fld>
            <a:endParaRPr lang="en-US"/>
          </a:p>
        </p:txBody>
      </p:sp>
    </p:spTree>
    <p:extLst>
      <p:ext uri="{BB962C8B-B14F-4D97-AF65-F5344CB8AC3E}">
        <p14:creationId xmlns:p14="http://schemas.microsoft.com/office/powerpoint/2010/main" val="19728466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2A90F20-D1E9-43C7-8354-A6C2610AC58B}" type="slidenum">
              <a:rPr lang="en-US"/>
              <a:pPr/>
              <a:t>75</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1125538" y="4344988"/>
            <a:ext cx="4608512" cy="4475162"/>
          </a:xfrm>
          <a:noFill/>
          <a:ln/>
        </p:spPr>
        <p:txBody>
          <a:bodyPr/>
          <a:lstStyle/>
          <a:p>
            <a:pPr eaLnBrk="1" hangingPunct="1"/>
            <a:r>
              <a:rPr lang="en-GB" smtClean="0">
                <a:latin typeface="Arial" pitchFamily="34" charset="0"/>
              </a:rPr>
              <a:t>Superconducting Quantum Interference Device (SQUID) assessment provides a linear correlation with LIC from biopsy and, being non-invasive, can be repeated frequently and allows patient follow-up.</a:t>
            </a:r>
          </a:p>
          <a:p>
            <a:pPr eaLnBrk="1" hangingPunct="1"/>
            <a:r>
              <a:rPr lang="en-GB" smtClean="0">
                <a:latin typeface="Arial" pitchFamily="34" charset="0"/>
              </a:rPr>
              <a:t>However, it is an unvalidated method providing an indirect measure of LIC, and cannot be used to assess cardiac iron levels. In addition, the availability of SQUID machines is limited (only four worldwide), and it is an expensive technique requiring specialized equipment and technicians.</a:t>
            </a:r>
          </a:p>
          <a:p>
            <a:pPr eaLnBrk="1" hangingPunct="1"/>
            <a:r>
              <a:rPr lang="en-GB" smtClean="0">
                <a:latin typeface="Arial" pitchFamily="34" charset="0"/>
              </a:rPr>
              <a:t>SQUID may underestimate LIC assessment by a factor of two compared with biopsy.</a:t>
            </a:r>
            <a:r>
              <a:rPr lang="en-GB" baseline="30000" smtClean="0">
                <a:latin typeface="Arial" pitchFamily="34" charset="0"/>
              </a:rPr>
              <a:t>1</a:t>
            </a:r>
            <a:r>
              <a:rPr lang="en-GB" smtClean="0">
                <a:latin typeface="Arial" pitchFamily="34" charset="0"/>
              </a:rPr>
              <a:t> As wet-to-dry weight conversion calculations may differ, it is recommended that the same technique for measuring iron is used consistently in individual patients.</a:t>
            </a:r>
          </a:p>
          <a:p>
            <a:pPr eaLnBrk="1" hangingPunct="1"/>
            <a:endParaRPr lang="en-GB" smtClean="0">
              <a:latin typeface="Arial" pitchFamily="34" charset="0"/>
            </a:endParaRPr>
          </a:p>
          <a:p>
            <a:pPr eaLnBrk="1" hangingPunct="1"/>
            <a:r>
              <a:rPr lang="en-GB" b="1" smtClean="0">
                <a:latin typeface="Arial" pitchFamily="34" charset="0"/>
              </a:rPr>
              <a:t>Reference</a:t>
            </a:r>
          </a:p>
          <a:p>
            <a:pPr eaLnBrk="1" hangingPunct="1">
              <a:buFont typeface="Wingdings" pitchFamily="2" charset="2"/>
              <a:buNone/>
            </a:pPr>
            <a:r>
              <a:rPr lang="en-US" altLang="ja-JP" smtClean="0">
                <a:latin typeface="Arial" pitchFamily="34" charset="0"/>
              </a:rPr>
              <a:t>Piga A </a:t>
            </a:r>
            <a:r>
              <a:rPr lang="en-US" altLang="ja-JP" i="1" smtClean="0">
                <a:latin typeface="Arial" pitchFamily="34" charset="0"/>
              </a:rPr>
              <a:t>et al</a:t>
            </a:r>
            <a:r>
              <a:rPr lang="en-US" altLang="ja-JP" smtClean="0">
                <a:latin typeface="Arial" pitchFamily="34" charset="0"/>
              </a:rPr>
              <a:t>. </a:t>
            </a:r>
            <a:r>
              <a:rPr lang="en-US" altLang="ja-JP" i="1" smtClean="0">
                <a:latin typeface="Arial" pitchFamily="34" charset="0"/>
              </a:rPr>
              <a:t>Blood</a:t>
            </a:r>
            <a:r>
              <a:rPr lang="en-US" altLang="ja-JP" smtClean="0">
                <a:latin typeface="Arial" pitchFamily="34" charset="0"/>
              </a:rPr>
              <a:t> 2005;106(11):abst 2689.</a:t>
            </a:r>
            <a:endParaRPr lang="en-US" smtClean="0">
              <a:latin typeface="Arial" pitchFamily="34" charset="0"/>
            </a:endParaRPr>
          </a:p>
        </p:txBody>
      </p:sp>
    </p:spTree>
    <p:extLst>
      <p:ext uri="{BB962C8B-B14F-4D97-AF65-F5344CB8AC3E}">
        <p14:creationId xmlns:p14="http://schemas.microsoft.com/office/powerpoint/2010/main" val="3948800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1C5DF27-85EE-44B1-8AE6-371B7FAE5C63}" type="slidenum">
              <a:rPr lang="en-US"/>
              <a:pPr/>
              <a:t>76</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mtClean="0">
                <a:latin typeface="Arial" pitchFamily="34" charset="0"/>
              </a:rPr>
              <a:t>This study evaluated survival in 81 patients with thalassemia major receiving DFO therapy (30–50 mg/kg, 8–12 hours/day, 5–7 days/week). LVEF was monitored yearly by multigated acquisition between 1981 and 2001.</a:t>
            </a:r>
          </a:p>
          <a:p>
            <a:pPr marL="228600" indent="-228600" eaLnBrk="1" hangingPunct="1"/>
            <a:r>
              <a:rPr lang="en-GB" smtClean="0">
                <a:latin typeface="Arial" pitchFamily="34" charset="0"/>
              </a:rPr>
              <a:t>DFO treatment was intensified in the event of objective evidence of asymptomatic left ventricular dysfunction (ie fall in LVEF &gt;10% or to below the reference range of 45%) to prevent progression to congestive heart failure. Patients were categorized into two groups, those with resting LVEF &lt;45% or &gt;10% drop (category 1) and those with resting LVEF &gt;45% (category 2).</a:t>
            </a:r>
          </a:p>
          <a:p>
            <a:pPr marL="228600" indent="-228600" eaLnBrk="1" hangingPunct="1"/>
            <a:r>
              <a:rPr lang="en-GB" smtClean="0">
                <a:latin typeface="Arial" pitchFamily="34" charset="0"/>
              </a:rPr>
              <a:t>When survival was compared according to LVEF, all deaths (n=7) occurred among category 1 patients, ie those with demonstrable LV dysfunction. A LVEF &lt;45% or a decrease &gt;10% was significantly associated with the development of symptomatic cardiac disease (chi-square test, </a:t>
            </a:r>
            <a:r>
              <a:rPr lang="en-GB" i="1" smtClean="0">
                <a:latin typeface="Arial" pitchFamily="34" charset="0"/>
              </a:rPr>
              <a:t>P</a:t>
            </a:r>
            <a:r>
              <a:rPr lang="en-GB" smtClean="0">
                <a:latin typeface="Arial" pitchFamily="34" charset="0"/>
              </a:rPr>
              <a:t>&lt;0.001) and death (Fisher’s exact test, </a:t>
            </a:r>
            <a:r>
              <a:rPr lang="en-GB" i="1" smtClean="0">
                <a:latin typeface="Arial" pitchFamily="34" charset="0"/>
              </a:rPr>
              <a:t>P</a:t>
            </a:r>
            <a:r>
              <a:rPr lang="en-GB" smtClean="0">
                <a:latin typeface="Arial" pitchFamily="34" charset="0"/>
              </a:rPr>
              <a:t>=0.001).</a:t>
            </a:r>
          </a:p>
          <a:p>
            <a:pPr marL="228600" indent="-228600" eaLnBrk="1" hangingPunct="1"/>
            <a:r>
              <a:rPr lang="en-GB" smtClean="0">
                <a:latin typeface="Arial" pitchFamily="34" charset="0"/>
              </a:rPr>
              <a:t>These results demonstrate the value of monitoring LVEF for patient outcome, showing that a decrease in LVEF of &gt;10% or an absolute value &lt;45% was associated with progression to clinical heart failure within a median of 3.5 years.</a:t>
            </a:r>
          </a:p>
          <a:p>
            <a:pPr marL="228600" indent="-228600" eaLnBrk="1" hangingPunct="1"/>
            <a:endParaRPr lang="en-GB" smtClean="0">
              <a:latin typeface="Arial" pitchFamily="34" charset="0"/>
            </a:endParaRPr>
          </a:p>
          <a:p>
            <a:pPr marL="228600" indent="-228600" eaLnBrk="1" hangingPunct="1"/>
            <a:r>
              <a:rPr lang="en-GB" b="1" smtClean="0">
                <a:latin typeface="Arial" pitchFamily="34" charset="0"/>
              </a:rPr>
              <a:t>Reference</a:t>
            </a:r>
          </a:p>
          <a:p>
            <a:pPr marL="228600" indent="-228600" eaLnBrk="1" hangingPunct="1">
              <a:buFont typeface="Wingdings" pitchFamily="2" charset="2"/>
              <a:buNone/>
            </a:pPr>
            <a:r>
              <a:rPr lang="en-GB" smtClean="0">
                <a:latin typeface="Arial" pitchFamily="34" charset="0"/>
              </a:rPr>
              <a:t>Davis BA </a:t>
            </a:r>
            <a:r>
              <a:rPr lang="en-GB" i="1" smtClean="0">
                <a:latin typeface="Arial" pitchFamily="34" charset="0"/>
              </a:rPr>
              <a:t>et al</a:t>
            </a:r>
            <a:r>
              <a:rPr lang="en-GB" smtClean="0">
                <a:latin typeface="Arial" pitchFamily="34" charset="0"/>
              </a:rPr>
              <a:t>. </a:t>
            </a:r>
            <a:r>
              <a:rPr lang="en-US" i="1" smtClean="0">
                <a:latin typeface="Arial" pitchFamily="34" charset="0"/>
              </a:rPr>
              <a:t>Blood</a:t>
            </a:r>
            <a:r>
              <a:rPr lang="en-US" smtClean="0">
                <a:latin typeface="Arial" pitchFamily="34" charset="0"/>
              </a:rPr>
              <a:t> 2004:104:263–269.</a:t>
            </a:r>
            <a:endParaRPr lang="en-GB" smtClean="0">
              <a:latin typeface="Arial" pitchFamily="34" charset="0"/>
            </a:endParaRPr>
          </a:p>
        </p:txBody>
      </p:sp>
    </p:spTree>
    <p:extLst>
      <p:ext uri="{BB962C8B-B14F-4D97-AF65-F5344CB8AC3E}">
        <p14:creationId xmlns:p14="http://schemas.microsoft.com/office/powerpoint/2010/main" val="41799079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BFA3039-5B9F-4921-BF11-1372451166A2}" type="slidenum">
              <a:rPr lang="en-US"/>
              <a:pPr/>
              <a:t>77</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1125538" y="4344988"/>
            <a:ext cx="4608512" cy="4475162"/>
          </a:xfrm>
          <a:noFill/>
          <a:ln/>
        </p:spPr>
        <p:txBody>
          <a:bodyPr/>
          <a:lstStyle/>
          <a:p>
            <a:pPr eaLnBrk="1" hangingPunct="1"/>
            <a:r>
              <a:rPr lang="en-US" smtClean="0">
                <a:latin typeface="Arial" pitchFamily="34" charset="0"/>
              </a:rPr>
              <a:t>There are a number of key properties that an ‘ideal’ iron chelator should possess. </a:t>
            </a:r>
          </a:p>
          <a:p>
            <a:pPr eaLnBrk="1" hangingPunct="1"/>
            <a:r>
              <a:rPr lang="en-US" smtClean="0">
                <a:latin typeface="Arial" pitchFamily="34" charset="0"/>
              </a:rPr>
              <a:t>The main properties are a high degree of affinity for iron and concomitantly a low affinity and specificity for other physiologically important metals (eg copper and zinc). The chelator should be able to chelate a large quantity of iron, thereby avoiding the need for large doses.</a:t>
            </a:r>
          </a:p>
          <a:p>
            <a:pPr eaLnBrk="1" hangingPunct="1"/>
            <a:r>
              <a:rPr lang="en-US" smtClean="0">
                <a:latin typeface="Arial" pitchFamily="34" charset="0"/>
              </a:rPr>
              <a:t>An ideal chelator should also have a half-life compatible with once-daily dosing and 24-hour chelation coverage.</a:t>
            </a:r>
          </a:p>
          <a:p>
            <a:pPr eaLnBrk="1" hangingPunct="1"/>
            <a:r>
              <a:rPr lang="en-US" smtClean="0">
                <a:latin typeface="Arial" pitchFamily="34" charset="0"/>
              </a:rPr>
              <a:t>Other desirable characteristics are the ability to penetrate cells and tissues to remove iron from any tissue in which it is stored.</a:t>
            </a:r>
          </a:p>
          <a:p>
            <a:pPr eaLnBrk="1" hangingPunct="1"/>
            <a:r>
              <a:rPr lang="en-US" smtClean="0">
                <a:latin typeface="Arial" pitchFamily="34" charset="0"/>
              </a:rPr>
              <a:t>Oral bioavailability is also important as this avoids the expense and inconvenience of parenterally administered therapy.</a:t>
            </a:r>
          </a:p>
          <a:p>
            <a:pPr eaLnBrk="1" hangingPunct="1"/>
            <a:r>
              <a:rPr lang="en-US" smtClean="0">
                <a:latin typeface="Arial" pitchFamily="34" charset="0"/>
              </a:rPr>
              <a:t>Finally, the drug should also be relatively well-tolerated so that treatment is not limited by toxicity.</a:t>
            </a:r>
          </a:p>
        </p:txBody>
      </p:sp>
    </p:spTree>
    <p:extLst>
      <p:ext uri="{BB962C8B-B14F-4D97-AF65-F5344CB8AC3E}">
        <p14:creationId xmlns:p14="http://schemas.microsoft.com/office/powerpoint/2010/main" val="3002965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282FD39-FF3F-45D9-AD5B-E2947371A246}" type="slidenum">
              <a:rPr lang="en-US"/>
              <a:pPr/>
              <a:t>10</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z="1100" smtClean="0">
                <a:latin typeface="Arial" pitchFamily="34" charset="0"/>
              </a:rPr>
              <a:t>Three regulatory mechanisms are thought to influence iron absorption –‘dietary’, ‘stores’ or ‘erythropoietin’ regulators.</a:t>
            </a:r>
            <a:endParaRPr lang="en-US" sz="1100" smtClean="0">
              <a:latin typeface="Arial" pitchFamily="34" charset="0"/>
            </a:endParaRPr>
          </a:p>
          <a:p>
            <a:pPr marL="228600" indent="-228600" eaLnBrk="1" hangingPunct="1"/>
            <a:r>
              <a:rPr lang="en-US" sz="1100" smtClean="0">
                <a:latin typeface="Arial" pitchFamily="34" charset="0"/>
              </a:rPr>
              <a:t>A dual function compatible with both a ‘stores’ and an ‘erythropoietic’ regulator has been proposed for a recently discovered, 25 amino acid hepatic peptide called hepcidin. It is produced as a large precursor protein in the liver, is processed and secreted into the serum and then excreted in the urine.</a:t>
            </a:r>
          </a:p>
          <a:p>
            <a:pPr marL="228600" indent="-228600" eaLnBrk="1" hangingPunct="1"/>
            <a:r>
              <a:rPr lang="en-US" sz="1100" smtClean="0">
                <a:latin typeface="Arial" pitchFamily="34" charset="0"/>
              </a:rPr>
              <a:t>Hepcidin regulates intestinal iron absorption and probably also affects the release of iron from hepatic stores and from macrophages involved in the recycling of iron from hemoglobin.</a:t>
            </a:r>
            <a:r>
              <a:rPr lang="en-US" sz="1100" baseline="30000" smtClean="0">
                <a:latin typeface="Arial" pitchFamily="34" charset="0"/>
              </a:rPr>
              <a:t>1</a:t>
            </a:r>
          </a:p>
          <a:p>
            <a:pPr marL="228600" indent="-228600" eaLnBrk="1" hangingPunct="1"/>
            <a:r>
              <a:rPr lang="en-US" sz="1100" smtClean="0">
                <a:latin typeface="Arial" pitchFamily="34" charset="0"/>
              </a:rPr>
              <a:t>There is strong evidence in support of an important role for hepcidin dysregulation in the pathogenesis of iron overload disorders, and possibly in the etiology of the anemia of chronic disease.</a:t>
            </a:r>
            <a:r>
              <a:rPr lang="en-US" sz="1100" baseline="30000" smtClean="0">
                <a:latin typeface="Arial" pitchFamily="34" charset="0"/>
              </a:rPr>
              <a:t>2</a:t>
            </a:r>
            <a:r>
              <a:rPr lang="en-US" sz="1100" smtClean="0">
                <a:latin typeface="Arial" pitchFamily="34" charset="0"/>
              </a:rPr>
              <a:t> For example:</a:t>
            </a:r>
          </a:p>
          <a:p>
            <a:pPr lvl="1" indent="-227013" eaLnBrk="1" hangingPunct="1"/>
            <a:r>
              <a:rPr lang="en-US" sz="1100" smtClean="0">
                <a:latin typeface="Arial" pitchFamily="34" charset="0"/>
              </a:rPr>
              <a:t>Many cases of hemochromatosis may be due to hepcidin deficiency. Mice and humans with homozygous disruption of the </a:t>
            </a:r>
            <a:r>
              <a:rPr lang="en-US" sz="1100" i="1" smtClean="0">
                <a:latin typeface="Arial" pitchFamily="34" charset="0"/>
              </a:rPr>
              <a:t>HFE</a:t>
            </a:r>
            <a:r>
              <a:rPr lang="en-US" sz="1100" smtClean="0">
                <a:latin typeface="Arial" pitchFamily="34" charset="0"/>
              </a:rPr>
              <a:t> gene have inappropriately low expression of hepcidin mRNA in the liver, implicating HFE as a possible regulator of hepcidin</a:t>
            </a:r>
          </a:p>
          <a:p>
            <a:pPr lvl="1" indent="-227013" eaLnBrk="1" hangingPunct="1"/>
            <a:r>
              <a:rPr lang="en-US" sz="1100" smtClean="0">
                <a:latin typeface="Arial" pitchFamily="34" charset="0"/>
              </a:rPr>
              <a:t>Since inflammation and IL-6 are strong stimuli for human hepcidin production, and hepcidin excretion is greatly increased during inflammation in humans, IL-6-induced hepcidin could be the mediator responsible for the iron restriction and inadequate erythropoiesis in anemia of inflammation.</a:t>
            </a:r>
          </a:p>
          <a:p>
            <a:pPr marL="228600" indent="-228600" eaLnBrk="1" hangingPunct="1"/>
            <a:r>
              <a:rPr lang="en-US" sz="1100" smtClean="0">
                <a:latin typeface="Arial" pitchFamily="34" charset="0"/>
              </a:rPr>
              <a:t>The development of hepcidin analogues may therefore have future therapeutic applications.</a:t>
            </a:r>
          </a:p>
          <a:p>
            <a:pPr marL="228600" indent="-228600" eaLnBrk="1" hangingPunct="1"/>
            <a:endParaRPr lang="en-GB" sz="1100" smtClean="0">
              <a:latin typeface="Arial" pitchFamily="34" charset="0"/>
            </a:endParaRPr>
          </a:p>
          <a:p>
            <a:pPr marL="228600" indent="-228600" eaLnBrk="1" hangingPunct="1"/>
            <a:r>
              <a:rPr lang="en-GB" sz="1100" b="1" smtClean="0">
                <a:latin typeface="Arial" pitchFamily="34" charset="0"/>
              </a:rPr>
              <a:t>References</a:t>
            </a:r>
          </a:p>
          <a:p>
            <a:pPr marL="228600" indent="-228600" eaLnBrk="1" hangingPunct="1">
              <a:buFont typeface="Wingdings" pitchFamily="2" charset="2"/>
              <a:buNone/>
            </a:pPr>
            <a:r>
              <a:rPr lang="nl-NL" sz="1100" smtClean="0">
                <a:latin typeface="Arial" pitchFamily="34" charset="0"/>
              </a:rPr>
              <a:t>Ganz T. </a:t>
            </a:r>
            <a:r>
              <a:rPr lang="nl-NL" sz="1100" i="1" smtClean="0">
                <a:latin typeface="Arial" pitchFamily="34" charset="0"/>
              </a:rPr>
              <a:t>Curr Opin Hematol</a:t>
            </a:r>
            <a:r>
              <a:rPr lang="nl-NL" sz="1100" smtClean="0">
                <a:latin typeface="Arial" pitchFamily="34" charset="0"/>
              </a:rPr>
              <a:t> 2004;11:251–254.</a:t>
            </a:r>
          </a:p>
          <a:p>
            <a:pPr marL="228600" indent="-228600" eaLnBrk="1" hangingPunct="1">
              <a:buFont typeface="Wingdings" pitchFamily="2" charset="2"/>
              <a:buNone/>
            </a:pPr>
            <a:r>
              <a:rPr lang="nl-NL" sz="1100" smtClean="0">
                <a:latin typeface="Arial" pitchFamily="34" charset="0"/>
              </a:rPr>
              <a:t>Hugman A. </a:t>
            </a:r>
            <a:r>
              <a:rPr lang="nl-NL" sz="1100" i="1" smtClean="0">
                <a:latin typeface="Arial" pitchFamily="34" charset="0"/>
              </a:rPr>
              <a:t>Clin Lab Haematol</a:t>
            </a:r>
            <a:r>
              <a:rPr lang="nl-NL" sz="1100" smtClean="0">
                <a:latin typeface="Arial" pitchFamily="34" charset="0"/>
              </a:rPr>
              <a:t> 2006;28:75–83.</a:t>
            </a:r>
          </a:p>
          <a:p>
            <a:pPr marL="228600" indent="-228600" eaLnBrk="1" hangingPunct="1"/>
            <a:endParaRPr lang="en-US" sz="1100" smtClean="0">
              <a:latin typeface="Arial" pitchFamily="34" charset="0"/>
            </a:endParaRPr>
          </a:p>
          <a:p>
            <a:pPr marL="228600" indent="-228600" eaLnBrk="1" hangingPunct="1"/>
            <a:endParaRPr lang="en-US" sz="1100" smtClean="0">
              <a:latin typeface="Arial" pitchFamily="34" charset="0"/>
            </a:endParaRPr>
          </a:p>
        </p:txBody>
      </p:sp>
    </p:spTree>
    <p:extLst>
      <p:ext uri="{BB962C8B-B14F-4D97-AF65-F5344CB8AC3E}">
        <p14:creationId xmlns:p14="http://schemas.microsoft.com/office/powerpoint/2010/main" val="27027797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81779FA-E491-409E-AD80-267D9E27A8FF}" type="slidenum">
              <a:rPr lang="en-US"/>
              <a:pPr/>
              <a:t>78</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mtClean="0">
                <a:latin typeface="Arial" pitchFamily="34" charset="0"/>
              </a:rPr>
              <a:t>DFO is indicated for the treatment of acute iron intoxication and of chronic iron overload due to transfusion-dependent anemias. Iron mobilization with DFO is relatively poor in patients under the age of 3 years with relatively little iron overload. The drug should ordinarily not be given to such patients unless significant iron mobilization (eg 1 mg or more of iron per day) can be demonstrated.</a:t>
            </a:r>
            <a:r>
              <a:rPr lang="en-GB" baseline="30000" smtClean="0">
                <a:latin typeface="Arial" pitchFamily="34" charset="0"/>
              </a:rPr>
              <a:t>1</a:t>
            </a:r>
            <a:r>
              <a:rPr lang="en-GB" smtClean="0">
                <a:latin typeface="Arial" pitchFamily="34" charset="0"/>
              </a:rPr>
              <a:t> </a:t>
            </a:r>
          </a:p>
          <a:p>
            <a:pPr marL="228600" indent="-228600" eaLnBrk="1" hangingPunct="1"/>
            <a:r>
              <a:rPr lang="en-GB" smtClean="0">
                <a:latin typeface="Arial" pitchFamily="34" charset="0"/>
              </a:rPr>
              <a:t>Deferiprone is indicated for the treatment of </a:t>
            </a:r>
            <a:r>
              <a:rPr lang="en-US" smtClean="0">
                <a:latin typeface="Arial" pitchFamily="34" charset="0"/>
              </a:rPr>
              <a:t>iron overload in patients with thalassemia major for whom DFO therapy is contraindicated or inadequate.</a:t>
            </a:r>
            <a:r>
              <a:rPr lang="en-US" baseline="30000" smtClean="0">
                <a:latin typeface="Arial" pitchFamily="34" charset="0"/>
              </a:rPr>
              <a:t>2</a:t>
            </a:r>
            <a:r>
              <a:rPr lang="en-US" smtClean="0">
                <a:latin typeface="Arial" pitchFamily="34" charset="0"/>
              </a:rPr>
              <a:t> Only limited data are available for pediatric patients aged 6–10 years and no data for patients &lt;6 years.</a:t>
            </a:r>
          </a:p>
          <a:p>
            <a:pPr marL="228600" indent="-228600" eaLnBrk="1" hangingPunct="1"/>
            <a:r>
              <a:rPr lang="en-US" smtClean="0">
                <a:latin typeface="Arial" pitchFamily="34" charset="0"/>
              </a:rPr>
              <a:t>Deferasirox is indicated for the treatment of chronic iron overload due to blood transfusions (transfusional hemosiderosis) in patients 2 years of age and older.</a:t>
            </a:r>
            <a:r>
              <a:rPr lang="en-US" baseline="30000" smtClean="0">
                <a:latin typeface="Arial" pitchFamily="34" charset="0"/>
              </a:rPr>
              <a:t>3</a:t>
            </a:r>
            <a:r>
              <a:rPr lang="en-US" smtClean="0">
                <a:latin typeface="Arial" pitchFamily="34" charset="0"/>
              </a:rPr>
              <a:t> This is the D</a:t>
            </a:r>
            <a:r>
              <a:rPr lang="en-GB" smtClean="0">
                <a:latin typeface="Arial" pitchFamily="34" charset="0"/>
              </a:rPr>
              <a:t>eferasirox Basic Prescribing Information indication; national Prescribing Information should be followed.</a:t>
            </a:r>
          </a:p>
          <a:p>
            <a:pPr marL="228600" indent="-228600" eaLnBrk="1" hangingPunct="1"/>
            <a:endParaRPr lang="en-GB" smtClean="0">
              <a:latin typeface="Arial" pitchFamily="34" charset="0"/>
            </a:endParaRPr>
          </a:p>
          <a:p>
            <a:pPr marL="228600" indent="-228600" eaLnBrk="1" hangingPunct="1"/>
            <a:r>
              <a:rPr lang="en-GB" b="1" smtClean="0">
                <a:latin typeface="Arial" pitchFamily="34" charset="0"/>
              </a:rPr>
              <a:t>References</a:t>
            </a:r>
          </a:p>
          <a:p>
            <a:pPr marL="228600" indent="-228600" eaLnBrk="1" hangingPunct="1">
              <a:buFont typeface="Wingdings" pitchFamily="2" charset="2"/>
              <a:buNone/>
            </a:pPr>
            <a:r>
              <a:rPr lang="en-GB" smtClean="0">
                <a:latin typeface="Arial" pitchFamily="34" charset="0"/>
              </a:rPr>
              <a:t>Desferal</a:t>
            </a:r>
            <a:r>
              <a:rPr lang="en-US" baseline="30000" smtClean="0">
                <a:latin typeface="Arial" pitchFamily="34" charset="0"/>
              </a:rPr>
              <a:t>®</a:t>
            </a:r>
            <a:r>
              <a:rPr lang="en-GB" smtClean="0">
                <a:latin typeface="Arial" pitchFamily="34" charset="0"/>
              </a:rPr>
              <a:t> Prescribing Information. Novartis 2007.</a:t>
            </a:r>
          </a:p>
          <a:p>
            <a:pPr marL="228600" indent="-228600" eaLnBrk="1" hangingPunct="1">
              <a:buFont typeface="Wingdings" pitchFamily="2" charset="2"/>
              <a:buNone/>
            </a:pPr>
            <a:r>
              <a:rPr lang="en-US" smtClean="0">
                <a:latin typeface="Arial" pitchFamily="34" charset="0"/>
              </a:rPr>
              <a:t>Ferriprox</a:t>
            </a:r>
            <a:r>
              <a:rPr lang="en-US" baseline="30000" smtClean="0">
                <a:latin typeface="Arial" pitchFamily="34" charset="0"/>
              </a:rPr>
              <a:t>®</a:t>
            </a:r>
            <a:r>
              <a:rPr lang="en-US" smtClean="0">
                <a:latin typeface="Arial" pitchFamily="34" charset="0"/>
              </a:rPr>
              <a:t> [package insert]. Apotex Europe Ltd 2004.</a:t>
            </a:r>
          </a:p>
          <a:p>
            <a:pPr marL="228600" indent="-228600" eaLnBrk="1" hangingPunct="1">
              <a:buFont typeface="Wingdings" pitchFamily="2" charset="2"/>
              <a:buNone/>
            </a:pPr>
            <a:r>
              <a:rPr lang="en-GB" smtClean="0">
                <a:latin typeface="Arial" pitchFamily="34" charset="0"/>
              </a:rPr>
              <a:t>EXJADE</a:t>
            </a:r>
            <a:r>
              <a:rPr lang="en-US" baseline="30000" smtClean="0">
                <a:latin typeface="Arial" pitchFamily="34" charset="0"/>
              </a:rPr>
              <a:t>®</a:t>
            </a:r>
            <a:r>
              <a:rPr lang="en-US" smtClean="0">
                <a:latin typeface="Arial" pitchFamily="34" charset="0"/>
              </a:rPr>
              <a:t> (deferasirox) Basic Prescribing Information. Novartis Pharma AG. National Prescribing Information should be followed.</a:t>
            </a:r>
          </a:p>
        </p:txBody>
      </p:sp>
    </p:spTree>
    <p:extLst>
      <p:ext uri="{BB962C8B-B14F-4D97-AF65-F5344CB8AC3E}">
        <p14:creationId xmlns:p14="http://schemas.microsoft.com/office/powerpoint/2010/main" val="23859569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1C9936D-46CF-4320-B347-B3B6AD0884DB}" type="slidenum">
              <a:rPr lang="en-US"/>
              <a:pPr/>
              <a:t>79</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1125538" y="4344988"/>
            <a:ext cx="4608512" cy="4475162"/>
          </a:xfrm>
          <a:noFill/>
          <a:ln/>
        </p:spPr>
        <p:txBody>
          <a:bodyPr/>
          <a:lstStyle/>
          <a:p>
            <a:pPr eaLnBrk="1" hangingPunct="1"/>
            <a:r>
              <a:rPr lang="de-DE" smtClean="0">
                <a:latin typeface="Arial" pitchFamily="34" charset="0"/>
              </a:rPr>
              <a:t>Treatment with DFO is demanding. The drug has poor oral bioavailability and a short plasma half-life. Therefore, slow subcutaneous infusions are necessary 3 to 7 times weekly. Because of injection-site reactions and pain, the administration is inconvenient, and equipment is not available in many countries. These factors lead to poor compliance, which in turn leads to increased mortality. </a:t>
            </a:r>
          </a:p>
        </p:txBody>
      </p:sp>
    </p:spTree>
    <p:extLst>
      <p:ext uri="{BB962C8B-B14F-4D97-AF65-F5344CB8AC3E}">
        <p14:creationId xmlns:p14="http://schemas.microsoft.com/office/powerpoint/2010/main" val="3894031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943ABBF6-67F2-4878-810D-4B5981836A2F}" type="slidenum">
              <a:rPr lang="en-US"/>
              <a:pPr/>
              <a:t>80</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1125538" y="4344988"/>
            <a:ext cx="4608512" cy="4475162"/>
          </a:xfrm>
          <a:noFill/>
          <a:ln/>
        </p:spPr>
        <p:txBody>
          <a:bodyPr lIns="0" tIns="0" rIns="0" bIns="0"/>
          <a:lstStyle/>
          <a:p>
            <a:pPr marL="228600" indent="-228600" eaLnBrk="1" hangingPunct="1">
              <a:tabLst>
                <a:tab pos="1143000" algn="l"/>
              </a:tabLst>
            </a:pPr>
            <a:r>
              <a:rPr lang="en-GB" smtClean="0">
                <a:latin typeface="Arial" pitchFamily="34" charset="0"/>
              </a:rPr>
              <a:t>Once-daily dosing with deferasirox provides continuous chelation coverage.</a:t>
            </a:r>
          </a:p>
        </p:txBody>
      </p:sp>
    </p:spTree>
    <p:extLst>
      <p:ext uri="{BB962C8B-B14F-4D97-AF65-F5344CB8AC3E}">
        <p14:creationId xmlns:p14="http://schemas.microsoft.com/office/powerpoint/2010/main" val="2479043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224138B-9792-4994-A595-5B5C2ABD68EB}" type="slidenum">
              <a:rPr lang="en-US"/>
              <a:pPr/>
              <a:t>81</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1125538" y="4344988"/>
            <a:ext cx="4608512" cy="4475162"/>
          </a:xfrm>
          <a:noFill/>
          <a:ln/>
        </p:spPr>
        <p:txBody>
          <a:bodyPr/>
          <a:lstStyle/>
          <a:p>
            <a:pPr eaLnBrk="1" hangingPunct="1"/>
            <a:r>
              <a:rPr lang="en-GB" smtClean="0">
                <a:latin typeface="Arial" pitchFamily="34" charset="0"/>
              </a:rPr>
              <a:t>Periodic monitoring of LPI over a 24 hour time-span was used to compare the ability of chelation to control daily LPI levels in 40 thalassemia major patients who had been receiving one of three different chelation protocols for more than a year:</a:t>
            </a:r>
            <a:r>
              <a:rPr lang="en-GB" baseline="30000" smtClean="0">
                <a:latin typeface="Arial" pitchFamily="34" charset="0"/>
              </a:rPr>
              <a:t>1 </a:t>
            </a:r>
          </a:p>
          <a:p>
            <a:pPr lvl="1" eaLnBrk="1" hangingPunct="1"/>
            <a:r>
              <a:rPr lang="en-GB" smtClean="0">
                <a:latin typeface="Arial" pitchFamily="34" charset="0"/>
              </a:rPr>
              <a:t>Group I: DFO overnight</a:t>
            </a:r>
          </a:p>
          <a:p>
            <a:pPr lvl="1" eaLnBrk="1" hangingPunct="1"/>
            <a:r>
              <a:rPr lang="en-GB" smtClean="0">
                <a:latin typeface="Arial" pitchFamily="34" charset="0"/>
              </a:rPr>
              <a:t>Group II: deferiprone daily</a:t>
            </a:r>
          </a:p>
          <a:p>
            <a:pPr lvl="1" eaLnBrk="1" hangingPunct="1"/>
            <a:r>
              <a:rPr lang="en-GB" smtClean="0">
                <a:latin typeface="Arial" pitchFamily="34" charset="0"/>
              </a:rPr>
              <a:t>Group III: DFO and deferiprone sequentially.</a:t>
            </a:r>
          </a:p>
          <a:p>
            <a:pPr eaLnBrk="1" hangingPunct="1"/>
            <a:r>
              <a:rPr lang="en-GB" smtClean="0">
                <a:latin typeface="Arial" pitchFamily="34" charset="0"/>
              </a:rPr>
              <a:t>An additional group (Group IV) was treated with deferasirox for up to 6 months. </a:t>
            </a:r>
          </a:p>
          <a:p>
            <a:pPr eaLnBrk="1" hangingPunct="1"/>
            <a:r>
              <a:rPr lang="en-GB" smtClean="0">
                <a:latin typeface="Arial" pitchFamily="34" charset="0"/>
              </a:rPr>
              <a:t>The patterns of daily LPI recrudescence showed significant individual variations, especially in patients treated with DFO or deferiprone, although these patterns were maintained over 6–9 months of treatment in all groups.</a:t>
            </a:r>
          </a:p>
          <a:p>
            <a:pPr eaLnBrk="1" hangingPunct="1"/>
            <a:r>
              <a:rPr lang="en-GB" smtClean="0">
                <a:latin typeface="Arial" pitchFamily="34" charset="0"/>
              </a:rPr>
              <a:t>Group data analysis showed that the proportion of patients whose daily LPI were maintained within the normal range (&lt;0.45 </a:t>
            </a:r>
            <a:r>
              <a:rPr lang="el-GR" smtClean="0">
                <a:latin typeface="Arial" pitchFamily="34" charset="0"/>
                <a:cs typeface="Arial" pitchFamily="34" charset="0"/>
              </a:rPr>
              <a:t>μ</a:t>
            </a:r>
            <a:r>
              <a:rPr lang="en-GB" smtClean="0">
                <a:latin typeface="Arial" pitchFamily="34" charset="0"/>
              </a:rPr>
              <a:t>mol/L) varied with treatment: 6/10 with DFO, 5/11 with deferiprone, 9/10 with DFO + deferiprone and 8/10 at the onset and 10/10 after 6 months treatment with deferasirox.</a:t>
            </a:r>
          </a:p>
          <a:p>
            <a:pPr eaLnBrk="1" hangingPunct="1"/>
            <a:endParaRPr lang="en-US" smtClean="0">
              <a:latin typeface="Arial" pitchFamily="34" charset="0"/>
            </a:endParaRPr>
          </a:p>
          <a:p>
            <a:pPr eaLnBrk="1" hangingPunct="1"/>
            <a:r>
              <a:rPr lang="en-US" b="1" smtClean="0">
                <a:latin typeface="Arial" pitchFamily="34" charset="0"/>
              </a:rPr>
              <a:t>Reference</a:t>
            </a:r>
          </a:p>
          <a:p>
            <a:pPr eaLnBrk="1" hangingPunct="1"/>
            <a:r>
              <a:rPr lang="en-US" smtClean="0">
                <a:latin typeface="Arial" pitchFamily="34" charset="0"/>
              </a:rPr>
              <a:t>1. </a:t>
            </a:r>
            <a:r>
              <a:rPr lang="en-US" smtClean="0">
                <a:solidFill>
                  <a:srgbClr val="000000"/>
                </a:solidFill>
                <a:latin typeface="Arial" pitchFamily="34" charset="0"/>
              </a:rPr>
              <a:t>Zanninelli G </a:t>
            </a:r>
            <a:r>
              <a:rPr lang="en-US" i="1" smtClean="0">
                <a:solidFill>
                  <a:srgbClr val="000000"/>
                </a:solidFill>
                <a:latin typeface="Arial" pitchFamily="34" charset="0"/>
              </a:rPr>
              <a:t>et al</a:t>
            </a:r>
            <a:r>
              <a:rPr lang="en-US" smtClean="0">
                <a:solidFill>
                  <a:srgbClr val="000000"/>
                </a:solidFill>
                <a:latin typeface="Arial" pitchFamily="34" charset="0"/>
              </a:rPr>
              <a:t>. </a:t>
            </a:r>
            <a:r>
              <a:rPr lang="en-US" i="1" smtClean="0">
                <a:solidFill>
                  <a:srgbClr val="000000"/>
                </a:solidFill>
                <a:latin typeface="Arial" pitchFamily="34" charset="0"/>
              </a:rPr>
              <a:t>Br J Haematol</a:t>
            </a:r>
            <a:r>
              <a:rPr lang="en-US" smtClean="0">
                <a:solidFill>
                  <a:srgbClr val="000000"/>
                </a:solidFill>
                <a:latin typeface="Arial" pitchFamily="34" charset="0"/>
              </a:rPr>
              <a:t> 2009;147:744–751.</a:t>
            </a:r>
          </a:p>
        </p:txBody>
      </p:sp>
    </p:spTree>
    <p:extLst>
      <p:ext uri="{BB962C8B-B14F-4D97-AF65-F5344CB8AC3E}">
        <p14:creationId xmlns:p14="http://schemas.microsoft.com/office/powerpoint/2010/main" val="15613940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FC9DFF4-5B9D-496C-81D4-2022525DA076}" type="slidenum">
              <a:rPr lang="en-US"/>
              <a:pPr/>
              <a:t>82</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mtClean="0">
                <a:latin typeface="Arial" pitchFamily="34" charset="0"/>
              </a:rPr>
              <a:t>The liver is the primary site of iron storage in the body.</a:t>
            </a:r>
          </a:p>
          <a:p>
            <a:pPr marL="228600" indent="-228600" eaLnBrk="1" hangingPunct="1"/>
            <a:r>
              <a:rPr lang="en-GB" smtClean="0">
                <a:latin typeface="Arial" pitchFamily="34" charset="0"/>
              </a:rPr>
              <a:t>Iron overload can be monitored by measuring LIC, which correlates significantly with total body iron stores.</a:t>
            </a:r>
            <a:endParaRPr lang="en-US" smtClean="0">
              <a:latin typeface="Arial" pitchFamily="34" charset="0"/>
            </a:endParaRPr>
          </a:p>
          <a:p>
            <a:pPr marL="228600" indent="-228600" eaLnBrk="1" hangingPunct="1"/>
            <a:r>
              <a:rPr lang="en-US" smtClean="0">
                <a:latin typeface="Arial" pitchFamily="34" charset="0"/>
              </a:rPr>
              <a:t>Normal liver iron levels are &lt;1.2 mg Fe/g dw:</a:t>
            </a:r>
            <a:r>
              <a:rPr lang="en-US" baseline="30000" smtClean="0">
                <a:latin typeface="Arial" pitchFamily="34" charset="0"/>
              </a:rPr>
              <a:t>1</a:t>
            </a:r>
          </a:p>
          <a:p>
            <a:pPr lvl="1" indent="-227013" eaLnBrk="1" hangingPunct="1"/>
            <a:r>
              <a:rPr lang="en-US" smtClean="0">
                <a:latin typeface="Arial" pitchFamily="34" charset="0"/>
              </a:rPr>
              <a:t>Levels &gt;7 mg Fe/g dw associated with increased risk of hepatic fibrosis and diabetes mellitus.</a:t>
            </a:r>
          </a:p>
          <a:p>
            <a:pPr lvl="1" indent="-227013" eaLnBrk="1" hangingPunct="1"/>
            <a:r>
              <a:rPr lang="en-US" smtClean="0">
                <a:latin typeface="Arial" pitchFamily="34" charset="0"/>
              </a:rPr>
              <a:t>Levels &gt;15 mg Fe/g dw associated with greatly increased risk of cardiac disease and death.</a:t>
            </a:r>
          </a:p>
          <a:p>
            <a:pPr marL="228600" indent="-228600" eaLnBrk="1" hangingPunct="1"/>
            <a:r>
              <a:rPr lang="en-GB" smtClean="0">
                <a:latin typeface="Arial" pitchFamily="34" charset="0"/>
              </a:rPr>
              <a:t>Chelation therapy effectively maintains/reduces liver iron levels:</a:t>
            </a:r>
          </a:p>
          <a:p>
            <a:pPr lvl="1" indent="-227013" eaLnBrk="1" hangingPunct="1"/>
            <a:r>
              <a:rPr lang="en-GB" smtClean="0">
                <a:latin typeface="Arial" pitchFamily="34" charset="0"/>
              </a:rPr>
              <a:t>An optimal maintenance level for chelation therapy in patients with thalassemia is &lt;7 mg Fe/g dw.</a:t>
            </a:r>
          </a:p>
          <a:p>
            <a:pPr lvl="1" indent="-227013" eaLnBrk="1" hangingPunct="1"/>
            <a:endParaRPr lang="en-GB" smtClean="0">
              <a:latin typeface="Arial" pitchFamily="34" charset="0"/>
            </a:endParaRPr>
          </a:p>
          <a:p>
            <a:pPr marL="228600" indent="-228600" eaLnBrk="1" hangingPunct="1"/>
            <a:r>
              <a:rPr lang="en-US" b="1" smtClean="0">
                <a:latin typeface="Arial" pitchFamily="34" charset="0"/>
              </a:rPr>
              <a:t>Reference</a:t>
            </a:r>
          </a:p>
          <a:p>
            <a:pPr marL="228600" indent="-228600" eaLnBrk="1" hangingPunct="1">
              <a:buFont typeface="Wingdings" pitchFamily="2" charset="2"/>
              <a:buNone/>
            </a:pPr>
            <a:r>
              <a:rPr lang="en-US" smtClean="0">
                <a:latin typeface="Arial" pitchFamily="34" charset="0"/>
              </a:rPr>
              <a:t>Olivieri NF &amp; Brittenham GM. </a:t>
            </a:r>
            <a:r>
              <a:rPr lang="en-US" i="1" smtClean="0">
                <a:latin typeface="Arial" pitchFamily="34" charset="0"/>
              </a:rPr>
              <a:t>Blood</a:t>
            </a:r>
            <a:r>
              <a:rPr lang="en-US" smtClean="0">
                <a:latin typeface="Arial" pitchFamily="34" charset="0"/>
              </a:rPr>
              <a:t> 1997;89:739–761.</a:t>
            </a:r>
          </a:p>
          <a:p>
            <a:pPr marL="228600" indent="-228600" eaLnBrk="1" hangingPunct="1"/>
            <a:endParaRPr lang="en-GB" smtClean="0">
              <a:latin typeface="Arial" pitchFamily="34" charset="0"/>
            </a:endParaRPr>
          </a:p>
        </p:txBody>
      </p:sp>
    </p:spTree>
    <p:extLst>
      <p:ext uri="{BB962C8B-B14F-4D97-AF65-F5344CB8AC3E}">
        <p14:creationId xmlns:p14="http://schemas.microsoft.com/office/powerpoint/2010/main" val="24988719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2B4C49CD-D435-4C1C-B634-57A9E7C40742}" type="slidenum">
              <a:rPr lang="en-US"/>
              <a:pPr/>
              <a:t>83</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1125538" y="4344988"/>
            <a:ext cx="4608512" cy="4475162"/>
          </a:xfrm>
          <a:noFill/>
          <a:ln/>
        </p:spPr>
        <p:txBody>
          <a:bodyPr/>
          <a:lstStyle/>
          <a:p>
            <a:pPr eaLnBrk="1" hangingPunct="1"/>
            <a:r>
              <a:rPr lang="en-GB" smtClean="0">
                <a:latin typeface="Arial" pitchFamily="34" charset="0"/>
              </a:rPr>
              <a:t>Wood </a:t>
            </a:r>
            <a:r>
              <a:rPr lang="en-GB" i="1" smtClean="0">
                <a:latin typeface="Arial" pitchFamily="34" charset="0"/>
              </a:rPr>
              <a:t>et al.</a:t>
            </a:r>
            <a:r>
              <a:rPr lang="en-GB" smtClean="0">
                <a:latin typeface="Arial" pitchFamily="34" charset="0"/>
              </a:rPr>
              <a:t> measured cardiac T2* in 19 patients with thalassemia major and 17 patients with SCD. Both patient groups had received prior chelation therapy. </a:t>
            </a:r>
          </a:p>
          <a:p>
            <a:pPr eaLnBrk="1" hangingPunct="1"/>
            <a:r>
              <a:rPr lang="en-GB" smtClean="0">
                <a:latin typeface="Arial" pitchFamily="34" charset="0"/>
              </a:rPr>
              <a:t>Patients with SCD were predominantly receiving transfusions for less than 13 years (13 of 17), whereas the majority of patients with thalassemia (10 of 19) had transfusions for longer periods.</a:t>
            </a:r>
          </a:p>
          <a:p>
            <a:pPr eaLnBrk="1" hangingPunct="1"/>
            <a:r>
              <a:rPr lang="en-GB" smtClean="0">
                <a:latin typeface="Arial" pitchFamily="34" charset="0"/>
              </a:rPr>
              <a:t>Cardiac T2* was normal in all of the patients with SCD but was low (high iron) in 8 of 19 patients with thalassemia major.</a:t>
            </a:r>
          </a:p>
          <a:p>
            <a:pPr eaLnBrk="1" hangingPunct="1"/>
            <a:r>
              <a:rPr lang="en-GB" smtClean="0">
                <a:latin typeface="Arial" pitchFamily="34" charset="0"/>
              </a:rPr>
              <a:t>Cardiac T2* was negatively correlated with transfusion duration for thalassemia major but not SCD (thalassemia major, </a:t>
            </a:r>
            <a:r>
              <a:rPr lang="en-GB" i="1" smtClean="0">
                <a:latin typeface="Arial" pitchFamily="34" charset="0"/>
              </a:rPr>
              <a:t>R</a:t>
            </a:r>
            <a:r>
              <a:rPr lang="en-GB" baseline="30000" smtClean="0">
                <a:latin typeface="Arial" pitchFamily="34" charset="0"/>
              </a:rPr>
              <a:t>2</a:t>
            </a:r>
            <a:r>
              <a:rPr lang="en-GB" smtClean="0">
                <a:latin typeface="Arial" pitchFamily="34" charset="0"/>
              </a:rPr>
              <a:t>=0.56, </a:t>
            </a:r>
            <a:r>
              <a:rPr lang="en-GB" i="1" smtClean="0">
                <a:latin typeface="Arial" pitchFamily="34" charset="0"/>
              </a:rPr>
              <a:t>P</a:t>
            </a:r>
            <a:r>
              <a:rPr lang="en-GB" smtClean="0">
                <a:latin typeface="Arial" pitchFamily="34" charset="0"/>
              </a:rPr>
              <a:t>=0.002).</a:t>
            </a:r>
          </a:p>
          <a:p>
            <a:pPr eaLnBrk="1" hangingPunct="1"/>
            <a:r>
              <a:rPr lang="en-GB" smtClean="0">
                <a:latin typeface="Arial" pitchFamily="34" charset="0"/>
              </a:rPr>
              <a:t>Abnormal T2* was observed only in the patients with thalassemia major receiving transfusions for </a:t>
            </a:r>
            <a:r>
              <a:rPr lang="en-GB" smtClean="0">
                <a:latin typeface="Arial" pitchFamily="34" charset="0"/>
                <a:cs typeface="Arial" pitchFamily="34" charset="0"/>
              </a:rPr>
              <a:t>≥</a:t>
            </a:r>
            <a:r>
              <a:rPr lang="en-GB" smtClean="0">
                <a:latin typeface="Arial" pitchFamily="34" charset="0"/>
              </a:rPr>
              <a:t>13 years and was correlated with serum ferritin but not liver iron levels.</a:t>
            </a:r>
          </a:p>
          <a:p>
            <a:pPr eaLnBrk="1" hangingPunct="1"/>
            <a:endParaRPr lang="en-GB" smtClean="0">
              <a:latin typeface="Arial" pitchFamily="34" charset="0"/>
            </a:endParaRPr>
          </a:p>
          <a:p>
            <a:pPr eaLnBrk="1" hangingPunct="1"/>
            <a:r>
              <a:rPr lang="en-GB" b="1" smtClean="0">
                <a:latin typeface="Arial" pitchFamily="34" charset="0"/>
              </a:rPr>
              <a:t>Reference</a:t>
            </a:r>
          </a:p>
          <a:p>
            <a:pPr eaLnBrk="1" hangingPunct="1">
              <a:buFont typeface="Wingdings" pitchFamily="2" charset="2"/>
              <a:buNone/>
            </a:pPr>
            <a:r>
              <a:rPr lang="en-AU" smtClean="0">
                <a:latin typeface="Arial" pitchFamily="34" charset="0"/>
              </a:rPr>
              <a:t>Wood JC </a:t>
            </a:r>
            <a:r>
              <a:rPr lang="en-AU" i="1" smtClean="0">
                <a:latin typeface="Arial" pitchFamily="34" charset="0"/>
              </a:rPr>
              <a:t>et al</a:t>
            </a:r>
            <a:r>
              <a:rPr lang="en-AU" smtClean="0">
                <a:latin typeface="Arial" pitchFamily="34" charset="0"/>
              </a:rPr>
              <a:t>. </a:t>
            </a:r>
            <a:r>
              <a:rPr lang="en-AU" i="1" smtClean="0">
                <a:latin typeface="Arial" pitchFamily="34" charset="0"/>
              </a:rPr>
              <a:t>Blood</a:t>
            </a:r>
            <a:r>
              <a:rPr lang="en-AU" smtClean="0">
                <a:latin typeface="Arial" pitchFamily="34" charset="0"/>
              </a:rPr>
              <a:t> 2004;103:1934–1936.</a:t>
            </a:r>
            <a:endParaRPr lang="en-GB" smtClean="0">
              <a:latin typeface="Arial" pitchFamily="34" charset="0"/>
            </a:endParaRPr>
          </a:p>
        </p:txBody>
      </p:sp>
    </p:spTree>
    <p:extLst>
      <p:ext uri="{BB962C8B-B14F-4D97-AF65-F5344CB8AC3E}">
        <p14:creationId xmlns:p14="http://schemas.microsoft.com/office/powerpoint/2010/main" val="8747819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6E21893E-A32F-4CA8-B134-82F1A9FEDB14}" type="slidenum">
              <a:rPr lang="en-US"/>
              <a:pPr/>
              <a:t>84</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mtClean="0">
                <a:latin typeface="Arial" pitchFamily="34" charset="0"/>
              </a:rPr>
              <a:t>This study evaluated the effect of iv DFO on cardiac parameters over a 1-year period in patients with heart failure; iv DFO is the only indicated and proven treatment for the reversal of iron-related cardiac complications.</a:t>
            </a:r>
          </a:p>
          <a:p>
            <a:pPr marL="228600" indent="-228600" eaLnBrk="1" hangingPunct="1"/>
            <a:r>
              <a:rPr lang="en-GB" smtClean="0">
                <a:latin typeface="Arial" pitchFamily="34" charset="0"/>
              </a:rPr>
              <a:t>There was a progressive and significant improvement in LVEF, although only three of six patients had entered the normal range for thalassemia. In line, with the improvement in LVEF, there were also progressive significant improvements in left ventricular volumes.</a:t>
            </a:r>
          </a:p>
          <a:p>
            <a:pPr marL="228600" indent="-228600" eaLnBrk="1" hangingPunct="1"/>
            <a:r>
              <a:rPr lang="en-GB" smtClean="0">
                <a:latin typeface="Arial" pitchFamily="34" charset="0"/>
              </a:rPr>
              <a:t>The improvements in cardiac function were shown to correlate with an increase in cardiac T2*, highlighting the value of this technique.</a:t>
            </a:r>
          </a:p>
          <a:p>
            <a:pPr marL="228600" indent="-228600" eaLnBrk="1" hangingPunct="1"/>
            <a:r>
              <a:rPr lang="en-GB" smtClean="0">
                <a:latin typeface="Arial" pitchFamily="34" charset="0"/>
              </a:rPr>
              <a:t>However, the r</a:t>
            </a:r>
            <a:r>
              <a:rPr lang="en-US" smtClean="0">
                <a:latin typeface="Arial" pitchFamily="34" charset="0"/>
              </a:rPr>
              <a:t>ate of improvement was slow compared with the removal of LIC, showing that the rate of iron clearance with DFO was significantly faster from the liver than from the heart. Patients with heart failure should therefore not be managed using the measurement of liver iron only; measurement of cardiac T2* and ventricular function are also important parameters.</a:t>
            </a:r>
          </a:p>
          <a:p>
            <a:pPr marL="228600" indent="-228600" eaLnBrk="1" hangingPunct="1"/>
            <a:endParaRPr lang="en-US" smtClean="0">
              <a:latin typeface="Arial" pitchFamily="34" charset="0"/>
            </a:endParaRPr>
          </a:p>
          <a:p>
            <a:pPr marL="228600" indent="-228600" eaLnBrk="1" hangingPunct="1"/>
            <a:r>
              <a:rPr lang="en-US" b="1" smtClean="0">
                <a:latin typeface="Arial" pitchFamily="34" charset="0"/>
              </a:rPr>
              <a:t>Reference</a:t>
            </a:r>
          </a:p>
          <a:p>
            <a:pPr marL="228600" indent="-228600" eaLnBrk="1" hangingPunct="1">
              <a:buFont typeface="Wingdings" pitchFamily="2" charset="2"/>
              <a:buNone/>
            </a:pPr>
            <a:r>
              <a:rPr lang="en-AU" smtClean="0">
                <a:latin typeface="Arial" pitchFamily="34" charset="0"/>
              </a:rPr>
              <a:t>Anderson LJ </a:t>
            </a:r>
            <a:r>
              <a:rPr lang="en-AU" i="1" smtClean="0">
                <a:latin typeface="Arial" pitchFamily="34" charset="0"/>
              </a:rPr>
              <a:t>et al</a:t>
            </a:r>
            <a:r>
              <a:rPr lang="en-AU" smtClean="0">
                <a:latin typeface="Arial" pitchFamily="34" charset="0"/>
              </a:rPr>
              <a:t>. </a:t>
            </a:r>
            <a:r>
              <a:rPr lang="en-AU" i="1" smtClean="0">
                <a:latin typeface="Arial" pitchFamily="34" charset="0"/>
              </a:rPr>
              <a:t>Br J Haematol</a:t>
            </a:r>
            <a:r>
              <a:rPr lang="en-AU" smtClean="0">
                <a:latin typeface="Arial" pitchFamily="34" charset="0"/>
              </a:rPr>
              <a:t> 2004;127:348–355.</a:t>
            </a:r>
            <a:endParaRPr lang="en-GB" smtClean="0">
              <a:latin typeface="Arial" pitchFamily="34" charset="0"/>
            </a:endParaRPr>
          </a:p>
        </p:txBody>
      </p:sp>
    </p:spTree>
    <p:extLst>
      <p:ext uri="{BB962C8B-B14F-4D97-AF65-F5344CB8AC3E}">
        <p14:creationId xmlns:p14="http://schemas.microsoft.com/office/powerpoint/2010/main" val="41146622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CE0BE0B-6655-426A-8780-96CDB74192DF}" type="slidenum">
              <a:rPr lang="en-US"/>
              <a:pPr/>
              <a:t>85</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1125538" y="4344988"/>
            <a:ext cx="4608512" cy="4475162"/>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5020604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DB34FCC-B66A-4515-A3FC-CAE146501A9D}" type="slidenum">
              <a:rPr lang="en-US"/>
              <a:pPr/>
              <a:t>86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1125538" y="4344988"/>
            <a:ext cx="4608512" cy="4475162"/>
          </a:xfrm>
          <a:noFill/>
          <a:ln/>
        </p:spPr>
        <p:txBody>
          <a:bodyPr/>
          <a:lstStyle/>
          <a:p>
            <a:pPr eaLnBrk="1" hangingPunct="1"/>
            <a:r>
              <a:rPr lang="en-US" smtClean="0">
                <a:latin typeface="Arial" pitchFamily="34" charset="0"/>
              </a:rPr>
              <a:t>Labile plasma iron (LPI) or ‘free iron’, a directly chelatable component of NTBI, is </a:t>
            </a:r>
            <a:r>
              <a:rPr lang="en-GB" smtClean="0">
                <a:latin typeface="Arial" pitchFamily="34" charset="0"/>
              </a:rPr>
              <a:t>highly toxic as it can catalyze the formation of harmful free hydroxyl radicals.</a:t>
            </a:r>
          </a:p>
          <a:p>
            <a:pPr eaLnBrk="1" hangingPunct="1"/>
            <a:r>
              <a:rPr lang="en-US" smtClean="0">
                <a:latin typeface="Arial" pitchFamily="34" charset="0"/>
              </a:rPr>
              <a:t>LPI is thought to be the iron that loads cells via a mechanism other than the transferrin receptor. Current opinion is that this uptake is unregulated. A calcium ion channel has been hypothesized as the route of entry.</a:t>
            </a:r>
          </a:p>
          <a:p>
            <a:pPr eaLnBrk="1" hangingPunct="1"/>
            <a:r>
              <a:rPr lang="en-GB" smtClean="0">
                <a:latin typeface="Arial" pitchFamily="34" charset="0"/>
              </a:rPr>
              <a:t>LPI is detected in patients with transfusional iron overload.</a:t>
            </a:r>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extLst>
      <p:ext uri="{BB962C8B-B14F-4D97-AF65-F5344CB8AC3E}">
        <p14:creationId xmlns:p14="http://schemas.microsoft.com/office/powerpoint/2010/main" val="40335070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7061801-E519-46AD-A60E-8E63E7D450D7}" type="slidenum">
              <a:rPr lang="en-US"/>
              <a:pPr/>
              <a:t>87</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US" smtClean="0">
                <a:latin typeface="Arial" pitchFamily="34" charset="0"/>
              </a:rPr>
              <a:t>In a study of deferasirox in patients with MDS (n=47), DBA (n=30), other rare anemias (n=22) or </a:t>
            </a:r>
            <a:r>
              <a:rPr lang="el-GR" smtClean="0">
                <a:latin typeface="Arial" pitchFamily="34" charset="0"/>
                <a:cs typeface="Arial" pitchFamily="34" charset="0"/>
                <a:sym typeface="Symbol" pitchFamily="18" charset="2"/>
              </a:rPr>
              <a:t>β</a:t>
            </a:r>
            <a:r>
              <a:rPr lang="en-US" smtClean="0">
                <a:latin typeface="Arial" pitchFamily="34" charset="0"/>
              </a:rPr>
              <a:t>-thalassemia (n=85), a correlation was observed between changes in serum ferritin and LIC, which was consistent across disease groups (</a:t>
            </a:r>
            <a:r>
              <a:rPr lang="en-US" i="1" smtClean="0">
                <a:latin typeface="Arial" pitchFamily="34" charset="0"/>
              </a:rPr>
              <a:t>R</a:t>
            </a:r>
            <a:r>
              <a:rPr lang="en-US" smtClean="0">
                <a:latin typeface="Arial" pitchFamily="34" charset="0"/>
              </a:rPr>
              <a:t>=0.59, </a:t>
            </a:r>
            <a:r>
              <a:rPr lang="en-US" i="1" smtClean="0">
                <a:latin typeface="Arial" pitchFamily="34" charset="0"/>
              </a:rPr>
              <a:t>P</a:t>
            </a:r>
            <a:r>
              <a:rPr lang="en-US" smtClean="0">
                <a:latin typeface="Arial" pitchFamily="34" charset="0"/>
              </a:rPr>
              <a:t>&lt;0.001).</a:t>
            </a:r>
            <a:r>
              <a:rPr lang="en-US" baseline="30000" smtClean="0">
                <a:latin typeface="Arial" pitchFamily="34" charset="0"/>
              </a:rPr>
              <a:t>1</a:t>
            </a:r>
          </a:p>
          <a:p>
            <a:pPr marL="228600" indent="-228600" eaLnBrk="1" hangingPunct="1"/>
            <a:r>
              <a:rPr lang="en-US" smtClean="0">
                <a:latin typeface="Arial" pitchFamily="34" charset="0"/>
              </a:rPr>
              <a:t>As LIC has been shown to accurately predict total body iron levels, these findings support the use of regular serum ferritin assessments for the monitoring of iron chelation therapy.</a:t>
            </a:r>
          </a:p>
          <a:p>
            <a:pPr marL="228600" indent="-228600" eaLnBrk="1" hangingPunct="1"/>
            <a:endParaRPr lang="en-US" smtClean="0">
              <a:latin typeface="Arial" pitchFamily="34" charset="0"/>
            </a:endParaRPr>
          </a:p>
          <a:p>
            <a:pPr marL="228600" indent="-228600" eaLnBrk="1" hangingPunct="1"/>
            <a:r>
              <a:rPr lang="en-US" b="1" smtClean="0">
                <a:latin typeface="Arial" pitchFamily="34" charset="0"/>
              </a:rPr>
              <a:t>Reference</a:t>
            </a:r>
          </a:p>
          <a:p>
            <a:pPr marL="228600" indent="-228600" eaLnBrk="1" hangingPunct="1">
              <a:buFont typeface="Wingdings" pitchFamily="2" charset="2"/>
              <a:buNone/>
            </a:pPr>
            <a:r>
              <a:rPr lang="en-US" smtClean="0">
                <a:latin typeface="Arial" pitchFamily="34" charset="0"/>
              </a:rPr>
              <a:t>Porter J </a:t>
            </a:r>
            <a:r>
              <a:rPr lang="en-US" i="1" smtClean="0">
                <a:latin typeface="Arial" pitchFamily="34" charset="0"/>
              </a:rPr>
              <a:t>et al. Eur J Hematol</a:t>
            </a:r>
            <a:r>
              <a:rPr lang="en-US" smtClean="0">
                <a:latin typeface="Arial" pitchFamily="34" charset="0"/>
              </a:rPr>
              <a:t> 2008;80:168–176.</a:t>
            </a:r>
          </a:p>
        </p:txBody>
      </p:sp>
    </p:spTree>
    <p:extLst>
      <p:ext uri="{BB962C8B-B14F-4D97-AF65-F5344CB8AC3E}">
        <p14:creationId xmlns:p14="http://schemas.microsoft.com/office/powerpoint/2010/main" val="2823726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CF16C1B-610B-4741-B9E0-0D3CE15750C2}" type="slidenum">
              <a:rPr lang="en-US"/>
              <a:pPr/>
              <a:t>11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1125538" y="4344988"/>
            <a:ext cx="4608512" cy="4475162"/>
          </a:xfrm>
          <a:noFill/>
          <a:ln/>
        </p:spPr>
        <p:txBody>
          <a:bodyPr/>
          <a:lstStyle/>
          <a:p>
            <a:pPr eaLnBrk="1" hangingPunct="1"/>
            <a:r>
              <a:rPr lang="en-GB" smtClean="0">
                <a:latin typeface="Arial" pitchFamily="34" charset="0"/>
              </a:rPr>
              <a:t>Iron is taken up into cells from transferrin circulating in the plasma via transferrin receptors 1 and 2 (TfR1 and 2). Once inside the cell, iron is delivered to the cytosolic labile iron pool (LIP), which is a pool of chelatable and redox-active iron that is transitory and serves as a crossroads for cell iron metabolism.</a:t>
            </a:r>
            <a:r>
              <a:rPr lang="en-GB" baseline="30000" smtClean="0">
                <a:latin typeface="Arial" pitchFamily="34" charset="0"/>
              </a:rPr>
              <a:t>1</a:t>
            </a:r>
          </a:p>
          <a:p>
            <a:pPr eaLnBrk="1" hangingPunct="1"/>
            <a:r>
              <a:rPr lang="en-GB" smtClean="0">
                <a:latin typeface="Arial" pitchFamily="34" charset="0"/>
              </a:rPr>
              <a:t>Within the cells, iron in primarily used by mitochondria for the synthesis of heme and iron-sulfur clusters. </a:t>
            </a:r>
          </a:p>
          <a:p>
            <a:pPr eaLnBrk="1" hangingPunct="1"/>
            <a:r>
              <a:rPr lang="en-GB" smtClean="0">
                <a:latin typeface="Arial" pitchFamily="34" charset="0"/>
              </a:rPr>
              <a:t>Any excess iron is stored in ferritin.</a:t>
            </a:r>
          </a:p>
          <a:p>
            <a:pPr eaLnBrk="1" hangingPunct="1"/>
            <a:endParaRPr lang="en-GB" smtClean="0">
              <a:latin typeface="Arial" pitchFamily="34" charset="0"/>
            </a:endParaRPr>
          </a:p>
          <a:p>
            <a:pPr eaLnBrk="1" hangingPunct="1"/>
            <a:r>
              <a:rPr lang="en-GB" b="1" smtClean="0">
                <a:latin typeface="Arial" pitchFamily="34" charset="0"/>
              </a:rPr>
              <a:t>Reference</a:t>
            </a:r>
          </a:p>
          <a:p>
            <a:pPr eaLnBrk="1" hangingPunct="1">
              <a:buFont typeface="Wingdings" pitchFamily="2" charset="2"/>
              <a:buNone/>
            </a:pPr>
            <a:r>
              <a:rPr lang="en-GB" smtClean="0">
                <a:latin typeface="Arial" pitchFamily="34" charset="0"/>
              </a:rPr>
              <a:t>Kakhlon O &amp; Cabantchik ZI. </a:t>
            </a:r>
            <a:r>
              <a:rPr lang="en-GB" i="1" smtClean="0">
                <a:latin typeface="Arial" pitchFamily="34" charset="0"/>
              </a:rPr>
              <a:t>Free Radic Biol Med</a:t>
            </a:r>
            <a:r>
              <a:rPr lang="en-GB" smtClean="0">
                <a:latin typeface="Arial" pitchFamily="34" charset="0"/>
              </a:rPr>
              <a:t> 2002;33:1037–1046.</a:t>
            </a:r>
            <a:endParaRPr lang="en-US" smtClean="0">
              <a:latin typeface="Arial" pitchFamily="34" charset="0"/>
            </a:endParaRPr>
          </a:p>
        </p:txBody>
      </p:sp>
    </p:spTree>
    <p:extLst>
      <p:ext uri="{BB962C8B-B14F-4D97-AF65-F5344CB8AC3E}">
        <p14:creationId xmlns:p14="http://schemas.microsoft.com/office/powerpoint/2010/main" val="35920580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FA39B-33A6-714B-A0DC-59D46784C9B4}" type="slidenum">
              <a:rPr lang="en-GB">
                <a:solidFill>
                  <a:prstClr val="black"/>
                </a:solidFill>
              </a:rPr>
              <a:pPr/>
              <a:t>88</a:t>
            </a:fld>
            <a:endParaRPr lang="en-GB">
              <a:solidFill>
                <a:prstClr val="black"/>
              </a:solidFill>
            </a:endParaRPr>
          </a:p>
        </p:txBody>
      </p:sp>
      <p:sp>
        <p:nvSpPr>
          <p:cNvPr id="33794" name="Rectangle 2"/>
          <p:cNvSpPr>
            <a:spLocks noGrp="1" noRot="1" noChangeAspect="1" noChangeArrowheads="1" noTextEdit="1"/>
          </p:cNvSpPr>
          <p:nvPr>
            <p:ph type="sldImg"/>
          </p:nvPr>
        </p:nvSpPr>
        <p:spPr>
          <a:xfrm>
            <a:off x="1190625" y="706438"/>
            <a:ext cx="4514850" cy="3386137"/>
          </a:xfrm>
          <a:ln/>
          <a:extLs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a:xfrm>
            <a:off x="939800" y="4375151"/>
            <a:ext cx="5016500" cy="4092575"/>
          </a:xfrm>
        </p:spPr>
        <p:txBody>
          <a:bodyPr/>
          <a:lstStyle/>
          <a:p>
            <a:endParaRPr lang="en-US"/>
          </a:p>
        </p:txBody>
      </p:sp>
      <p:sp>
        <p:nvSpPr>
          <p:cNvPr id="2" name="Footer Placeholder 1"/>
          <p:cNvSpPr>
            <a:spLocks noGrp="1"/>
          </p:cNvSpPr>
          <p:nvPr>
            <p:ph type="ftr" sz="quarter" idx="10"/>
          </p:nvPr>
        </p:nvSpPr>
        <p:spPr/>
        <p:txBody>
          <a:bodyPr/>
          <a:lstStyle/>
          <a:p>
            <a:pPr>
              <a:defRPr/>
            </a:pPr>
            <a:r>
              <a:rPr lang="en-US" smtClean="0"/>
              <a:t>Thomas D Coates, MD</a:t>
            </a:r>
            <a:endParaRPr lang="en-US"/>
          </a:p>
        </p:txBody>
      </p:sp>
    </p:spTree>
    <p:extLst>
      <p:ext uri="{BB962C8B-B14F-4D97-AF65-F5344CB8AC3E}">
        <p14:creationId xmlns:p14="http://schemas.microsoft.com/office/powerpoint/2010/main" val="1587352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2C2A5FA-0559-4B68-B236-ACF32AB26DBA}" type="slidenum">
              <a:rPr lang="en-US"/>
              <a:pPr/>
              <a:t>12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mtClean="0">
                <a:latin typeface="Arial" pitchFamily="34" charset="0"/>
              </a:rPr>
              <a:t>Generally, iron overload can be classified as primary (hereditary) or secondary (acquired), depending on whether it results from a primary defect in the regulation of iron balance or is secondary to other genetic or acquired disorders or their treatment.</a:t>
            </a:r>
            <a:r>
              <a:rPr lang="en-GB" baseline="30000" smtClean="0">
                <a:latin typeface="Arial" pitchFamily="34" charset="0"/>
              </a:rPr>
              <a:t>1</a:t>
            </a:r>
            <a:r>
              <a:rPr lang="en-US" smtClean="0">
                <a:latin typeface="Arial" pitchFamily="34" charset="0"/>
              </a:rPr>
              <a:t> Primary iron overload results from abnormally regulated iron absorption:</a:t>
            </a:r>
            <a:r>
              <a:rPr lang="en-US" baseline="30000" smtClean="0">
                <a:latin typeface="Arial" pitchFamily="34" charset="0"/>
              </a:rPr>
              <a:t>2</a:t>
            </a:r>
          </a:p>
          <a:p>
            <a:pPr lvl="1" indent="-227013" eaLnBrk="1" hangingPunct="1"/>
            <a:r>
              <a:rPr lang="en-US" smtClean="0">
                <a:latin typeface="Arial" pitchFamily="34" charset="0"/>
              </a:rPr>
              <a:t>Hereditary hemochromatosis is the best-known example and is caused by a missense mutation on the </a:t>
            </a:r>
            <a:r>
              <a:rPr lang="en-US" i="1" smtClean="0">
                <a:latin typeface="Arial" pitchFamily="34" charset="0"/>
              </a:rPr>
              <a:t>C282Y</a:t>
            </a:r>
            <a:r>
              <a:rPr lang="en-US" smtClean="0">
                <a:latin typeface="Arial" pitchFamily="34" charset="0"/>
              </a:rPr>
              <a:t> gene.</a:t>
            </a:r>
            <a:r>
              <a:rPr lang="en-US" baseline="30000" smtClean="0">
                <a:latin typeface="Arial" pitchFamily="34" charset="0"/>
              </a:rPr>
              <a:t>3</a:t>
            </a:r>
            <a:r>
              <a:rPr lang="en-US" smtClean="0">
                <a:latin typeface="Arial" pitchFamily="34" charset="0"/>
              </a:rPr>
              <a:t> This mutation results in the incorrect processing of regulatory receptors in the intestine</a:t>
            </a:r>
            <a:r>
              <a:rPr lang="en-US" baseline="30000" smtClean="0">
                <a:latin typeface="Arial" pitchFamily="34" charset="0"/>
              </a:rPr>
              <a:t>4</a:t>
            </a:r>
            <a:r>
              <a:rPr lang="en-US" smtClean="0">
                <a:latin typeface="Arial" pitchFamily="34" charset="0"/>
              </a:rPr>
              <a:t> </a:t>
            </a:r>
          </a:p>
          <a:p>
            <a:pPr lvl="1" indent="-227013" eaLnBrk="1" hangingPunct="1"/>
            <a:r>
              <a:rPr lang="en-US" smtClean="0">
                <a:latin typeface="Arial" pitchFamily="34" charset="0"/>
              </a:rPr>
              <a:t>Other mutations may also cause primary iron overload (eg, </a:t>
            </a:r>
            <a:r>
              <a:rPr lang="en-US" i="1" smtClean="0">
                <a:latin typeface="Arial" pitchFamily="34" charset="0"/>
              </a:rPr>
              <a:t>TfR</a:t>
            </a:r>
            <a:r>
              <a:rPr lang="en-US" smtClean="0">
                <a:latin typeface="Arial" pitchFamily="34" charset="0"/>
              </a:rPr>
              <a:t>2, ferroportin 1, ferritin H, hepcidin).</a:t>
            </a:r>
          </a:p>
          <a:p>
            <a:pPr marL="228600" indent="-228600" eaLnBrk="1" hangingPunct="1"/>
            <a:r>
              <a:rPr lang="en-US" smtClean="0">
                <a:latin typeface="Arial" pitchFamily="34" charset="0"/>
              </a:rPr>
              <a:t>Secondary iron overload can result from the indirect effect of a condition or occur as a result of its treatment:</a:t>
            </a:r>
            <a:r>
              <a:rPr lang="en-US" baseline="30000" smtClean="0">
                <a:latin typeface="Arial" pitchFamily="34" charset="0"/>
              </a:rPr>
              <a:t>1</a:t>
            </a:r>
          </a:p>
          <a:p>
            <a:pPr lvl="1" indent="-227013" eaLnBrk="1" hangingPunct="1"/>
            <a:r>
              <a:rPr lang="en-US" smtClean="0">
                <a:latin typeface="Arial" pitchFamily="34" charset="0"/>
              </a:rPr>
              <a:t>Ineffective erythropoiesis and anemias requiring repeated blood transfusions, such as </a:t>
            </a:r>
            <a:r>
              <a:rPr lang="el-GR" smtClean="0">
                <a:latin typeface="Arial" pitchFamily="34" charset="0"/>
                <a:sym typeface="Symbol" pitchFamily="18" charset="2"/>
              </a:rPr>
              <a:t>β</a:t>
            </a:r>
            <a:r>
              <a:rPr lang="en-US" smtClean="0">
                <a:latin typeface="Arial" pitchFamily="34" charset="0"/>
              </a:rPr>
              <a:t>-thalassemia major, thalassemia intermedia, MDS and sickle cell disease (SCD)</a:t>
            </a:r>
          </a:p>
          <a:p>
            <a:pPr lvl="1" indent="-227013" eaLnBrk="1" hangingPunct="1"/>
            <a:r>
              <a:rPr lang="en-GB" smtClean="0">
                <a:latin typeface="Arial" pitchFamily="34" charset="0"/>
              </a:rPr>
              <a:t>Toxic ingestion, although this is very rare.</a:t>
            </a:r>
            <a:endParaRPr lang="en-US" smtClean="0">
              <a:latin typeface="Arial" pitchFamily="34" charset="0"/>
            </a:endParaRPr>
          </a:p>
          <a:p>
            <a:pPr marL="228600" indent="-228600" eaLnBrk="1" hangingPunct="1"/>
            <a:endParaRPr lang="en-US" smtClean="0">
              <a:latin typeface="Arial" pitchFamily="34" charset="0"/>
            </a:endParaRPr>
          </a:p>
          <a:p>
            <a:pPr marL="228600" indent="-228600" eaLnBrk="1" hangingPunct="1"/>
            <a:r>
              <a:rPr lang="en-US" b="1" smtClean="0">
                <a:latin typeface="Arial" pitchFamily="34" charset="0"/>
              </a:rPr>
              <a:t>References</a:t>
            </a:r>
          </a:p>
          <a:p>
            <a:pPr marL="228600" indent="-228600" eaLnBrk="1" hangingPunct="1">
              <a:buFont typeface="Wingdings" pitchFamily="2" charset="2"/>
              <a:buNone/>
            </a:pPr>
            <a:r>
              <a:rPr lang="en-US" smtClean="0">
                <a:latin typeface="Arial" pitchFamily="34" charset="0"/>
              </a:rPr>
              <a:t>Piperno A. </a:t>
            </a:r>
            <a:r>
              <a:rPr lang="en-US" i="1" smtClean="0">
                <a:latin typeface="Arial" pitchFamily="34" charset="0"/>
              </a:rPr>
              <a:t>Haematologica</a:t>
            </a:r>
            <a:r>
              <a:rPr lang="en-US" smtClean="0">
                <a:latin typeface="Arial" pitchFamily="34" charset="0"/>
              </a:rPr>
              <a:t> 1998;83:447–455.</a:t>
            </a:r>
          </a:p>
          <a:p>
            <a:pPr marL="228600" indent="-228600" eaLnBrk="1" hangingPunct="1">
              <a:buFont typeface="Wingdings" pitchFamily="2" charset="2"/>
              <a:buNone/>
            </a:pPr>
            <a:r>
              <a:rPr lang="en-US" smtClean="0">
                <a:latin typeface="Arial" pitchFamily="34" charset="0"/>
              </a:rPr>
              <a:t>Porter JB. </a:t>
            </a:r>
            <a:r>
              <a:rPr lang="en-US" i="1" smtClean="0">
                <a:latin typeface="Arial" pitchFamily="34" charset="0"/>
              </a:rPr>
              <a:t>Br J Haematol</a:t>
            </a:r>
            <a:r>
              <a:rPr lang="en-US" smtClean="0">
                <a:latin typeface="Arial" pitchFamily="34" charset="0"/>
              </a:rPr>
              <a:t> 2001;115:239–252.</a:t>
            </a:r>
          </a:p>
          <a:p>
            <a:pPr marL="228600" indent="-228600" eaLnBrk="1" hangingPunct="1">
              <a:buFont typeface="Wingdings" pitchFamily="2" charset="2"/>
              <a:buNone/>
            </a:pPr>
            <a:r>
              <a:rPr lang="en-US" smtClean="0">
                <a:latin typeface="Arial" pitchFamily="34" charset="0"/>
              </a:rPr>
              <a:t>Feder JN </a:t>
            </a:r>
            <a:r>
              <a:rPr lang="en-US" i="1" smtClean="0">
                <a:latin typeface="Arial" pitchFamily="34" charset="0"/>
              </a:rPr>
              <a:t>et al. Nat Genet</a:t>
            </a:r>
            <a:r>
              <a:rPr lang="en-US" smtClean="0">
                <a:latin typeface="Arial" pitchFamily="34" charset="0"/>
              </a:rPr>
              <a:t> 1996;13:399–408.</a:t>
            </a:r>
          </a:p>
          <a:p>
            <a:pPr marL="228600" indent="-228600" eaLnBrk="1" hangingPunct="1">
              <a:buFont typeface="Wingdings" pitchFamily="2" charset="2"/>
              <a:buNone/>
            </a:pPr>
            <a:r>
              <a:rPr lang="en-US" smtClean="0">
                <a:latin typeface="Arial" pitchFamily="34" charset="0"/>
              </a:rPr>
              <a:t>Feder JN </a:t>
            </a:r>
            <a:r>
              <a:rPr lang="en-US" i="1" smtClean="0">
                <a:latin typeface="Arial" pitchFamily="34" charset="0"/>
              </a:rPr>
              <a:t>et al. </a:t>
            </a:r>
            <a:r>
              <a:rPr lang="en-US" i="1" smtClean="0">
                <a:latin typeface="Arial" pitchFamily="34" charset="0"/>
                <a:sym typeface="Symbol" pitchFamily="18" charset="2"/>
              </a:rPr>
              <a:t>J Biol Chem</a:t>
            </a:r>
            <a:r>
              <a:rPr lang="en-US" smtClean="0">
                <a:latin typeface="Arial" pitchFamily="34" charset="0"/>
                <a:sym typeface="Symbol" pitchFamily="18" charset="2"/>
              </a:rPr>
              <a:t> 1997;272:14025</a:t>
            </a:r>
            <a:r>
              <a:rPr lang="en-US" smtClean="0">
                <a:latin typeface="Arial" pitchFamily="34" charset="0"/>
              </a:rPr>
              <a:t>–</a:t>
            </a:r>
            <a:r>
              <a:rPr lang="en-US" smtClean="0">
                <a:latin typeface="Arial" pitchFamily="34" charset="0"/>
                <a:sym typeface="Symbol" pitchFamily="18" charset="2"/>
              </a:rPr>
              <a:t>14028.</a:t>
            </a:r>
          </a:p>
          <a:p>
            <a:pPr marL="228600" indent="-228600" eaLnBrk="1" hangingPunct="1"/>
            <a:endParaRPr lang="en-US" smtClean="0">
              <a:latin typeface="Arial" pitchFamily="34" charset="0"/>
            </a:endParaRPr>
          </a:p>
        </p:txBody>
      </p:sp>
    </p:spTree>
    <p:extLst>
      <p:ext uri="{BB962C8B-B14F-4D97-AF65-F5344CB8AC3E}">
        <p14:creationId xmlns:p14="http://schemas.microsoft.com/office/powerpoint/2010/main" val="460734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774F89F-375E-4989-9E50-01A68FF510AE}" type="slidenum">
              <a:rPr lang="en-US"/>
              <a:pPr/>
              <a:t>13</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1125538" y="4344988"/>
            <a:ext cx="4608512" cy="4475162"/>
          </a:xfrm>
          <a:noFill/>
          <a:ln/>
        </p:spPr>
        <p:txBody>
          <a:bodyPr/>
          <a:lstStyle/>
          <a:p>
            <a:pPr marL="228600" indent="-228600" eaLnBrk="1" hangingPunct="1"/>
            <a:r>
              <a:rPr lang="en-GB" sz="1100" smtClean="0">
                <a:latin typeface="Arial" pitchFamily="34" charset="0"/>
              </a:rPr>
              <a:t>Iron overload, a cumulative toxicity, is an inevitable, potentially life-threatening consequence of multiple blood transfusions.</a:t>
            </a:r>
            <a:endParaRPr lang="en-US" sz="1100" smtClean="0">
              <a:latin typeface="Arial" pitchFamily="34" charset="0"/>
            </a:endParaRPr>
          </a:p>
          <a:p>
            <a:pPr marL="228600" indent="-228600" eaLnBrk="1" hangingPunct="1"/>
            <a:r>
              <a:rPr lang="en-US" sz="1100" smtClean="0">
                <a:latin typeface="Arial" pitchFamily="34" charset="0"/>
              </a:rPr>
              <a:t>RBC transfusion is the mainstay of therapy for thalassemia. Transfusions are initiated when hemoglobin falls below 7 g/dL, or at higher levels to help resolve specific problems such as growth impairment, bone changes or progressive splenomegaly.</a:t>
            </a:r>
          </a:p>
          <a:p>
            <a:pPr marL="228600" indent="-228600" eaLnBrk="1" hangingPunct="1">
              <a:spcAft>
                <a:spcPct val="50000"/>
              </a:spcAft>
            </a:pPr>
            <a:r>
              <a:rPr lang="en-US" sz="1100" smtClean="0">
                <a:latin typeface="Arial" pitchFamily="34" charset="0"/>
              </a:rPr>
              <a:t>Transfusions are administered in sufficient quantity and frequency to achieve a hemoglobin level of at least 9.3 g/dL; this level partly suppresses the erythropoietic drive that is producing ineffective RBCs. A regimen that maintains the mean hemoglobin level above 10.5 to 11 g/dL reduces marrow expansion, arrests bone changes and minimizes splenomegaly. This leads to a reduction in plasma fluid volume, allowing an increase in relative concentration of hemoglobin. In children, growth may improve and more normal physical activity can be expected.</a:t>
            </a:r>
            <a:r>
              <a:rPr lang="en-US" sz="1100" baseline="30000" smtClean="0">
                <a:latin typeface="Arial" pitchFamily="34" charset="0"/>
              </a:rPr>
              <a:t>1,2</a:t>
            </a:r>
          </a:p>
          <a:p>
            <a:pPr marL="228600" indent="-228600" eaLnBrk="1" hangingPunct="1"/>
            <a:endParaRPr lang="en-US" sz="1100" b="1" smtClean="0">
              <a:latin typeface="Arial" pitchFamily="34" charset="0"/>
            </a:endParaRPr>
          </a:p>
          <a:p>
            <a:pPr marL="228600" indent="-228600" eaLnBrk="1" hangingPunct="1"/>
            <a:endParaRPr lang="en-GB" sz="1100" smtClean="0">
              <a:latin typeface="Arial" pitchFamily="34" charset="0"/>
            </a:endParaRPr>
          </a:p>
          <a:p>
            <a:pPr marL="228600" indent="-228600" eaLnBrk="1" hangingPunct="1"/>
            <a:endParaRPr lang="en-GB" sz="1100" smtClean="0">
              <a:latin typeface="Arial" pitchFamily="34" charset="0"/>
            </a:endParaRPr>
          </a:p>
          <a:p>
            <a:pPr marL="228600" indent="-228600" eaLnBrk="1" hangingPunct="1"/>
            <a:endParaRPr lang="en-US" sz="1100" smtClean="0">
              <a:latin typeface="Arial" pitchFamily="34" charset="0"/>
            </a:endParaRPr>
          </a:p>
          <a:p>
            <a:pPr marL="228600" indent="-228600" eaLnBrk="1" hangingPunct="1"/>
            <a:endParaRPr lang="en-US" sz="1100" smtClean="0">
              <a:latin typeface="Arial" pitchFamily="34" charset="0"/>
            </a:endParaRPr>
          </a:p>
          <a:p>
            <a:pPr marL="228600" indent="-228600" eaLnBrk="1" hangingPunct="1"/>
            <a:endParaRPr lang="en-US" sz="1100" smtClean="0">
              <a:latin typeface="Arial" pitchFamily="34" charset="0"/>
            </a:endParaRPr>
          </a:p>
          <a:p>
            <a:pPr marL="228600" indent="-228600" eaLnBrk="1" hangingPunct="1"/>
            <a:endParaRPr lang="en-US" sz="1100" smtClean="0">
              <a:latin typeface="Arial" pitchFamily="34" charset="0"/>
            </a:endParaRPr>
          </a:p>
          <a:p>
            <a:pPr marL="228600" indent="-228600" eaLnBrk="1" hangingPunct="1"/>
            <a:endParaRPr lang="en-US" sz="1100" smtClean="0">
              <a:latin typeface="Arial" pitchFamily="34" charset="0"/>
            </a:endParaRPr>
          </a:p>
          <a:p>
            <a:pPr marL="228600" indent="-228600" eaLnBrk="1" hangingPunct="1"/>
            <a:endParaRPr lang="en-US" sz="1100" smtClean="0">
              <a:latin typeface="Arial" pitchFamily="34" charset="0"/>
            </a:endParaRPr>
          </a:p>
          <a:p>
            <a:pPr marL="228600" indent="-228600" eaLnBrk="1" hangingPunct="1"/>
            <a:r>
              <a:rPr lang="en-US" sz="1100" b="1" smtClean="0">
                <a:latin typeface="Arial" pitchFamily="34" charset="0"/>
              </a:rPr>
              <a:t>References</a:t>
            </a:r>
          </a:p>
          <a:p>
            <a:pPr marL="228600" indent="-228600" eaLnBrk="1" hangingPunct="1">
              <a:buFont typeface="Wingdings" pitchFamily="2" charset="2"/>
              <a:buNone/>
            </a:pPr>
            <a:r>
              <a:rPr lang="en-US" sz="1100" smtClean="0">
                <a:latin typeface="Arial" pitchFamily="34" charset="0"/>
              </a:rPr>
              <a:t>Thalassemia management. Parts I and II. </a:t>
            </a:r>
            <a:r>
              <a:rPr lang="en-US" sz="1100" i="1" smtClean="0">
                <a:latin typeface="Arial" pitchFamily="34" charset="0"/>
              </a:rPr>
              <a:t>Semin Hematol </a:t>
            </a:r>
            <a:r>
              <a:rPr lang="en-US" sz="1100" smtClean="0">
                <a:latin typeface="Arial" pitchFamily="34" charset="0"/>
              </a:rPr>
              <a:t>1995;32:1996:33(1).</a:t>
            </a:r>
          </a:p>
          <a:p>
            <a:pPr marL="228600" indent="-228600" eaLnBrk="1" hangingPunct="1">
              <a:buFont typeface="Wingdings" pitchFamily="2" charset="2"/>
              <a:buNone/>
            </a:pPr>
            <a:r>
              <a:rPr lang="en-US" sz="1100" smtClean="0">
                <a:latin typeface="Arial" pitchFamily="34" charset="0"/>
              </a:rPr>
              <a:t>Olivieri NF &amp; Brittenham GM. </a:t>
            </a:r>
            <a:r>
              <a:rPr lang="en-US" sz="1100" i="1" smtClean="0">
                <a:latin typeface="Arial" pitchFamily="34" charset="0"/>
              </a:rPr>
              <a:t>Blood</a:t>
            </a:r>
            <a:r>
              <a:rPr lang="en-US" sz="1100" smtClean="0">
                <a:latin typeface="Arial" pitchFamily="34" charset="0"/>
              </a:rPr>
              <a:t> 1997;89:739–761.</a:t>
            </a:r>
          </a:p>
        </p:txBody>
      </p:sp>
      <p:graphicFrame>
        <p:nvGraphicFramePr>
          <p:cNvPr id="58372" name="Group 4"/>
          <p:cNvGraphicFramePr>
            <a:graphicFrameLocks noGrp="1"/>
          </p:cNvGraphicFramePr>
          <p:nvPr/>
        </p:nvGraphicFramePr>
        <p:xfrm>
          <a:off x="960438" y="6557963"/>
          <a:ext cx="5178425" cy="1371600"/>
        </p:xfrm>
        <a:graphic>
          <a:graphicData uri="http://schemas.openxmlformats.org/drawingml/2006/table">
            <a:tbl>
              <a:tblPr/>
              <a:tblGrid>
                <a:gridCol w="941387"/>
                <a:gridCol w="806450"/>
                <a:gridCol w="1311275"/>
                <a:gridCol w="1311275"/>
                <a:gridCol w="808038"/>
              </a:tblGrid>
              <a:tr h="244475">
                <a:tc>
                  <a:txBody>
                    <a:bodyPr/>
                    <a:lstStyle/>
                    <a:p>
                      <a:pPr marL="0" marR="0" lvl="0" indent="0" algn="l" defTabSz="896938"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Arial" pitchFamily="34" charset="0"/>
                        <a:ea typeface="ＭＳ Ｐゴシック" charset="-128"/>
                      </a:endParaRPr>
                    </a:p>
                  </a:txBody>
                  <a:tcPr marL="89717" marR="89717" marT="44858" marB="44858"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tx1"/>
                          </a:solidFill>
                          <a:effectLst/>
                          <a:latin typeface="Arial" pitchFamily="34" charset="0"/>
                          <a:ea typeface="ＭＳ Ｐゴシック" charset="-128"/>
                        </a:rPr>
                        <a:t>Daily</a:t>
                      </a:r>
                      <a:endParaRPr kumimoji="0" lang="en-US" sz="900" b="1" i="0" u="none" strike="noStrike" cap="none" normalizeH="0" baseline="0" smtClean="0">
                        <a:ln>
                          <a:noFill/>
                        </a:ln>
                        <a:solidFill>
                          <a:schemeClr val="tx1"/>
                        </a:solidFill>
                        <a:effectLst/>
                        <a:latin typeface="Arial" pitchFamily="34" charset="0"/>
                        <a:ea typeface="ＭＳ Ｐゴシック" charset="-128"/>
                      </a:endParaRPr>
                    </a:p>
                  </a:txBody>
                  <a:tcPr marL="89717" marR="89717" marT="44858" marB="44858"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tx1"/>
                          </a:solidFill>
                          <a:effectLst/>
                          <a:latin typeface="Arial" pitchFamily="34" charset="0"/>
                          <a:ea typeface="ＭＳ Ｐゴシック" charset="-128"/>
                        </a:rPr>
                        <a:t>Monthly</a:t>
                      </a:r>
                      <a:endParaRPr kumimoji="0" lang="en-US" sz="900" b="1" i="0" u="none" strike="noStrike" cap="none" normalizeH="0" baseline="0" smtClean="0">
                        <a:ln>
                          <a:noFill/>
                        </a:ln>
                        <a:solidFill>
                          <a:schemeClr val="tx1"/>
                        </a:solidFill>
                        <a:effectLst/>
                        <a:latin typeface="Arial" pitchFamily="34" charset="0"/>
                        <a:ea typeface="ＭＳ Ｐゴシック" charset="-128"/>
                      </a:endParaRPr>
                    </a:p>
                  </a:txBody>
                  <a:tcPr marL="89717" marR="89717" marT="44858" marB="44858"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tx1"/>
                          </a:solidFill>
                          <a:effectLst/>
                          <a:latin typeface="Arial" pitchFamily="34" charset="0"/>
                          <a:ea typeface="ＭＳ Ｐゴシック" charset="-128"/>
                        </a:rPr>
                        <a:t>Yearly</a:t>
                      </a:r>
                      <a:endParaRPr kumimoji="0" lang="en-US" sz="900" b="1" i="0" u="none" strike="noStrike" cap="none" normalizeH="0" baseline="0" smtClean="0">
                        <a:ln>
                          <a:noFill/>
                        </a:ln>
                        <a:solidFill>
                          <a:schemeClr val="tx1"/>
                        </a:solidFill>
                        <a:effectLst/>
                        <a:latin typeface="Arial" pitchFamily="34" charset="0"/>
                        <a:ea typeface="ＭＳ Ｐゴシック" charset="-128"/>
                      </a:endParaRPr>
                    </a:p>
                  </a:txBody>
                  <a:tcPr marL="89717" marR="89717" marT="44858" marB="44858"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93700">
                <a:tc>
                  <a:txBody>
                    <a:bodyPr/>
                    <a:lstStyle/>
                    <a:p>
                      <a:pPr marL="0" marR="0" lvl="0" indent="0" algn="l" defTabSz="896938"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ＭＳ Ｐゴシック" charset="-128"/>
                        </a:rPr>
                        <a:t>Transfusional requirements</a:t>
                      </a:r>
                    </a:p>
                  </a:txBody>
                  <a:tcPr marL="89717" marR="89717" marT="44858" marB="4485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ＭＳ Ｐゴシック" charset="-128"/>
                        </a:rPr>
                        <a:t>Iron intake, mg/kg/day</a:t>
                      </a:r>
                    </a:p>
                  </a:txBody>
                  <a:tcPr marL="89717" marR="89717" marT="44858" marB="4485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ＭＳ Ｐゴシック" charset="-128"/>
                        </a:rPr>
                        <a:t>Pure red cells given, mL RBC/kg/month</a:t>
                      </a:r>
                    </a:p>
                  </a:txBody>
                  <a:tcPr marL="89717" marR="89717" marT="44858" marB="4485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ＭＳ Ｐゴシック" charset="-128"/>
                        </a:rPr>
                        <a:t>Pure red cells given, mL RBC/kg/year</a:t>
                      </a:r>
                    </a:p>
                  </a:txBody>
                  <a:tcPr marL="89717" marR="89717" marT="44858" marB="4485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ＭＳ Ｐゴシック" charset="-128"/>
                        </a:rPr>
                        <a:t>Iron intake, g/kg/year</a:t>
                      </a:r>
                    </a:p>
                  </a:txBody>
                  <a:tcPr marL="89717" marR="89717" marT="44858" marB="4485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896938"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rPr>
                        <a:t>Low</a:t>
                      </a:r>
                    </a:p>
                  </a:txBody>
                  <a:tcPr marL="89717" marR="89717" marT="44858" marB="4485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rPr>
                        <a:t>&lt;0.3</a:t>
                      </a:r>
                    </a:p>
                  </a:txBody>
                  <a:tcPr marL="89717" marR="89717" marT="44858" marB="4485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896938"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rPr>
                        <a:t>&lt;8</a:t>
                      </a:r>
                    </a:p>
                  </a:txBody>
                  <a:tcPr marL="89717" marR="89717" marT="44858" marB="4485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smtClean="0">
                          <a:ln>
                            <a:noFill/>
                          </a:ln>
                          <a:solidFill>
                            <a:schemeClr val="tx1"/>
                          </a:solidFill>
                          <a:effectLst/>
                          <a:latin typeface="Arial" pitchFamily="34" charset="0"/>
                          <a:ea typeface="ＭＳ Ｐゴシック" charset="-128"/>
                        </a:rPr>
                        <a:t>&lt;100</a:t>
                      </a:r>
                      <a:endParaRPr kumimoji="0" lang="en-US" sz="900" b="0" i="0" u="none" strike="noStrike" cap="none" normalizeH="0" baseline="0" smtClean="0">
                        <a:ln>
                          <a:noFill/>
                        </a:ln>
                        <a:solidFill>
                          <a:schemeClr val="tx1"/>
                        </a:solidFill>
                        <a:effectLst/>
                        <a:latin typeface="Arial" pitchFamily="34" charset="0"/>
                        <a:ea typeface="ＭＳ Ｐゴシック" charset="-128"/>
                      </a:endParaRPr>
                    </a:p>
                  </a:txBody>
                  <a:tcPr marL="89717" marR="89717" marT="44858" marB="4485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rPr>
                        <a:t>&lt;3.3</a:t>
                      </a:r>
                    </a:p>
                  </a:txBody>
                  <a:tcPr marL="89717" marR="89717" marT="44858" marB="4485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44475">
                <a:tc>
                  <a:txBody>
                    <a:bodyPr/>
                    <a:lstStyle/>
                    <a:p>
                      <a:pPr marL="0" marR="0" lvl="0" indent="0" algn="ctr" defTabSz="896938"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rPr>
                        <a:t>Intermediate</a:t>
                      </a:r>
                    </a:p>
                  </a:txBody>
                  <a:tcPr marL="89717" marR="89717" marT="44858" marB="44858" horzOverflow="overflow">
                    <a:lnL>
                      <a:noFill/>
                    </a:lnL>
                    <a:lnR>
                      <a:noFill/>
                    </a:lnR>
                    <a:lnT>
                      <a:noFill/>
                    </a:lnT>
                    <a:lnB>
                      <a:noFill/>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rPr>
                        <a:t>0.3–0.5</a:t>
                      </a:r>
                    </a:p>
                  </a:txBody>
                  <a:tcPr marL="89717" marR="89717" marT="44858" marB="44858" horzOverflow="overflow">
                    <a:lnL>
                      <a:noFill/>
                    </a:lnL>
                    <a:lnR>
                      <a:noFill/>
                    </a:lnR>
                    <a:lnT>
                      <a:noFill/>
                    </a:lnT>
                    <a:lnB>
                      <a:noFill/>
                    </a:lnB>
                    <a:lnTlToBr>
                      <a:noFill/>
                    </a:lnTlToBr>
                    <a:lnBlToTr>
                      <a:noFill/>
                    </a:lnBlToTr>
                    <a:noFill/>
                  </a:tcPr>
                </a:tc>
                <a:tc>
                  <a:txBody>
                    <a:bodyPr/>
                    <a:lstStyle/>
                    <a:p>
                      <a:pPr marL="0" marR="0" lvl="0" indent="0" algn="ctr" defTabSz="896938"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rPr>
                        <a:t>8–14</a:t>
                      </a:r>
                    </a:p>
                  </a:txBody>
                  <a:tcPr marL="89717" marR="89717" marT="44858" marB="44858" horzOverflow="overflow">
                    <a:lnL>
                      <a:noFill/>
                    </a:lnL>
                    <a:lnR>
                      <a:noFill/>
                    </a:lnR>
                    <a:lnT>
                      <a:noFill/>
                    </a:lnT>
                    <a:lnB>
                      <a:noFill/>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smtClean="0">
                          <a:ln>
                            <a:noFill/>
                          </a:ln>
                          <a:solidFill>
                            <a:schemeClr val="tx1"/>
                          </a:solidFill>
                          <a:effectLst/>
                          <a:latin typeface="Arial" pitchFamily="34" charset="0"/>
                          <a:ea typeface="ＭＳ Ｐゴシック" charset="-128"/>
                        </a:rPr>
                        <a:t>100–150</a:t>
                      </a:r>
                      <a:endParaRPr kumimoji="0" lang="en-US" sz="900" b="0" i="0" u="none" strike="noStrike" cap="none" normalizeH="0" baseline="0" smtClean="0">
                        <a:ln>
                          <a:noFill/>
                        </a:ln>
                        <a:solidFill>
                          <a:schemeClr val="tx1"/>
                        </a:solidFill>
                        <a:effectLst/>
                        <a:latin typeface="Arial" pitchFamily="34" charset="0"/>
                        <a:ea typeface="ＭＳ Ｐゴシック" charset="-128"/>
                      </a:endParaRPr>
                    </a:p>
                  </a:txBody>
                  <a:tcPr marL="89717" marR="89717" marT="44858" marB="44858" horzOverflow="overflow">
                    <a:lnL>
                      <a:noFill/>
                    </a:lnL>
                    <a:lnR>
                      <a:noFill/>
                    </a:lnR>
                    <a:lnT>
                      <a:noFill/>
                    </a:lnT>
                    <a:lnB>
                      <a:noFill/>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rPr>
                        <a:t>3.3–5.5</a:t>
                      </a:r>
                    </a:p>
                  </a:txBody>
                  <a:tcPr marL="89717" marR="89717" marT="44858" marB="44858" horzOverflow="overflow">
                    <a:lnL>
                      <a:noFill/>
                    </a:lnL>
                    <a:lnR>
                      <a:noFill/>
                    </a:lnR>
                    <a:lnT>
                      <a:noFill/>
                    </a:lnT>
                    <a:lnB>
                      <a:noFill/>
                    </a:lnB>
                    <a:lnTlToBr>
                      <a:noFill/>
                    </a:lnTlToBr>
                    <a:lnBlToTr>
                      <a:noFill/>
                    </a:lnBlToTr>
                    <a:noFill/>
                  </a:tcPr>
                </a:tc>
              </a:tr>
              <a:tr h="244475">
                <a:tc>
                  <a:txBody>
                    <a:bodyPr/>
                    <a:lstStyle/>
                    <a:p>
                      <a:pPr marL="0" marR="0" lvl="0" indent="0" algn="ctr" defTabSz="896938"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rPr>
                        <a:t>High</a:t>
                      </a:r>
                    </a:p>
                  </a:txBody>
                  <a:tcPr marL="89717" marR="89717" marT="44858" marB="44858"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rPr>
                        <a:t>&gt;0.5</a:t>
                      </a:r>
                    </a:p>
                  </a:txBody>
                  <a:tcPr marL="89717" marR="89717" marT="44858" marB="44858"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6938" rtl="0" eaLnBrk="1" fontAlgn="base" latinLnBrk="0" hangingPunct="1">
                        <a:lnSpc>
                          <a:spcPct val="100000"/>
                        </a:lnSpc>
                        <a:spcBef>
                          <a:spcPct val="20000"/>
                        </a:spcBef>
                        <a:spcAft>
                          <a:spcPct val="0"/>
                        </a:spcAft>
                        <a:buClr>
                          <a:schemeClr val="accent1"/>
                        </a:buClr>
                        <a:buSzTx/>
                        <a:buFont typeface="Arial" pitchFamily="34" charset="0"/>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rPr>
                        <a:t>&gt;14</a:t>
                      </a:r>
                    </a:p>
                  </a:txBody>
                  <a:tcPr marL="89717" marR="89717" marT="44858" marB="44858"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smtClean="0">
                          <a:ln>
                            <a:noFill/>
                          </a:ln>
                          <a:solidFill>
                            <a:schemeClr val="tx1"/>
                          </a:solidFill>
                          <a:effectLst/>
                          <a:latin typeface="Arial" pitchFamily="34" charset="0"/>
                          <a:ea typeface="ＭＳ Ｐゴシック" charset="-128"/>
                        </a:rPr>
                        <a:t>&gt;150</a:t>
                      </a:r>
                      <a:endParaRPr kumimoji="0" lang="en-US" sz="900" b="0" i="0" u="none" strike="noStrike" cap="none" normalizeH="0" baseline="0" smtClean="0">
                        <a:ln>
                          <a:noFill/>
                        </a:ln>
                        <a:solidFill>
                          <a:schemeClr val="tx1"/>
                        </a:solidFill>
                        <a:effectLst/>
                        <a:latin typeface="Arial" pitchFamily="34" charset="0"/>
                        <a:ea typeface="ＭＳ Ｐゴシック" charset="-128"/>
                      </a:endParaRPr>
                    </a:p>
                  </a:txBody>
                  <a:tcPr marL="89717" marR="89717" marT="44858" marB="44858"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6938"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rPr>
                        <a:t>&gt;5.5</a:t>
                      </a:r>
                    </a:p>
                  </a:txBody>
                  <a:tcPr marL="89717" marR="89717" marT="44858" marB="44858"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5662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16335D-8459-4632-8952-34B86625D89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A06F561-CF1E-4C66-820D-A9D92097135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AB31F0-938D-4B45-86BD-E69F01E854C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C47B91D-57F6-401D-B725-E40E8A75A6C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2133600" cy="476250"/>
          </a:xfrm>
          <a:prstGeom prst="rect">
            <a:avLst/>
          </a:prstGeom>
          <a:noFill/>
          <a:ln w="9525">
            <a:noFill/>
            <a:miter lim="800000"/>
            <a:headEnd/>
            <a:tailEnd/>
          </a:ln>
          <a:effectLst/>
        </p:spPr>
        <p:txBody>
          <a:bodyPr/>
          <a:lstStyle/>
          <a:p>
            <a:pPr eaLnBrk="0" hangingPunct="0"/>
            <a:fld id="{543809B2-306D-40C5-B684-4CD57F03978A}" type="slidenum">
              <a:rPr lang="en-GB" b="1"/>
              <a:pPr eaLnBrk="0" hangingPunct="0"/>
              <a:t>‹#›</a:t>
            </a:fld>
            <a:endParaRPr lang="en-GB" b="1"/>
          </a:p>
        </p:txBody>
      </p:sp>
      <p:sp>
        <p:nvSpPr>
          <p:cNvPr id="5" name="Text Box 5"/>
          <p:cNvSpPr txBox="1">
            <a:spLocks noChangeArrowheads="1"/>
          </p:cNvSpPr>
          <p:nvPr userDrawn="1"/>
        </p:nvSpPr>
        <p:spPr bwMode="auto">
          <a:xfrm>
            <a:off x="8047038" y="0"/>
            <a:ext cx="1096962" cy="274638"/>
          </a:xfrm>
          <a:prstGeom prst="rect">
            <a:avLst/>
          </a:prstGeom>
          <a:noFill/>
          <a:ln w="9525">
            <a:noFill/>
            <a:miter lim="800000"/>
            <a:headEnd/>
            <a:tailEnd/>
          </a:ln>
          <a:effectLst/>
        </p:spPr>
        <p:txBody>
          <a:bodyPr wrap="none">
            <a:spAutoFit/>
          </a:bodyPr>
          <a:lstStyle/>
          <a:p>
            <a:pPr algn="r" eaLnBrk="0" hangingPunct="0">
              <a:defRPr/>
            </a:pPr>
            <a:r>
              <a:rPr lang="en-GB" sz="1200">
                <a:solidFill>
                  <a:srgbClr val="325844"/>
                </a:solidFill>
                <a:latin typeface="Arial Narrow" charset="0"/>
                <a:ea typeface="+mn-ea"/>
              </a:rPr>
              <a:t>Version 6, 2010 </a:t>
            </a:r>
          </a:p>
        </p:txBody>
      </p:sp>
      <p:sp>
        <p:nvSpPr>
          <p:cNvPr id="50179" name="Rectangle 3"/>
          <p:cNvSpPr>
            <a:spLocks noGrp="1" noChangeArrowheads="1"/>
          </p:cNvSpPr>
          <p:nvPr>
            <p:ph type="ctrTitle"/>
          </p:nvPr>
        </p:nvSpPr>
        <p:spPr>
          <a:xfrm>
            <a:off x="1787525" y="2133600"/>
            <a:ext cx="5554663" cy="1658938"/>
          </a:xfrm>
        </p:spPr>
        <p:txBody>
          <a:bodyPr/>
          <a:lstStyle>
            <a:lvl1pPr>
              <a:defRPr/>
            </a:lvl1pPr>
          </a:lstStyle>
          <a:p>
            <a:r>
              <a:rPr lang="en-GB"/>
              <a:t>Click to edit Master title style</a:t>
            </a:r>
          </a:p>
        </p:txBody>
      </p:sp>
      <p:sp>
        <p:nvSpPr>
          <p:cNvPr id="50180" name="Rectangle 4"/>
          <p:cNvSpPr>
            <a:spLocks noGrp="1" noChangeArrowheads="1"/>
          </p:cNvSpPr>
          <p:nvPr>
            <p:ph type="subTitle" idx="1"/>
          </p:nvPr>
        </p:nvSpPr>
        <p:spPr>
          <a:xfrm>
            <a:off x="1781175" y="4197350"/>
            <a:ext cx="5554663" cy="1752600"/>
          </a:xfrm>
        </p:spPr>
        <p:txBody>
          <a:bodyPr/>
          <a:lstStyle>
            <a:lvl1pPr marL="0" indent="0" algn="ctr">
              <a:buFont typeface="Arial" charset="0"/>
              <a:buNone/>
              <a:defRPr sz="2400"/>
            </a:lvl1pPr>
          </a:lstStyle>
          <a:p>
            <a:r>
              <a:rPr lang="en-GB"/>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4188"/>
            <a:ext cx="4038600" cy="484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4038600" cy="484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E687A1-1656-40ED-9B0E-C02C260FDEA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323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323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4188"/>
            <a:ext cx="4038600" cy="4843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54188"/>
            <a:ext cx="4038600" cy="4843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754188"/>
            <a:ext cx="8229600" cy="4843462"/>
          </a:xfrm>
        </p:spPr>
        <p:txBody>
          <a:bodyPr/>
          <a:lstStyle/>
          <a:p>
            <a:pPr lvl="0"/>
            <a:endParaRPr lang="en-US" noProof="0"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54188"/>
            <a:ext cx="8229600" cy="4843462"/>
          </a:xfrm>
        </p:spPr>
        <p:txBody>
          <a:bodyPr/>
          <a:lstStyle/>
          <a:p>
            <a:pPr lvl="0"/>
            <a:endParaRPr lang="en-US" noProof="0" smtClean="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6553200" y="6465888"/>
            <a:ext cx="2133600" cy="365125"/>
          </a:xfrm>
          <a:prstGeom prst="rect">
            <a:avLst/>
          </a:prstGeom>
        </p:spPr>
        <p:txBody>
          <a:bodyPr/>
          <a:lstStyle/>
          <a:p>
            <a:fld id="{7C58E0F1-4411-4DC4-A807-70D90C401019}" type="slidenum">
              <a:rPr lang="en-US" smtClean="0">
                <a:solidFill>
                  <a:prstClr val="black">
                    <a:lumMod val="75000"/>
                    <a:lumOff val="25000"/>
                  </a:prstClr>
                </a:solidFill>
                <a:latin typeface="Trebuchet MS"/>
              </a:rPr>
              <a:pPr/>
              <a:t>‹#›</a:t>
            </a:fld>
            <a:endParaRPr lang="en-US">
              <a:solidFill>
                <a:prstClr val="black">
                  <a:lumMod val="75000"/>
                  <a:lumOff val="25000"/>
                </a:prstClr>
              </a:solidFill>
              <a:latin typeface="Trebuchet MS"/>
            </a:endParaRPr>
          </a:p>
        </p:txBody>
      </p:sp>
      <p:sp>
        <p:nvSpPr>
          <p:cNvPr id="5" name="Text Placeholder 4"/>
          <p:cNvSpPr>
            <a:spLocks noGrp="1"/>
          </p:cNvSpPr>
          <p:nvPr>
            <p:ph type="body" sz="quarter" idx="11"/>
          </p:nvPr>
        </p:nvSpPr>
        <p:spPr>
          <a:xfrm>
            <a:off x="457200" y="1371600"/>
            <a:ext cx="8229600" cy="4800600"/>
          </a:xfrm>
        </p:spPr>
        <p:txBody>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4491124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98516" y="1339851"/>
            <a:ext cx="38269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8" y="1339851"/>
            <a:ext cx="38269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77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HLA WHITE">
    <p:spTree>
      <p:nvGrpSpPr>
        <p:cNvPr id="1" name=""/>
        <p:cNvGrpSpPr/>
        <p:nvPr/>
      </p:nvGrpSpPr>
      <p:grpSpPr>
        <a:xfrm>
          <a:off x="0" y="0"/>
          <a:ext cx="0" cy="0"/>
          <a:chOff x="0" y="0"/>
          <a:chExt cx="0" cy="0"/>
        </a:xfrm>
      </p:grpSpPr>
      <p:pic>
        <p:nvPicPr>
          <p:cNvPr id="3" name="Picture 7" descr="CHLA-USC POWER POINT PRES_slide01_#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324410"/>
            <a:ext cx="7772400" cy="1470025"/>
          </a:xfrm>
          <a:prstGeom prst="rect">
            <a:avLst/>
          </a:prstGeom>
        </p:spPr>
        <p:txBody>
          <a:bodyPr/>
          <a:lstStyle>
            <a:lvl1pPr>
              <a:defRPr b="1" i="0">
                <a:solidFill>
                  <a:srgbClr val="094878"/>
                </a:solidFill>
                <a:latin typeface="Trebuchet MS"/>
                <a:cs typeface="Trebuchet MS"/>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7E2B6EF-3FDB-FB45-B152-332BB026D625}"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4F81BD">
                    <a:lumMod val="75000"/>
                  </a:srgbClr>
                </a:solidFill>
              </a:rPr>
              <a:t>Thomas D Coates, MD</a:t>
            </a:r>
            <a:endParaRPr lang="en-US" dirty="0">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FC99EE7-2352-AD4A-BDDC-665D844189D3}" type="slidenum">
              <a:rPr lang="en-US" smtClean="0"/>
              <a:pPr>
                <a:defRPr/>
              </a:pPr>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3A1CC0A-0937-43BA-919E-1B9AF9E9908B}"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B60DAD-F3BF-CA4F-8107-04334ADFF148}"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BDF558C-784C-B849-9D11-7D7AE24C9591}" type="slidenum">
              <a:rPr lang="en-US" smtClean="0"/>
              <a:pPr>
                <a:defRPr/>
              </a:pPr>
              <a:t>‹#›</a:t>
            </a:fld>
            <a:endParaRPr lang="en-US"/>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33600" y="203838"/>
            <a:ext cx="4853199" cy="744795"/>
          </a:xfrm>
          <a:prstGeom prst="rect">
            <a:avLst/>
          </a:prstGeom>
        </p:spPr>
        <p:txBody>
          <a:bodyPr/>
          <a:lstStyle>
            <a:lvl1pPr algn="r">
              <a:defRPr sz="2200"/>
            </a:lvl1pPr>
          </a:lstStyle>
          <a:p>
            <a:r>
              <a:rPr lang="en-US" smtClean="0"/>
              <a:t>Click to edit Master title style</a:t>
            </a:r>
            <a:endParaRPr lang="en-US" dirty="0"/>
          </a:p>
        </p:txBody>
      </p:sp>
      <p:sp>
        <p:nvSpPr>
          <p:cNvPr id="3" name="Content Placeholder 2"/>
          <p:cNvSpPr>
            <a:spLocks noGrp="1"/>
          </p:cNvSpPr>
          <p:nvPr>
            <p:ph idx="1"/>
          </p:nvPr>
        </p:nvSpPr>
        <p:spPr>
          <a:xfrm>
            <a:off x="457200" y="1230874"/>
            <a:ext cx="8229600" cy="48952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953B65-C89B-DC41-9892-7052E3E9F6CA}"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A7F2CC4-9CDC-F74C-97F3-4E0681F83E60}" type="slidenum">
              <a:rPr lang="en-US" smtClean="0"/>
              <a:pPr>
                <a:defRPr/>
              </a:pPr>
              <a:t>‹#›</a:t>
            </a:fld>
            <a:endParaRPr lang="en-US"/>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55D412-3E18-4344-8396-F76D36625F02}"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68CFB8D-9079-634A-AD33-0341CF02856A}" type="slidenum">
              <a:rPr lang="en-US" smtClean="0"/>
              <a:pPr>
                <a:defRPr/>
              </a:pPr>
              <a:t>‹#›</a:t>
            </a:fld>
            <a:endParaRPr lang="en-US"/>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023C19E2-9BAB-2747-BD45-46DA55315373}" type="datetime1">
              <a:rPr lang="en-US" smtClean="0"/>
              <a:pPr>
                <a:defRPr/>
              </a:pPr>
              <a:t>10/18/2019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49D735F-825A-E44C-8C35-D332B4952752}" type="slidenum">
              <a:rPr lang="en-US" smtClean="0"/>
              <a:pPr>
                <a:defRPr/>
              </a:pPr>
              <a:t>‹#›</a:t>
            </a:fld>
            <a:endParaRPr lang="en-US"/>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2D91C5B-AF97-6D47-A038-BBC5A2C9D6D9}" type="datetime1">
              <a:rPr lang="en-US" smtClean="0"/>
              <a:pPr>
                <a:defRPr/>
              </a:pPr>
              <a:t>10/18/2019</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E795E29D-62AA-F84B-B9F0-5B2C29AD813E}" type="slidenum">
              <a:rPr lang="en-US" smtClean="0"/>
              <a:pPr>
                <a:defRPr/>
              </a:pPr>
              <a:t>‹#›</a:t>
            </a:fld>
            <a:endParaRPr lang="en-US"/>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369E079-9289-7E45-BF2B-BAA81E2CE2F2}" type="datetime1">
              <a:rPr lang="en-US" smtClean="0"/>
              <a:pPr>
                <a:defRPr/>
              </a:pPr>
              <a:t>10/18/2019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8E5CB264-3A6B-2F42-92CC-BC3B2FA931C3}" type="slidenum">
              <a:rPr lang="en-US" smtClean="0"/>
              <a:pPr>
                <a:defRPr/>
              </a:pPr>
              <a:t>‹#›</a:t>
            </a:fld>
            <a:endParaRPr lang="en-US"/>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D49E110-E553-FF42-97C1-EED48D105679}" type="datetime1">
              <a:rPr lang="en-US" smtClean="0"/>
              <a:pPr>
                <a:defRPr/>
              </a:pPr>
              <a:t>10/18/2019</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D9437268-8633-2748-A703-64FD828C6AB0}" type="slidenum">
              <a:rPr lang="en-US" smtClean="0"/>
              <a:pPr>
                <a:defRPr/>
              </a:pPr>
              <a:t>‹#›</a:t>
            </a:fld>
            <a:endParaRPr lang="en-US"/>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51910D7-4F99-DC4A-8968-6921E879AAD7}" type="datetime1">
              <a:rPr lang="en-US" smtClean="0"/>
              <a:pPr>
                <a:defRPr/>
              </a:pPr>
              <a:t>10/18/2019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EA592EE-5A63-484A-AE47-6087D89EBC49}" type="slidenum">
              <a:rPr lang="en-US" smtClean="0"/>
              <a:pPr>
                <a:defRPr/>
              </a:pPr>
              <a:t>‹#›</a:t>
            </a:fld>
            <a:endParaRPr lang="en-US"/>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E10671D-748C-144E-9CAB-E95C201C5142}" type="datetime1">
              <a:rPr lang="en-US" smtClean="0"/>
              <a:pPr>
                <a:defRPr/>
              </a:pPr>
              <a:t>10/18/2019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225FF1B-19FA-ED4F-A35F-7EF05BA96181}" type="slidenum">
              <a:rPr lang="en-US" smtClean="0"/>
              <a:pPr>
                <a:defRPr/>
              </a:pPr>
              <a:t>‹#›</a:t>
            </a:fld>
            <a:endParaRPr lang="en-US"/>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7B497A-A26E-7F47-AB0E-517B7BBBB1AA}"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53C12EB-7990-9B4E-8E84-00691476D9D4}" type="slidenum">
              <a:rPr lang="en-US" smtClean="0"/>
              <a:pPr>
                <a:defRPr/>
              </a:pPr>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4AE740B-8E0A-4660-852A-B6DFEFBCE0DE}"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C7CD85-6D52-A549-86A7-31F1E5BA84D6}"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E8B4F87-DBCE-1648-9D7C-70005E6E6BC3}" type="slidenum">
              <a:rPr lang="en-US" smtClean="0"/>
              <a:pPr>
                <a:defRPr/>
              </a:pPr>
              <a:t>‹#›</a:t>
            </a:fld>
            <a:endParaRPr lang="en-US"/>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3195B10-930C-6642-877D-3F8324FFBC2F}" type="datetime1">
              <a:rPr lang="en-US" smtClean="0"/>
              <a:pPr>
                <a:defRPr/>
              </a:pPr>
              <a:t>10/18/2019</a:t>
            </a:fld>
            <a:endParaRPr lang="en-US"/>
          </a:p>
        </p:txBody>
      </p:sp>
      <p:sp>
        <p:nvSpPr>
          <p:cNvPr id="5" name="Footer Placeholder 4"/>
          <p:cNvSpPr>
            <a:spLocks noGrp="1"/>
          </p:cNvSpPr>
          <p:nvPr>
            <p:ph type="ftr" sz="quarter" idx="11"/>
          </p:nvPr>
        </p:nvSpPr>
        <p:spPr/>
        <p:txBody>
          <a:body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p>
            <a:pPr>
              <a:defRPr/>
            </a:pPr>
            <a:fld id="{5F83B9DB-32ED-0644-B023-D4936A8B39F4}" type="slidenum">
              <a:rPr lang="en-US" smtClean="0"/>
              <a:pPr>
                <a:defRPr/>
              </a:pPr>
              <a:t>‹#›</a:t>
            </a:fld>
            <a:endParaRPr lang="en-US"/>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4410"/>
            <a:ext cx="7772400" cy="1470025"/>
          </a:xfrm>
          <a:prstGeom prst="rect">
            <a:avLst/>
          </a:prstGeom>
        </p:spPr>
        <p:txBody>
          <a:bodyPr/>
          <a:lstStyle>
            <a:lvl1pPr>
              <a:defRPr b="1" i="0">
                <a:solidFill>
                  <a:srgbClr val="094878"/>
                </a:solidFill>
                <a:latin typeface="Trebuchet MS"/>
                <a:cs typeface="Trebuchet MS"/>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55C2012-4443-CD43-ACE0-DA562EF2D615}"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FC99EE7-2352-AD4A-BDDC-665D844189D3}" type="slidenum">
              <a:rPr lang="en-US"/>
              <a:pPr>
                <a:defRPr/>
              </a:pPr>
              <a:t>‹#›</a:t>
            </a:fld>
            <a:endParaRPr lang="en-US"/>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98516" y="1339851"/>
            <a:ext cx="38269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8" y="1339851"/>
            <a:ext cx="38269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7C58E0F1-4411-4DC4-A807-70D90C401019}" type="slidenum">
              <a:rPr lang="en-US" smtClean="0">
                <a:solidFill>
                  <a:prstClr val="black">
                    <a:lumMod val="75000"/>
                    <a:lumOff val="25000"/>
                  </a:prstClr>
                </a:solidFill>
                <a:latin typeface="Trebuchet MS"/>
              </a:rPr>
              <a:pPr/>
              <a:t>‹#›</a:t>
            </a:fld>
            <a:endParaRPr lang="en-US">
              <a:solidFill>
                <a:prstClr val="black">
                  <a:lumMod val="75000"/>
                  <a:lumOff val="25000"/>
                </a:prstClr>
              </a:solidFill>
              <a:latin typeface="Trebuchet MS"/>
            </a:endParaRPr>
          </a:p>
        </p:txBody>
      </p:sp>
      <p:sp>
        <p:nvSpPr>
          <p:cNvPr id="5" name="Text Placeholder 4"/>
          <p:cNvSpPr>
            <a:spLocks noGrp="1"/>
          </p:cNvSpPr>
          <p:nvPr>
            <p:ph type="body" sz="quarter" idx="11"/>
          </p:nvPr>
        </p:nvSpPr>
        <p:spPr>
          <a:xfrm>
            <a:off x="457200" y="1371600"/>
            <a:ext cx="8229600" cy="4800600"/>
          </a:xfrm>
        </p:spPr>
        <p:txBody>
          <a:bodyPr/>
          <a:lstStyle>
            <a:lvl1pPr marL="0" indent="0">
              <a:buFontTx/>
              <a:buNone/>
              <a:defRPr/>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22438"/>
            <a:ext cx="8229600" cy="4362450"/>
          </a:xfrm>
        </p:spPr>
        <p:txBody>
          <a:bodyPr/>
          <a:lstStyle/>
          <a:p>
            <a:endParaRPr lang="en-US"/>
          </a:p>
        </p:txBody>
      </p:sp>
    </p:spTree>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LA WHITE">
    <p:spTree>
      <p:nvGrpSpPr>
        <p:cNvPr id="1" name=""/>
        <p:cNvGrpSpPr/>
        <p:nvPr/>
      </p:nvGrpSpPr>
      <p:grpSpPr>
        <a:xfrm>
          <a:off x="0" y="0"/>
          <a:ext cx="0" cy="0"/>
          <a:chOff x="0" y="0"/>
          <a:chExt cx="0" cy="0"/>
        </a:xfrm>
      </p:grpSpPr>
      <p:pic>
        <p:nvPicPr>
          <p:cNvPr id="3" name="Picture 7" descr="CHLA-USC POWER POINT PRES_slide01_#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324410"/>
            <a:ext cx="7772400" cy="1470025"/>
          </a:xfrm>
          <a:prstGeom prst="rect">
            <a:avLst/>
          </a:prstGeom>
        </p:spPr>
        <p:txBody>
          <a:bodyPr/>
          <a:lstStyle>
            <a:lvl1pPr>
              <a:defRPr b="1" i="0">
                <a:solidFill>
                  <a:srgbClr val="094878"/>
                </a:solidFill>
                <a:latin typeface="Trebuchet MS"/>
                <a:cs typeface="Trebuchet MS"/>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7E2B6EF-3FDB-FB45-B152-332BB026D625}"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4F81BD">
                    <a:lumMod val="75000"/>
                  </a:srgbClr>
                </a:solidFill>
              </a:rPr>
              <a:t>Thomas D Coates, MD</a:t>
            </a:r>
            <a:endParaRPr lang="en-US" dirty="0">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FC99EE7-2352-AD4A-BDDC-665D844189D3}" type="slidenum">
              <a:rPr lang="en-US" smtClean="0"/>
              <a:pPr>
                <a:defRPr/>
              </a:pPr>
              <a:t>‹#›</a:t>
            </a:fld>
            <a:endParaRPr lang="en-US"/>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B60DAD-F3BF-CA4F-8107-04334ADFF148}"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BDF558C-784C-B849-9D11-7D7AE24C9591}" type="slidenum">
              <a:rPr lang="en-US" smtClean="0"/>
              <a:pPr>
                <a:defRPr/>
              </a:pPr>
              <a:t>‹#›</a:t>
            </a:fld>
            <a:endParaRPr lang="en-US"/>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33600" y="203838"/>
            <a:ext cx="4853199" cy="744795"/>
          </a:xfrm>
          <a:prstGeom prst="rect">
            <a:avLst/>
          </a:prstGeom>
        </p:spPr>
        <p:txBody>
          <a:bodyPr/>
          <a:lstStyle>
            <a:lvl1pPr algn="r">
              <a:defRPr sz="2200"/>
            </a:lvl1pPr>
          </a:lstStyle>
          <a:p>
            <a:r>
              <a:rPr lang="en-US" smtClean="0"/>
              <a:t>Click to edit Master title style</a:t>
            </a:r>
            <a:endParaRPr lang="en-US" dirty="0"/>
          </a:p>
        </p:txBody>
      </p:sp>
      <p:sp>
        <p:nvSpPr>
          <p:cNvPr id="3" name="Content Placeholder 2"/>
          <p:cNvSpPr>
            <a:spLocks noGrp="1"/>
          </p:cNvSpPr>
          <p:nvPr>
            <p:ph idx="1"/>
          </p:nvPr>
        </p:nvSpPr>
        <p:spPr>
          <a:xfrm>
            <a:off x="457200" y="1230874"/>
            <a:ext cx="8229600" cy="48952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953B65-C89B-DC41-9892-7052E3E9F6CA}"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A7F2CC4-9CDC-F74C-97F3-4E0681F83E60}" type="slidenum">
              <a:rPr lang="en-US" smtClean="0"/>
              <a:pPr>
                <a:defRPr/>
              </a:pPr>
              <a:t>‹#›</a:t>
            </a:fld>
            <a:endParaRPr lang="en-US"/>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55D412-3E18-4344-8396-F76D36625F02}"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68CFB8D-9079-634A-AD33-0341CF02856A}" type="slidenum">
              <a:rPr lang="en-US" smtClean="0"/>
              <a:pPr>
                <a:defRPr/>
              </a:pPr>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C6F5217-ACC5-4292-9853-6A2A594D9EA4}"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023C19E2-9BAB-2747-BD45-46DA55315373}" type="datetime1">
              <a:rPr lang="en-US" smtClean="0"/>
              <a:pPr>
                <a:defRPr/>
              </a:pPr>
              <a:t>10/18/2019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49D735F-825A-E44C-8C35-D332B4952752}" type="slidenum">
              <a:rPr lang="en-US" smtClean="0"/>
              <a:pPr>
                <a:defRPr/>
              </a:pPr>
              <a:t>‹#›</a:t>
            </a:fld>
            <a:endParaRPr lang="en-US"/>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2D91C5B-AF97-6D47-A038-BBC5A2C9D6D9}" type="datetime1">
              <a:rPr lang="en-US" smtClean="0"/>
              <a:pPr>
                <a:defRPr/>
              </a:pPr>
              <a:t>10/18/2019</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E795E29D-62AA-F84B-B9F0-5B2C29AD813E}" type="slidenum">
              <a:rPr lang="en-US" smtClean="0"/>
              <a:pPr>
                <a:defRPr/>
              </a:pPr>
              <a:t>‹#›</a:t>
            </a:fld>
            <a:endParaRPr lang="en-US"/>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369E079-9289-7E45-BF2B-BAA81E2CE2F2}" type="datetime1">
              <a:rPr lang="en-US" smtClean="0"/>
              <a:pPr>
                <a:defRPr/>
              </a:pPr>
              <a:t>10/18/2019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8E5CB264-3A6B-2F42-92CC-BC3B2FA931C3}" type="slidenum">
              <a:rPr lang="en-US" smtClean="0"/>
              <a:pPr>
                <a:defRPr/>
              </a:pPr>
              <a:t>‹#›</a:t>
            </a:fld>
            <a:endParaRPr lang="en-US"/>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D49E110-E553-FF42-97C1-EED48D105679}" type="datetime1">
              <a:rPr lang="en-US" smtClean="0"/>
              <a:pPr>
                <a:defRPr/>
              </a:pPr>
              <a:t>10/18/2019</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D9437268-8633-2748-A703-64FD828C6AB0}" type="slidenum">
              <a:rPr lang="en-US" smtClean="0"/>
              <a:pPr>
                <a:defRPr/>
              </a:pPr>
              <a:t>‹#›</a:t>
            </a:fld>
            <a:endParaRPr lang="en-US"/>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51910D7-4F99-DC4A-8968-6921E879AAD7}" type="datetime1">
              <a:rPr lang="en-US" smtClean="0"/>
              <a:pPr>
                <a:defRPr/>
              </a:pPr>
              <a:t>10/18/2019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EA592EE-5A63-484A-AE47-6087D89EBC49}" type="slidenum">
              <a:rPr lang="en-US" smtClean="0"/>
              <a:pPr>
                <a:defRPr/>
              </a:pPr>
              <a:t>‹#›</a:t>
            </a:fld>
            <a:endParaRPr lang="en-US"/>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E10671D-748C-144E-9CAB-E95C201C5142}" type="datetime1">
              <a:rPr lang="en-US" smtClean="0"/>
              <a:pPr>
                <a:defRPr/>
              </a:pPr>
              <a:t>10/18/2019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225FF1B-19FA-ED4F-A35F-7EF05BA96181}" type="slidenum">
              <a:rPr lang="en-US" smtClean="0"/>
              <a:pPr>
                <a:defRPr/>
              </a:pPr>
              <a:t>‹#›</a:t>
            </a:fld>
            <a:endParaRPr lang="en-US"/>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7B497A-A26E-7F47-AB0E-517B7BBBB1AA}"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53C12EB-7990-9B4E-8E84-00691476D9D4}" type="slidenum">
              <a:rPr lang="en-US" smtClean="0"/>
              <a:pPr>
                <a:defRPr/>
              </a:pPr>
              <a:t>‹#›</a:t>
            </a:fld>
            <a:endParaRPr lang="en-US"/>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C7CD85-6D52-A549-86A7-31F1E5BA84D6}"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E8B4F87-DBCE-1648-9D7C-70005E6E6BC3}" type="slidenum">
              <a:rPr lang="en-US" smtClean="0"/>
              <a:pPr>
                <a:defRPr/>
              </a:pPr>
              <a:t>‹#›</a:t>
            </a:fld>
            <a:endParaRPr lang="en-US"/>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3195B10-930C-6642-877D-3F8324FFBC2F}" type="datetime1">
              <a:rPr lang="en-US" smtClean="0"/>
              <a:pPr>
                <a:defRPr/>
              </a:pPr>
              <a:t>10/18/2019</a:t>
            </a:fld>
            <a:endParaRPr lang="en-US"/>
          </a:p>
        </p:txBody>
      </p:sp>
      <p:sp>
        <p:nvSpPr>
          <p:cNvPr id="5" name="Footer Placeholder 4"/>
          <p:cNvSpPr>
            <a:spLocks noGrp="1"/>
          </p:cNvSpPr>
          <p:nvPr>
            <p:ph type="ftr" sz="quarter" idx="11"/>
          </p:nvPr>
        </p:nvSpPr>
        <p:spPr/>
        <p:txBody>
          <a:body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p>
            <a:pPr>
              <a:defRPr/>
            </a:pPr>
            <a:fld id="{5F83B9DB-32ED-0644-B023-D4936A8B39F4}" type="slidenum">
              <a:rPr lang="en-US" smtClean="0"/>
              <a:pPr>
                <a:defRPr/>
              </a:pPr>
              <a:t>‹#›</a:t>
            </a:fld>
            <a:endParaRPr lang="en-US"/>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4410"/>
            <a:ext cx="7772400" cy="1470025"/>
          </a:xfrm>
          <a:prstGeom prst="rect">
            <a:avLst/>
          </a:prstGeom>
        </p:spPr>
        <p:txBody>
          <a:bodyPr/>
          <a:lstStyle>
            <a:lvl1pPr>
              <a:defRPr b="1" i="0">
                <a:solidFill>
                  <a:srgbClr val="094878"/>
                </a:solidFill>
                <a:latin typeface="Trebuchet MS"/>
                <a:cs typeface="Trebuchet MS"/>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55C2012-4443-CD43-ACE0-DA562EF2D615}"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FC99EE7-2352-AD4A-BDDC-665D844189D3}" type="slidenum">
              <a:rPr lang="en-US"/>
              <a:pPr>
                <a:defRPr/>
              </a:pPr>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6873F96-0ACA-4E85-9FA3-B5B3BBADA73F}"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98516" y="1339851"/>
            <a:ext cx="38269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8" y="1339851"/>
            <a:ext cx="38269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7C58E0F1-4411-4DC4-A807-70D90C401019}" type="slidenum">
              <a:rPr lang="en-US" smtClean="0">
                <a:solidFill>
                  <a:prstClr val="black">
                    <a:lumMod val="75000"/>
                    <a:lumOff val="25000"/>
                  </a:prstClr>
                </a:solidFill>
                <a:latin typeface="Trebuchet MS"/>
              </a:rPr>
              <a:pPr/>
              <a:t>‹#›</a:t>
            </a:fld>
            <a:endParaRPr lang="en-US">
              <a:solidFill>
                <a:prstClr val="black">
                  <a:lumMod val="75000"/>
                  <a:lumOff val="25000"/>
                </a:prstClr>
              </a:solidFill>
              <a:latin typeface="Trebuchet MS"/>
            </a:endParaRPr>
          </a:p>
        </p:txBody>
      </p:sp>
      <p:sp>
        <p:nvSpPr>
          <p:cNvPr id="5" name="Text Placeholder 4"/>
          <p:cNvSpPr>
            <a:spLocks noGrp="1"/>
          </p:cNvSpPr>
          <p:nvPr>
            <p:ph type="body" sz="quarter" idx="11"/>
          </p:nvPr>
        </p:nvSpPr>
        <p:spPr>
          <a:xfrm>
            <a:off x="457200" y="1371600"/>
            <a:ext cx="8229600" cy="4800600"/>
          </a:xfrm>
        </p:spPr>
        <p:txBody>
          <a:bodyPr/>
          <a:lstStyle>
            <a:lvl1pPr marL="0" indent="0">
              <a:buFontTx/>
              <a:buNone/>
              <a:defRPr/>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22438"/>
            <a:ext cx="8229600" cy="4362450"/>
          </a:xfrm>
        </p:spPr>
        <p:txBody>
          <a:bodyPr/>
          <a:lstStyle/>
          <a:p>
            <a:endParaRPr lang="en-US"/>
          </a:p>
        </p:txBody>
      </p:sp>
    </p:spTree>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HLA WHITE">
    <p:spTree>
      <p:nvGrpSpPr>
        <p:cNvPr id="1" name=""/>
        <p:cNvGrpSpPr/>
        <p:nvPr/>
      </p:nvGrpSpPr>
      <p:grpSpPr>
        <a:xfrm>
          <a:off x="0" y="0"/>
          <a:ext cx="0" cy="0"/>
          <a:chOff x="0" y="0"/>
          <a:chExt cx="0" cy="0"/>
        </a:xfrm>
      </p:grpSpPr>
      <p:pic>
        <p:nvPicPr>
          <p:cNvPr id="3" name="Picture 7" descr="CHLA-USC POWER POINT PRES_slide01_#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324410"/>
            <a:ext cx="7772400" cy="1470025"/>
          </a:xfrm>
          <a:prstGeom prst="rect">
            <a:avLst/>
          </a:prstGeom>
        </p:spPr>
        <p:txBody>
          <a:bodyPr/>
          <a:lstStyle>
            <a:lvl1pPr>
              <a:defRPr b="1" i="0">
                <a:solidFill>
                  <a:srgbClr val="094878"/>
                </a:solidFill>
                <a:latin typeface="Trebuchet MS"/>
                <a:cs typeface="Trebuchet MS"/>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7E2B6EF-3FDB-FB45-B152-332BB026D625}"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4F81BD">
                    <a:lumMod val="75000"/>
                  </a:srgbClr>
                </a:solidFill>
              </a:rPr>
              <a:t>Thomas D Coates, MD</a:t>
            </a:r>
            <a:endParaRPr lang="en-US" dirty="0">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FC99EE7-2352-AD4A-BDDC-665D844189D3}" type="slidenum">
              <a:rPr lang="en-US" smtClean="0"/>
              <a:pPr>
                <a:defRPr/>
              </a:pPr>
              <a:t>‹#›</a:t>
            </a:fld>
            <a:endParaRPr lang="en-US"/>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B60DAD-F3BF-CA4F-8107-04334ADFF148}"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BDF558C-784C-B849-9D11-7D7AE24C9591}" type="slidenum">
              <a:rPr lang="en-US" smtClean="0"/>
              <a:pPr>
                <a:defRPr/>
              </a:pPr>
              <a:t>‹#›</a:t>
            </a:fld>
            <a:endParaRPr lang="en-US"/>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33600" y="203838"/>
            <a:ext cx="4853199" cy="744795"/>
          </a:xfrm>
          <a:prstGeom prst="rect">
            <a:avLst/>
          </a:prstGeom>
        </p:spPr>
        <p:txBody>
          <a:bodyPr/>
          <a:lstStyle>
            <a:lvl1pPr algn="r">
              <a:defRPr sz="2200"/>
            </a:lvl1pPr>
          </a:lstStyle>
          <a:p>
            <a:r>
              <a:rPr lang="en-US" smtClean="0"/>
              <a:t>Click to edit Master title style</a:t>
            </a:r>
            <a:endParaRPr lang="en-US" dirty="0"/>
          </a:p>
        </p:txBody>
      </p:sp>
      <p:sp>
        <p:nvSpPr>
          <p:cNvPr id="3" name="Content Placeholder 2"/>
          <p:cNvSpPr>
            <a:spLocks noGrp="1"/>
          </p:cNvSpPr>
          <p:nvPr>
            <p:ph idx="1"/>
          </p:nvPr>
        </p:nvSpPr>
        <p:spPr>
          <a:xfrm>
            <a:off x="457200" y="1230874"/>
            <a:ext cx="8229600" cy="48952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953B65-C89B-DC41-9892-7052E3E9F6CA}"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A7F2CC4-9CDC-F74C-97F3-4E0681F83E60}" type="slidenum">
              <a:rPr lang="en-US" smtClean="0"/>
              <a:pPr>
                <a:defRPr/>
              </a:pPr>
              <a:t>‹#›</a:t>
            </a:fld>
            <a:endParaRPr lang="en-US"/>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55D412-3E18-4344-8396-F76D36625F02}"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68CFB8D-9079-634A-AD33-0341CF02856A}" type="slidenum">
              <a:rPr lang="en-US" smtClean="0"/>
              <a:pPr>
                <a:defRPr/>
              </a:pPr>
              <a:t>‹#›</a:t>
            </a:fld>
            <a:endParaRPr lang="en-US"/>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023C19E2-9BAB-2747-BD45-46DA55315373}" type="datetime1">
              <a:rPr lang="en-US" smtClean="0"/>
              <a:pPr>
                <a:defRPr/>
              </a:pPr>
              <a:t>10/18/2019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49D735F-825A-E44C-8C35-D332B4952752}" type="slidenum">
              <a:rPr lang="en-US" smtClean="0"/>
              <a:pPr>
                <a:defRPr/>
              </a:pPr>
              <a:t>‹#›</a:t>
            </a:fld>
            <a:endParaRPr lang="en-US"/>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2D91C5B-AF97-6D47-A038-BBC5A2C9D6D9}" type="datetime1">
              <a:rPr lang="en-US" smtClean="0"/>
              <a:pPr>
                <a:defRPr/>
              </a:pPr>
              <a:t>10/18/2019</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E795E29D-62AA-F84B-B9F0-5B2C29AD813E}" type="slidenum">
              <a:rPr lang="en-US" smtClean="0"/>
              <a:pPr>
                <a:defRPr/>
              </a:pPr>
              <a:t>‹#›</a:t>
            </a:fld>
            <a:endParaRPr lang="en-US"/>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369E079-9289-7E45-BF2B-BAA81E2CE2F2}" type="datetime1">
              <a:rPr lang="en-US" smtClean="0"/>
              <a:pPr>
                <a:defRPr/>
              </a:pPr>
              <a:t>10/18/2019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8E5CB264-3A6B-2F42-92CC-BC3B2FA931C3}" type="slidenum">
              <a:rPr lang="en-US" smtClean="0"/>
              <a:pPr>
                <a:defRPr/>
              </a:pPr>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A31631F-E703-4E40-AFE0-731CF7B14FB2}"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D49E110-E553-FF42-97C1-EED48D105679}" type="datetime1">
              <a:rPr lang="en-US" smtClean="0"/>
              <a:pPr>
                <a:defRPr/>
              </a:pPr>
              <a:t>10/18/2019</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D9437268-8633-2748-A703-64FD828C6AB0}" type="slidenum">
              <a:rPr lang="en-US" smtClean="0"/>
              <a:pPr>
                <a:defRPr/>
              </a:pPr>
              <a:t>‹#›</a:t>
            </a:fld>
            <a:endParaRPr lang="en-US"/>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51910D7-4F99-DC4A-8968-6921E879AAD7}" type="datetime1">
              <a:rPr lang="en-US" smtClean="0"/>
              <a:pPr>
                <a:defRPr/>
              </a:pPr>
              <a:t>10/18/2019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EA592EE-5A63-484A-AE47-6087D89EBC49}" type="slidenum">
              <a:rPr lang="en-US" smtClean="0"/>
              <a:pPr>
                <a:defRPr/>
              </a:pPr>
              <a:t>‹#›</a:t>
            </a:fld>
            <a:endParaRPr lang="en-US"/>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E10671D-748C-144E-9CAB-E95C201C5142}" type="datetime1">
              <a:rPr lang="en-US" smtClean="0"/>
              <a:pPr>
                <a:defRPr/>
              </a:pPr>
              <a:t>10/18/2019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225FF1B-19FA-ED4F-A35F-7EF05BA96181}" type="slidenum">
              <a:rPr lang="en-US" smtClean="0"/>
              <a:pPr>
                <a:defRPr/>
              </a:pPr>
              <a:t>‹#›</a:t>
            </a:fld>
            <a:endParaRPr lang="en-US"/>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03028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7B497A-A26E-7F47-AB0E-517B7BBBB1AA}"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53C12EB-7990-9B4E-8E84-00691476D9D4}" type="slidenum">
              <a:rPr lang="en-US" smtClean="0"/>
              <a:pPr>
                <a:defRPr/>
              </a:pPr>
              <a:t>‹#›</a:t>
            </a:fld>
            <a:endParaRPr lang="en-US"/>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C7CD85-6D52-A549-86A7-31F1E5BA84D6}"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E8B4F87-DBCE-1648-9D7C-70005E6E6BC3}" type="slidenum">
              <a:rPr lang="en-US" smtClean="0"/>
              <a:pPr>
                <a:defRPr/>
              </a:pPr>
              <a:t>‹#›</a:t>
            </a:fld>
            <a:endParaRPr lang="en-US"/>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3195B10-930C-6642-877D-3F8324FFBC2F}" type="datetime1">
              <a:rPr lang="en-US" smtClean="0"/>
              <a:pPr>
                <a:defRPr/>
              </a:pPr>
              <a:t>10/18/2019</a:t>
            </a:fld>
            <a:endParaRPr lang="en-US"/>
          </a:p>
        </p:txBody>
      </p:sp>
      <p:sp>
        <p:nvSpPr>
          <p:cNvPr id="5" name="Footer Placeholder 4"/>
          <p:cNvSpPr>
            <a:spLocks noGrp="1"/>
          </p:cNvSpPr>
          <p:nvPr>
            <p:ph type="ftr" sz="quarter" idx="11"/>
          </p:nvPr>
        </p:nvSpPr>
        <p:spPr/>
        <p:txBody>
          <a:body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p>
            <a:pPr>
              <a:defRPr/>
            </a:pPr>
            <a:fld id="{5F83B9DB-32ED-0644-B023-D4936A8B39F4}" type="slidenum">
              <a:rPr lang="en-US" smtClean="0"/>
              <a:pPr>
                <a:defRPr/>
              </a:pPr>
              <a:t>‹#›</a:t>
            </a:fld>
            <a:endParaRPr lang="en-US"/>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4410"/>
            <a:ext cx="7772400" cy="1470025"/>
          </a:xfrm>
          <a:prstGeom prst="rect">
            <a:avLst/>
          </a:prstGeom>
        </p:spPr>
        <p:txBody>
          <a:bodyPr/>
          <a:lstStyle>
            <a:lvl1pPr>
              <a:defRPr b="1" i="0">
                <a:solidFill>
                  <a:srgbClr val="094878"/>
                </a:solidFill>
                <a:latin typeface="Trebuchet MS"/>
                <a:cs typeface="Trebuchet MS"/>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55C2012-4443-CD43-ACE0-DA562EF2D615}" type="datetime1">
              <a:rPr lang="en-US" smtClean="0"/>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FC99EE7-2352-AD4A-BDDC-665D844189D3}" type="slidenum">
              <a:rPr lang="en-US"/>
              <a:pPr>
                <a:defRPr/>
              </a:pPr>
              <a:t>‹#›</a:t>
            </a:fld>
            <a:endParaRPr lang="en-US"/>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98516" y="1339851"/>
            <a:ext cx="38269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8" y="1339851"/>
            <a:ext cx="38269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7C58E0F1-4411-4DC4-A807-70D90C401019}" type="slidenum">
              <a:rPr lang="en-US" smtClean="0">
                <a:solidFill>
                  <a:prstClr val="black">
                    <a:lumMod val="75000"/>
                    <a:lumOff val="25000"/>
                  </a:prstClr>
                </a:solidFill>
                <a:latin typeface="Trebuchet MS"/>
              </a:rPr>
              <a:pPr/>
              <a:t>‹#›</a:t>
            </a:fld>
            <a:endParaRPr lang="en-US">
              <a:solidFill>
                <a:prstClr val="black">
                  <a:lumMod val="75000"/>
                  <a:lumOff val="25000"/>
                </a:prstClr>
              </a:solidFill>
              <a:latin typeface="Trebuchet MS"/>
            </a:endParaRPr>
          </a:p>
        </p:txBody>
      </p:sp>
      <p:sp>
        <p:nvSpPr>
          <p:cNvPr id="5" name="Text Placeholder 4"/>
          <p:cNvSpPr>
            <a:spLocks noGrp="1"/>
          </p:cNvSpPr>
          <p:nvPr>
            <p:ph type="body" sz="quarter" idx="11"/>
          </p:nvPr>
        </p:nvSpPr>
        <p:spPr>
          <a:xfrm>
            <a:off x="457200" y="1371600"/>
            <a:ext cx="8229600" cy="4800600"/>
          </a:xfrm>
        </p:spPr>
        <p:txBody>
          <a:bodyPr/>
          <a:lstStyle>
            <a:lvl1pPr marL="0" indent="0">
              <a:buFontTx/>
              <a:buNone/>
              <a:defRPr/>
            </a:lvl1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22438"/>
            <a:ext cx="8229600" cy="4362450"/>
          </a:xfrm>
        </p:spPr>
        <p:txBody>
          <a:bodyPr/>
          <a:lstStyle/>
          <a:p>
            <a:endParaRPr lang="en-US"/>
          </a:p>
        </p:txBody>
      </p:sp>
    </p:spTree>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1ADA288-32F1-4E08-B7D9-73481F7D55D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4834FBF-126A-44E4-AC5C-13FABA48A4E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1.jpe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F200117-8DB8-4039-BEB3-1E993B84A3D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9155" name="Text Box 3"/>
          <p:cNvSpPr txBox="1">
            <a:spLocks noChangeArrowheads="1"/>
          </p:cNvSpPr>
          <p:nvPr/>
        </p:nvSpPr>
        <p:spPr bwMode="auto">
          <a:xfrm>
            <a:off x="8047038" y="0"/>
            <a:ext cx="1096962" cy="274638"/>
          </a:xfrm>
          <a:prstGeom prst="rect">
            <a:avLst/>
          </a:prstGeom>
          <a:noFill/>
          <a:ln w="9525">
            <a:noFill/>
            <a:miter lim="800000"/>
            <a:headEnd/>
            <a:tailEnd/>
          </a:ln>
          <a:effectLst/>
        </p:spPr>
        <p:txBody>
          <a:bodyPr wrap="none">
            <a:spAutoFit/>
          </a:bodyPr>
          <a:lstStyle/>
          <a:p>
            <a:pPr algn="r" eaLnBrk="0" hangingPunct="0">
              <a:defRPr/>
            </a:pPr>
            <a:r>
              <a:rPr lang="en-GB" sz="1200">
                <a:solidFill>
                  <a:srgbClr val="325844"/>
                </a:solidFill>
                <a:latin typeface="Arial Narrow" charset="0"/>
                <a:ea typeface="+mn-ea"/>
              </a:rPr>
              <a:t>Version 6, 2010 </a:t>
            </a:r>
          </a:p>
        </p:txBody>
      </p:sp>
      <p:sp>
        <p:nvSpPr>
          <p:cNvPr id="49156" name="Rectangle 4"/>
          <p:cNvSpPr>
            <a:spLocks noChangeArrowheads="1"/>
          </p:cNvSpPr>
          <p:nvPr/>
        </p:nvSpPr>
        <p:spPr bwMode="auto">
          <a:xfrm>
            <a:off x="0" y="0"/>
            <a:ext cx="2133600" cy="476250"/>
          </a:xfrm>
          <a:prstGeom prst="rect">
            <a:avLst/>
          </a:prstGeom>
          <a:noFill/>
          <a:ln w="9525">
            <a:noFill/>
            <a:miter lim="800000"/>
            <a:headEnd/>
            <a:tailEnd/>
          </a:ln>
          <a:effectLst/>
        </p:spPr>
        <p:txBody>
          <a:bodyPr/>
          <a:lstStyle/>
          <a:p>
            <a:pPr eaLnBrk="0" hangingPunct="0"/>
            <a:fld id="{D261E346-3E87-4D7B-9E57-3A2A5CA57AAD}" type="slidenum">
              <a:rPr lang="en-GB" b="1"/>
              <a:pPr eaLnBrk="0" hangingPunct="0"/>
              <a:t>‹#›</a:t>
            </a:fld>
            <a:endParaRPr lang="en-GB" b="1"/>
          </a:p>
        </p:txBody>
      </p:sp>
      <p:sp>
        <p:nvSpPr>
          <p:cNvPr id="14341" name="Rectangle 5"/>
          <p:cNvSpPr>
            <a:spLocks noGrp="1" noChangeArrowheads="1"/>
          </p:cNvSpPr>
          <p:nvPr>
            <p:ph type="body" idx="1"/>
          </p:nvPr>
        </p:nvSpPr>
        <p:spPr bwMode="auto">
          <a:xfrm>
            <a:off x="457200" y="1754188"/>
            <a:ext cx="8229600" cy="48434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Line 6"/>
          <p:cNvSpPr>
            <a:spLocks noChangeShapeType="1"/>
          </p:cNvSpPr>
          <p:nvPr userDrawn="1"/>
        </p:nvSpPr>
        <p:spPr bwMode="auto">
          <a:xfrm>
            <a:off x="0" y="1484313"/>
            <a:ext cx="9144000" cy="0"/>
          </a:xfrm>
          <a:prstGeom prst="line">
            <a:avLst/>
          </a:prstGeom>
          <a:noFill/>
          <a:ln w="76200">
            <a:solidFill>
              <a:srgbClr val="007FA1"/>
            </a:solidFill>
            <a:round/>
            <a:headEnd/>
            <a:tailEnd/>
          </a:ln>
          <a:effectLst/>
        </p:spPr>
        <p:txBody>
          <a:bodyPr/>
          <a:lstStyle/>
          <a:p>
            <a:pPr>
              <a:defRPr/>
            </a:pPr>
            <a:endParaRPr lang="en-US">
              <a:latin typeface="Arial" charset="0"/>
              <a:ea typeface="+mn-ea"/>
            </a:endParaRPr>
          </a:p>
        </p:txBody>
      </p:sp>
    </p:spTree>
  </p:cSld>
  <p:clrMap bg1="lt1" tx1="dk1" bg2="lt2" tx2="dk2" accent1="accent1" accent2="accent2" accent3="accent3" accent4="accent4" accent5="accent5" accent6="accent6" hlink="hlink" folHlink="folHlink"/>
  <p:sldLayoutIdLst>
    <p:sldLayoutId id="2147483729"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30" r:id="rId15"/>
    <p:sldLayoutId id="2147483731" r:id="rId16"/>
  </p:sldLayoutIdLst>
  <p:txStyles>
    <p:titleStyle>
      <a:lvl1pPr algn="ctr" rtl="0" eaLnBrk="0" fontAlgn="base" hangingPunct="0">
        <a:spcBef>
          <a:spcPct val="0"/>
        </a:spcBef>
        <a:spcAft>
          <a:spcPct val="0"/>
        </a:spcAft>
        <a:defRPr sz="3200" b="1">
          <a:solidFill>
            <a:srgbClr val="007FA1"/>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rgbClr val="007FA1"/>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7FA1"/>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7FA1"/>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7FA1"/>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7FA1"/>
          </a:solidFill>
          <a:latin typeface="Arial" charset="0"/>
        </a:defRPr>
      </a:lvl6pPr>
      <a:lvl7pPr marL="914400" algn="ctr" rtl="0" fontAlgn="base">
        <a:spcBef>
          <a:spcPct val="0"/>
        </a:spcBef>
        <a:spcAft>
          <a:spcPct val="0"/>
        </a:spcAft>
        <a:defRPr sz="3200" b="1">
          <a:solidFill>
            <a:srgbClr val="007FA1"/>
          </a:solidFill>
          <a:latin typeface="Arial" charset="0"/>
        </a:defRPr>
      </a:lvl7pPr>
      <a:lvl8pPr marL="1371600" algn="ctr" rtl="0" fontAlgn="base">
        <a:spcBef>
          <a:spcPct val="0"/>
        </a:spcBef>
        <a:spcAft>
          <a:spcPct val="0"/>
        </a:spcAft>
        <a:defRPr sz="3200" b="1">
          <a:solidFill>
            <a:srgbClr val="007FA1"/>
          </a:solidFill>
          <a:latin typeface="Arial" charset="0"/>
        </a:defRPr>
      </a:lvl8pPr>
      <a:lvl9pPr marL="1828800" algn="ctr" rtl="0" fontAlgn="base">
        <a:spcBef>
          <a:spcPct val="0"/>
        </a:spcBef>
        <a:spcAft>
          <a:spcPct val="0"/>
        </a:spcAft>
        <a:defRPr sz="3200" b="1">
          <a:solidFill>
            <a:srgbClr val="007FA1"/>
          </a:solidFill>
          <a:latin typeface="Arial" charset="0"/>
        </a:defRPr>
      </a:lvl9pPr>
    </p:titleStyle>
    <p:bodyStyle>
      <a:lvl1pPr marL="342900" indent="-342900" algn="l" rtl="0" eaLnBrk="0" fontAlgn="base" hangingPunct="0">
        <a:spcBef>
          <a:spcPct val="0"/>
        </a:spcBef>
        <a:spcAft>
          <a:spcPct val="20000"/>
        </a:spcAft>
        <a:buClr>
          <a:srgbClr val="EC8026"/>
        </a:buClr>
        <a:buFont typeface="Arial" pitchFamily="34" charset="0"/>
        <a:buChar char="●"/>
        <a:defRPr sz="2000" b="1">
          <a:solidFill>
            <a:srgbClr val="000000"/>
          </a:solidFill>
          <a:latin typeface="+mn-lt"/>
          <a:ea typeface="ＭＳ Ｐゴシック" charset="-128"/>
          <a:cs typeface="ＭＳ Ｐゴシック" charset="-128"/>
        </a:defRPr>
      </a:lvl1pPr>
      <a:lvl2pPr marL="682625" indent="-338138" algn="l" rtl="0" eaLnBrk="0" fontAlgn="base" hangingPunct="0">
        <a:spcBef>
          <a:spcPct val="0"/>
        </a:spcBef>
        <a:spcAft>
          <a:spcPct val="20000"/>
        </a:spcAft>
        <a:buClr>
          <a:srgbClr val="EC8026"/>
        </a:buClr>
        <a:buChar char="–"/>
        <a:defRPr sz="2000" b="1">
          <a:solidFill>
            <a:srgbClr val="000000"/>
          </a:solidFill>
          <a:latin typeface="+mn-lt"/>
          <a:ea typeface="ＭＳ Ｐゴシック" charset="-128"/>
        </a:defRPr>
      </a:lvl2pPr>
      <a:lvl3pPr marL="1017588" indent="-333375" algn="l" rtl="0" eaLnBrk="0" fontAlgn="base" hangingPunct="0">
        <a:spcBef>
          <a:spcPct val="0"/>
        </a:spcBef>
        <a:spcAft>
          <a:spcPct val="20000"/>
        </a:spcAft>
        <a:buClr>
          <a:srgbClr val="EC8026"/>
        </a:buClr>
        <a:buChar char="•"/>
        <a:defRPr sz="2000" b="1">
          <a:solidFill>
            <a:srgbClr val="000000"/>
          </a:solidFill>
          <a:latin typeface="+mn-lt"/>
          <a:ea typeface="ＭＳ Ｐゴシック" charset="-128"/>
        </a:defRPr>
      </a:lvl3pPr>
      <a:lvl4pPr marL="1377950" indent="-358775" algn="l" rtl="0" eaLnBrk="0" fontAlgn="base" hangingPunct="0">
        <a:spcBef>
          <a:spcPct val="0"/>
        </a:spcBef>
        <a:spcAft>
          <a:spcPct val="20000"/>
        </a:spcAft>
        <a:buClr>
          <a:srgbClr val="EC8026"/>
        </a:buClr>
        <a:buChar char="–"/>
        <a:defRPr sz="2000" b="1">
          <a:solidFill>
            <a:srgbClr val="000000"/>
          </a:solidFill>
          <a:latin typeface="+mn-lt"/>
          <a:ea typeface="ＭＳ Ｐゴシック" charset="-128"/>
        </a:defRPr>
      </a:lvl4pPr>
      <a:lvl5pPr marL="1712913" indent="-333375" algn="l" rtl="0" eaLnBrk="0" fontAlgn="base" hangingPunct="0">
        <a:spcBef>
          <a:spcPct val="0"/>
        </a:spcBef>
        <a:spcAft>
          <a:spcPct val="20000"/>
        </a:spcAft>
        <a:buClr>
          <a:srgbClr val="EC8026"/>
        </a:buClr>
        <a:buChar char="»"/>
        <a:defRPr sz="2000" b="1">
          <a:solidFill>
            <a:srgbClr val="000000"/>
          </a:solidFill>
          <a:latin typeface="+mn-lt"/>
          <a:ea typeface="ＭＳ Ｐゴシック" charset="-128"/>
        </a:defRPr>
      </a:lvl5pPr>
      <a:lvl6pPr marL="2170113" indent="-333375" algn="l" rtl="0" fontAlgn="base">
        <a:spcBef>
          <a:spcPct val="0"/>
        </a:spcBef>
        <a:spcAft>
          <a:spcPct val="20000"/>
        </a:spcAft>
        <a:buClr>
          <a:srgbClr val="EC8026"/>
        </a:buClr>
        <a:buChar char="»"/>
        <a:defRPr sz="2000" b="1">
          <a:solidFill>
            <a:srgbClr val="000000"/>
          </a:solidFill>
          <a:latin typeface="+mn-lt"/>
          <a:ea typeface="ＭＳ Ｐゴシック" charset="-128"/>
        </a:defRPr>
      </a:lvl6pPr>
      <a:lvl7pPr marL="2627313" indent="-333375" algn="l" rtl="0" fontAlgn="base">
        <a:spcBef>
          <a:spcPct val="0"/>
        </a:spcBef>
        <a:spcAft>
          <a:spcPct val="20000"/>
        </a:spcAft>
        <a:buClr>
          <a:srgbClr val="EC8026"/>
        </a:buClr>
        <a:buChar char="»"/>
        <a:defRPr sz="2000" b="1">
          <a:solidFill>
            <a:srgbClr val="000000"/>
          </a:solidFill>
          <a:latin typeface="+mn-lt"/>
          <a:ea typeface="ＭＳ Ｐゴシック" charset="-128"/>
        </a:defRPr>
      </a:lvl7pPr>
      <a:lvl8pPr marL="3084513" indent="-333375" algn="l" rtl="0" fontAlgn="base">
        <a:spcBef>
          <a:spcPct val="0"/>
        </a:spcBef>
        <a:spcAft>
          <a:spcPct val="20000"/>
        </a:spcAft>
        <a:buClr>
          <a:srgbClr val="EC8026"/>
        </a:buClr>
        <a:buChar char="»"/>
        <a:defRPr sz="2000" b="1">
          <a:solidFill>
            <a:srgbClr val="000000"/>
          </a:solidFill>
          <a:latin typeface="+mn-lt"/>
          <a:ea typeface="ＭＳ Ｐゴシック" charset="-128"/>
        </a:defRPr>
      </a:lvl8pPr>
      <a:lvl9pPr marL="3541713" indent="-333375" algn="l" rtl="0" fontAlgn="base">
        <a:spcBef>
          <a:spcPct val="0"/>
        </a:spcBef>
        <a:spcAft>
          <a:spcPct val="20000"/>
        </a:spcAft>
        <a:buClr>
          <a:srgbClr val="EC8026"/>
        </a:buClr>
        <a:buChar char="»"/>
        <a:defRPr sz="2000" b="1">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CHLA POWER POINT PRES_slide02_#1.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457200" y="2154238"/>
            <a:ext cx="8229600" cy="39719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65888"/>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376092"/>
                </a:solidFill>
                <a:latin typeface="Century Gothic" charset="0"/>
              </a:defRPr>
            </a:lvl1pPr>
          </a:lstStyle>
          <a:p>
            <a:pPr defTabSz="457200">
              <a:defRPr/>
            </a:pPr>
            <a:fld id="{7AA3E14B-7E2E-5A4F-B459-BC558912B758}" type="datetime1">
              <a:rPr lang="en-US" smtClean="0">
                <a:ea typeface="ＭＳ Ｐゴシック" charset="0"/>
                <a:cs typeface="ＭＳ Ｐゴシック" charset="0"/>
              </a:rPr>
              <a:pPr defTabSz="457200">
                <a:defRPr/>
              </a:pPr>
              <a:t>10/18/2019</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124200" y="6465888"/>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accent1">
                    <a:lumMod val="75000"/>
                  </a:schemeClr>
                </a:solidFill>
                <a:latin typeface="Century Gothic"/>
                <a:ea typeface="+mn-ea"/>
                <a:cs typeface="+mn-cs"/>
              </a:defRPr>
            </a:lvl1pPr>
          </a:lstStyle>
          <a:p>
            <a:pPr defTabSz="457200">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4"/>
          </p:nvPr>
        </p:nvSpPr>
        <p:spPr>
          <a:xfrm>
            <a:off x="6553200" y="64658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376092"/>
                </a:solidFill>
                <a:latin typeface="Century Gothic" charset="0"/>
              </a:defRPr>
            </a:lvl1pPr>
          </a:lstStyle>
          <a:p>
            <a:pPr defTabSz="457200">
              <a:defRPr/>
            </a:pPr>
            <a:fld id="{5F83B9DB-32ED-0644-B023-D4936A8B39F4}" type="slidenum">
              <a:rPr lang="en-US" smtClean="0">
                <a:ea typeface="ＭＳ Ｐゴシック" charset="0"/>
                <a:cs typeface="ＭＳ Ｐゴシック" charset="0"/>
              </a:rPr>
              <a:pPr defTabSz="457200">
                <a:defRPr/>
              </a:pPr>
              <a:t>‹#›</a:t>
            </a:fld>
            <a:endParaRPr lang="en-US">
              <a:ea typeface="ＭＳ Ｐゴシック" charset="0"/>
              <a:cs typeface="ＭＳ Ｐゴシック" charset="0"/>
            </a:endParaRP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8040424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dt="0"/>
  <p:txStyles>
    <p:title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094878"/>
          </a:solidFill>
          <a:latin typeface="Trebuchet MS"/>
          <a:ea typeface="ＭＳ Ｐゴシック" charset="-128"/>
          <a:cs typeface="Trebuchet MS"/>
        </a:defRPr>
      </a:lvl1pPr>
      <a:lvl2pPr marL="742950" indent="-285750" algn="l" defTabSz="457200" rtl="0" eaLnBrk="1" fontAlgn="base" hangingPunct="1">
        <a:spcBef>
          <a:spcPct val="20000"/>
        </a:spcBef>
        <a:spcAft>
          <a:spcPct val="0"/>
        </a:spcAft>
        <a:buFont typeface="Arial" charset="0"/>
        <a:buChar char="–"/>
        <a:defRPr kern="1200">
          <a:solidFill>
            <a:schemeClr val="accent1"/>
          </a:solidFill>
          <a:latin typeface="Trebuchet MS"/>
          <a:ea typeface="ＭＳ Ｐゴシック" charset="-128"/>
          <a:cs typeface="Trebuchet MS"/>
        </a:defRPr>
      </a:lvl2pPr>
      <a:lvl3pPr marL="1143000" indent="-228600" algn="l" defTabSz="457200" rtl="0" eaLnBrk="1" fontAlgn="base" hangingPunct="1">
        <a:spcBef>
          <a:spcPct val="20000"/>
        </a:spcBef>
        <a:spcAft>
          <a:spcPct val="0"/>
        </a:spcAft>
        <a:buFont typeface="Arial" charset="0"/>
        <a:buChar char="•"/>
        <a:defRPr kern="1200">
          <a:solidFill>
            <a:srgbClr val="094878"/>
          </a:solidFill>
          <a:latin typeface="Trebuchet MS"/>
          <a:ea typeface="ＭＳ Ｐゴシック" charset="-128"/>
          <a:cs typeface="Trebuchet MS"/>
        </a:defRPr>
      </a:lvl3pPr>
      <a:lvl4pPr marL="1600200" indent="-228600" algn="l" defTabSz="457200" rtl="0" eaLnBrk="1" fontAlgn="base" hangingPunct="1">
        <a:spcBef>
          <a:spcPct val="20000"/>
        </a:spcBef>
        <a:spcAft>
          <a:spcPct val="0"/>
        </a:spcAft>
        <a:buFont typeface="Arial" charset="0"/>
        <a:buChar char="–"/>
        <a:defRPr kern="1200">
          <a:solidFill>
            <a:schemeClr val="accent1"/>
          </a:solidFill>
          <a:latin typeface="Trebuchet MS"/>
          <a:ea typeface="ＭＳ Ｐゴシック" charset="-128"/>
          <a:cs typeface="Trebuchet MS"/>
        </a:defRPr>
      </a:lvl4pPr>
      <a:lvl5pPr marL="2057400" indent="-228600" algn="l" defTabSz="457200" rtl="0" eaLnBrk="1" fontAlgn="base" hangingPunct="1">
        <a:spcBef>
          <a:spcPct val="20000"/>
        </a:spcBef>
        <a:spcAft>
          <a:spcPct val="0"/>
        </a:spcAft>
        <a:buFont typeface="Arial" charset="0"/>
        <a:buChar char="»"/>
        <a:defRPr kern="1200">
          <a:solidFill>
            <a:schemeClr val="bg1"/>
          </a:solidFill>
          <a:latin typeface="Century Gothic"/>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CHLA POWER POINT PRES_slide02_#1.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457200" y="2154238"/>
            <a:ext cx="8229600" cy="39719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65888"/>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376092"/>
                </a:solidFill>
                <a:latin typeface="Century Gothic" charset="0"/>
              </a:defRPr>
            </a:lvl1pPr>
          </a:lstStyle>
          <a:p>
            <a:pPr defTabSz="457200">
              <a:defRPr/>
            </a:pPr>
            <a:fld id="{7AA3E14B-7E2E-5A4F-B459-BC558912B758}" type="datetime1">
              <a:rPr lang="en-US" smtClean="0">
                <a:ea typeface="ＭＳ Ｐゴシック" charset="0"/>
                <a:cs typeface="ＭＳ Ｐゴシック" charset="0"/>
              </a:rPr>
              <a:pPr defTabSz="457200">
                <a:defRPr/>
              </a:pPr>
              <a:t>10/18/2019</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124200" y="6465888"/>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accent1">
                    <a:lumMod val="75000"/>
                  </a:schemeClr>
                </a:solidFill>
                <a:latin typeface="Century Gothic"/>
                <a:ea typeface="+mn-ea"/>
                <a:cs typeface="+mn-cs"/>
              </a:defRPr>
            </a:lvl1pPr>
          </a:lstStyle>
          <a:p>
            <a:pPr defTabSz="457200">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4"/>
          </p:nvPr>
        </p:nvSpPr>
        <p:spPr>
          <a:xfrm>
            <a:off x="6553200" y="64658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376092"/>
                </a:solidFill>
                <a:latin typeface="Century Gothic" charset="0"/>
              </a:defRPr>
            </a:lvl1pPr>
          </a:lstStyle>
          <a:p>
            <a:pPr defTabSz="457200">
              <a:defRPr/>
            </a:pPr>
            <a:fld id="{5F83B9DB-32ED-0644-B023-D4936A8B39F4}" type="slidenum">
              <a:rPr lang="en-US" smtClean="0">
                <a:ea typeface="ＭＳ Ｐゴシック" charset="0"/>
                <a:cs typeface="ＭＳ Ｐゴシック" charset="0"/>
              </a:rPr>
              <a:pPr defTabSz="457200">
                <a:defRPr/>
              </a:pPr>
              <a:t>‹#›</a:t>
            </a:fld>
            <a:endParaRPr lang="en-US">
              <a:ea typeface="ＭＳ Ｐゴシック" charset="0"/>
              <a:cs typeface="ＭＳ Ｐゴシック" charset="0"/>
            </a:endParaRP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62259134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hdr="0" dt="0"/>
  <p:txStyles>
    <p:title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094878"/>
          </a:solidFill>
          <a:latin typeface="Trebuchet MS"/>
          <a:ea typeface="ＭＳ Ｐゴシック" charset="-128"/>
          <a:cs typeface="Trebuchet MS"/>
        </a:defRPr>
      </a:lvl1pPr>
      <a:lvl2pPr marL="742950" indent="-285750" algn="l" defTabSz="457200" rtl="0" eaLnBrk="1" fontAlgn="base" hangingPunct="1">
        <a:spcBef>
          <a:spcPct val="20000"/>
        </a:spcBef>
        <a:spcAft>
          <a:spcPct val="0"/>
        </a:spcAft>
        <a:buFont typeface="Arial" charset="0"/>
        <a:buChar char="–"/>
        <a:defRPr kern="1200">
          <a:solidFill>
            <a:schemeClr val="accent1"/>
          </a:solidFill>
          <a:latin typeface="Trebuchet MS"/>
          <a:ea typeface="ＭＳ Ｐゴシック" charset="-128"/>
          <a:cs typeface="Trebuchet MS"/>
        </a:defRPr>
      </a:lvl2pPr>
      <a:lvl3pPr marL="1143000" indent="-228600" algn="l" defTabSz="457200" rtl="0" eaLnBrk="1" fontAlgn="base" hangingPunct="1">
        <a:spcBef>
          <a:spcPct val="20000"/>
        </a:spcBef>
        <a:spcAft>
          <a:spcPct val="0"/>
        </a:spcAft>
        <a:buFont typeface="Arial" charset="0"/>
        <a:buChar char="•"/>
        <a:defRPr kern="1200">
          <a:solidFill>
            <a:srgbClr val="094878"/>
          </a:solidFill>
          <a:latin typeface="Trebuchet MS"/>
          <a:ea typeface="ＭＳ Ｐゴシック" charset="-128"/>
          <a:cs typeface="Trebuchet MS"/>
        </a:defRPr>
      </a:lvl3pPr>
      <a:lvl4pPr marL="1600200" indent="-228600" algn="l" defTabSz="457200" rtl="0" eaLnBrk="1" fontAlgn="base" hangingPunct="1">
        <a:spcBef>
          <a:spcPct val="20000"/>
        </a:spcBef>
        <a:spcAft>
          <a:spcPct val="0"/>
        </a:spcAft>
        <a:buFont typeface="Arial" charset="0"/>
        <a:buChar char="–"/>
        <a:defRPr kern="1200">
          <a:solidFill>
            <a:schemeClr val="accent1"/>
          </a:solidFill>
          <a:latin typeface="Trebuchet MS"/>
          <a:ea typeface="ＭＳ Ｐゴシック" charset="-128"/>
          <a:cs typeface="Trebuchet MS"/>
        </a:defRPr>
      </a:lvl4pPr>
      <a:lvl5pPr marL="2057400" indent="-228600" algn="l" defTabSz="457200" rtl="0" eaLnBrk="1" fontAlgn="base" hangingPunct="1">
        <a:spcBef>
          <a:spcPct val="20000"/>
        </a:spcBef>
        <a:spcAft>
          <a:spcPct val="0"/>
        </a:spcAft>
        <a:buFont typeface="Arial" charset="0"/>
        <a:buChar char="»"/>
        <a:defRPr kern="1200">
          <a:solidFill>
            <a:schemeClr val="bg1"/>
          </a:solidFill>
          <a:latin typeface="Century Gothic"/>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CHLA POWER POINT PRES_slide02_#1.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457200" y="2154238"/>
            <a:ext cx="8229600" cy="39719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65888"/>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376092"/>
                </a:solidFill>
                <a:latin typeface="Century Gothic" charset="0"/>
              </a:defRPr>
            </a:lvl1pPr>
          </a:lstStyle>
          <a:p>
            <a:pPr defTabSz="457200">
              <a:defRPr/>
            </a:pPr>
            <a:fld id="{7AA3E14B-7E2E-5A4F-B459-BC558912B758}" type="datetime1">
              <a:rPr lang="en-US" smtClean="0">
                <a:ea typeface="ＭＳ Ｐゴシック" charset="0"/>
                <a:cs typeface="ＭＳ Ｐゴシック" charset="0"/>
              </a:rPr>
              <a:pPr defTabSz="457200">
                <a:defRPr/>
              </a:pPr>
              <a:t>10/18/2019</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3124200" y="6465888"/>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accent1">
                    <a:lumMod val="75000"/>
                  </a:schemeClr>
                </a:solidFill>
                <a:latin typeface="Century Gothic"/>
                <a:ea typeface="+mn-ea"/>
                <a:cs typeface="+mn-cs"/>
              </a:defRPr>
            </a:lvl1pPr>
          </a:lstStyle>
          <a:p>
            <a:pPr defTabSz="457200">
              <a:defRPr/>
            </a:pPr>
            <a:r>
              <a:rPr lang="en-US" smtClean="0">
                <a:solidFill>
                  <a:srgbClr val="4F81BD">
                    <a:lumMod val="75000"/>
                  </a:srgbClr>
                </a:solidFill>
              </a:rPr>
              <a:t>Thomas D Coates, MD</a:t>
            </a:r>
            <a:endParaRPr lang="en-US">
              <a:solidFill>
                <a:srgbClr val="4F81BD">
                  <a:lumMod val="75000"/>
                </a:srgbClr>
              </a:solidFill>
            </a:endParaRPr>
          </a:p>
        </p:txBody>
      </p:sp>
      <p:sp>
        <p:nvSpPr>
          <p:cNvPr id="6" name="Slide Number Placeholder 5"/>
          <p:cNvSpPr>
            <a:spLocks noGrp="1"/>
          </p:cNvSpPr>
          <p:nvPr>
            <p:ph type="sldNum" sz="quarter" idx="4"/>
          </p:nvPr>
        </p:nvSpPr>
        <p:spPr>
          <a:xfrm>
            <a:off x="6553200" y="64658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376092"/>
                </a:solidFill>
                <a:latin typeface="Century Gothic" charset="0"/>
              </a:defRPr>
            </a:lvl1pPr>
          </a:lstStyle>
          <a:p>
            <a:pPr defTabSz="457200">
              <a:defRPr/>
            </a:pPr>
            <a:fld id="{5F83B9DB-32ED-0644-B023-D4936A8B39F4}" type="slidenum">
              <a:rPr lang="en-US" smtClean="0">
                <a:ea typeface="ＭＳ Ｐゴシック" charset="0"/>
                <a:cs typeface="ＭＳ Ｐゴシック" charset="0"/>
              </a:rPr>
              <a:pPr defTabSz="457200">
                <a:defRPr/>
              </a:pPr>
              <a:t>‹#›</a:t>
            </a:fld>
            <a:endParaRPr lang="en-US">
              <a:ea typeface="ＭＳ Ｐゴシック" charset="0"/>
              <a:cs typeface="ＭＳ Ｐゴシック" charset="0"/>
            </a:endParaRP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8779896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hdr="0" dt="0"/>
  <p:txStyles>
    <p:title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094878"/>
          </a:solidFill>
          <a:latin typeface="Trebuchet MS"/>
          <a:ea typeface="ＭＳ Ｐゴシック" charset="-128"/>
          <a:cs typeface="Trebuchet MS"/>
        </a:defRPr>
      </a:lvl1pPr>
      <a:lvl2pPr marL="742950" indent="-285750" algn="l" defTabSz="457200" rtl="0" eaLnBrk="1" fontAlgn="base" hangingPunct="1">
        <a:spcBef>
          <a:spcPct val="20000"/>
        </a:spcBef>
        <a:spcAft>
          <a:spcPct val="0"/>
        </a:spcAft>
        <a:buFont typeface="Arial" charset="0"/>
        <a:buChar char="–"/>
        <a:defRPr kern="1200">
          <a:solidFill>
            <a:schemeClr val="accent1"/>
          </a:solidFill>
          <a:latin typeface="Trebuchet MS"/>
          <a:ea typeface="ＭＳ Ｐゴシック" charset="-128"/>
          <a:cs typeface="Trebuchet MS"/>
        </a:defRPr>
      </a:lvl2pPr>
      <a:lvl3pPr marL="1143000" indent="-228600" algn="l" defTabSz="457200" rtl="0" eaLnBrk="1" fontAlgn="base" hangingPunct="1">
        <a:spcBef>
          <a:spcPct val="20000"/>
        </a:spcBef>
        <a:spcAft>
          <a:spcPct val="0"/>
        </a:spcAft>
        <a:buFont typeface="Arial" charset="0"/>
        <a:buChar char="•"/>
        <a:defRPr kern="1200">
          <a:solidFill>
            <a:srgbClr val="094878"/>
          </a:solidFill>
          <a:latin typeface="Trebuchet MS"/>
          <a:ea typeface="ＭＳ Ｐゴシック" charset="-128"/>
          <a:cs typeface="Trebuchet MS"/>
        </a:defRPr>
      </a:lvl3pPr>
      <a:lvl4pPr marL="1600200" indent="-228600" algn="l" defTabSz="457200" rtl="0" eaLnBrk="1" fontAlgn="base" hangingPunct="1">
        <a:spcBef>
          <a:spcPct val="20000"/>
        </a:spcBef>
        <a:spcAft>
          <a:spcPct val="0"/>
        </a:spcAft>
        <a:buFont typeface="Arial" charset="0"/>
        <a:buChar char="–"/>
        <a:defRPr kern="1200">
          <a:solidFill>
            <a:schemeClr val="accent1"/>
          </a:solidFill>
          <a:latin typeface="Trebuchet MS"/>
          <a:ea typeface="ＭＳ Ｐゴシック" charset="-128"/>
          <a:cs typeface="Trebuchet MS"/>
        </a:defRPr>
      </a:lvl4pPr>
      <a:lvl5pPr marL="2057400" indent="-228600" algn="l" defTabSz="457200" rtl="0" eaLnBrk="1" fontAlgn="base" hangingPunct="1">
        <a:spcBef>
          <a:spcPct val="20000"/>
        </a:spcBef>
        <a:spcAft>
          <a:spcPct val="0"/>
        </a:spcAft>
        <a:buFont typeface="Arial" charset="0"/>
        <a:buChar char="»"/>
        <a:defRPr kern="1200">
          <a:solidFill>
            <a:schemeClr val="bg1"/>
          </a:solidFill>
          <a:latin typeface="Century Gothic"/>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21.tif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1.bin"/><Relationship Id="rId4"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8.xml"/><Relationship Id="rId1" Type="http://schemas.openxmlformats.org/officeDocument/2006/relationships/vmlDrawing" Target="../drawings/vmlDrawing2.vml"/><Relationship Id="rId6" Type="http://schemas.openxmlformats.org/officeDocument/2006/relationships/image" Target="../media/image44.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0.xml"/><Relationship Id="rId1" Type="http://schemas.openxmlformats.org/officeDocument/2006/relationships/tags" Target="../tags/tag4.xm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9.xml"/><Relationship Id="rId1" Type="http://schemas.openxmlformats.org/officeDocument/2006/relationships/tags" Target="../tags/tag5.xml"/><Relationship Id="rId4" Type="http://schemas.openxmlformats.org/officeDocument/2006/relationships/image" Target="../media/image4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3809999"/>
          </a:xfrm>
        </p:spPr>
        <p:txBody>
          <a:bodyPr>
            <a:normAutofit/>
          </a:bodyPr>
          <a:lstStyle/>
          <a:p>
            <a:pPr eaLnBrk="1" hangingPunct="1"/>
            <a:r>
              <a:rPr lang="en-US" sz="4000" dirty="0" smtClean="0"/>
              <a:t>Iron:</a:t>
            </a:r>
            <a:br>
              <a:rPr lang="en-US" sz="4000" dirty="0" smtClean="0"/>
            </a:br>
            <a:r>
              <a:rPr lang="en-US" sz="4000" dirty="0" smtClean="0"/>
              <a:t>Can’t live without enough of it </a:t>
            </a:r>
            <a:br>
              <a:rPr lang="en-US" sz="4000" dirty="0" smtClean="0"/>
            </a:br>
            <a:r>
              <a:rPr lang="en-US" sz="4000" dirty="0" smtClean="0"/>
              <a:t>Can’t live with too much of it</a:t>
            </a:r>
          </a:p>
        </p:txBody>
      </p:sp>
      <p:sp>
        <p:nvSpPr>
          <p:cNvPr id="30723" name="Subtitle 2"/>
          <p:cNvSpPr>
            <a:spLocks noGrp="1"/>
          </p:cNvSpPr>
          <p:nvPr>
            <p:ph type="subTitle" idx="1"/>
          </p:nvPr>
        </p:nvSpPr>
        <p:spPr>
          <a:xfrm>
            <a:off x="1371600" y="2895600"/>
            <a:ext cx="6400800" cy="2743200"/>
          </a:xfrm>
        </p:spPr>
        <p:txBody>
          <a:bodyPr/>
          <a:lstStyle/>
          <a:p>
            <a:pPr eaLnBrk="1" hangingPunct="1"/>
            <a:r>
              <a:rPr lang="en-US" sz="2800" dirty="0" smtClean="0"/>
              <a:t>Dr. Lawrence Wolfe</a:t>
            </a:r>
          </a:p>
          <a:p>
            <a:pPr eaLnBrk="1" hangingPunct="1"/>
            <a:r>
              <a:rPr lang="en-US" sz="2800" dirty="0" smtClean="0"/>
              <a:t>Associate Chief of Hematology </a:t>
            </a:r>
          </a:p>
          <a:p>
            <a:pPr eaLnBrk="1" hangingPunct="1"/>
            <a:r>
              <a:rPr lang="en-US" sz="2800" dirty="0" smtClean="0"/>
              <a:t>Deputy Chief of Operations</a:t>
            </a:r>
          </a:p>
          <a:p>
            <a:pPr eaLnBrk="1" hangingPunct="1"/>
            <a:r>
              <a:rPr lang="en-US" sz="2800" dirty="0" smtClean="0"/>
              <a:t>Cohen Children’s Medical Center</a:t>
            </a:r>
          </a:p>
          <a:p>
            <a:pPr eaLnBrk="1" hangingPunct="1"/>
            <a:r>
              <a:rPr lang="en-US" sz="2800" dirty="0" smtClean="0"/>
              <a:t>Professor of Pediatrics</a:t>
            </a:r>
          </a:p>
          <a:p>
            <a:pPr eaLnBrk="1" hangingPunct="1"/>
            <a:r>
              <a:rPr lang="en-US" sz="2800" dirty="0" err="1" smtClean="0"/>
              <a:t>Zucker</a:t>
            </a:r>
            <a:r>
              <a:rPr lang="en-US" sz="2800" dirty="0" smtClean="0"/>
              <a:t> </a:t>
            </a:r>
            <a:r>
              <a:rPr lang="en-US" sz="2800" dirty="0" err="1" smtClean="0"/>
              <a:t>Northwell</a:t>
            </a:r>
            <a:r>
              <a:rPr lang="en-US" sz="2800" dirty="0" smtClean="0"/>
              <a:t> School of Medicine</a:t>
            </a:r>
          </a:p>
          <a:p>
            <a:pPr eaLnBrk="1" hangingPunct="1"/>
            <a:r>
              <a:rPr lang="en-US" sz="2800" dirty="0" smtClean="0"/>
              <a:t>At Hofstra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ounded Rectangle 23"/>
          <p:cNvSpPr>
            <a:spLocks noChangeArrowheads="1"/>
          </p:cNvSpPr>
          <p:nvPr/>
        </p:nvSpPr>
        <p:spPr bwMode="auto">
          <a:xfrm>
            <a:off x="539750" y="5400675"/>
            <a:ext cx="8064500" cy="692150"/>
          </a:xfrm>
          <a:prstGeom prst="roundRect">
            <a:avLst>
              <a:gd name="adj" fmla="val 16667"/>
            </a:avLst>
          </a:prstGeom>
          <a:solidFill>
            <a:srgbClr val="EA802D"/>
          </a:solidFill>
          <a:ln w="12700">
            <a:noFill/>
            <a:round/>
            <a:headEnd/>
            <a:tailEnd/>
          </a:ln>
        </p:spPr>
        <p:txBody>
          <a:bodyPr/>
          <a:lstStyle/>
          <a:p>
            <a:pPr algn="ctr">
              <a:spcBef>
                <a:spcPct val="50000"/>
              </a:spcBef>
              <a:buClr>
                <a:schemeClr val="accent1"/>
              </a:buClr>
              <a:buFont typeface="Arial" pitchFamily="34" charset="0"/>
              <a:buNone/>
            </a:pPr>
            <a:r>
              <a:rPr lang="en-GB" sz="2000" b="1"/>
              <a:t>Absorption of iron is finely controlled in response to body iron stores and iron needs</a:t>
            </a:r>
            <a:endParaRPr lang="en-US" sz="1800">
              <a:ea typeface="ヒラギノ角ゴ Pro W3" charset="-128"/>
            </a:endParaRPr>
          </a:p>
        </p:txBody>
      </p:sp>
      <p:sp>
        <p:nvSpPr>
          <p:cNvPr id="45059" name="Rectangle 3"/>
          <p:cNvSpPr>
            <a:spLocks noGrp="1" noChangeArrowheads="1"/>
          </p:cNvSpPr>
          <p:nvPr>
            <p:ph type="title"/>
          </p:nvPr>
        </p:nvSpPr>
        <p:spPr/>
        <p:txBody>
          <a:bodyPr/>
          <a:lstStyle/>
          <a:p>
            <a:pPr eaLnBrk="1" hangingPunct="1"/>
            <a:r>
              <a:rPr lang="en-GB" smtClean="0"/>
              <a:t>Dietary iron absorption</a:t>
            </a:r>
            <a:endParaRPr lang="en-US" smtClean="0"/>
          </a:p>
        </p:txBody>
      </p:sp>
      <p:sp>
        <p:nvSpPr>
          <p:cNvPr id="45060" name="Rectangle 4"/>
          <p:cNvSpPr>
            <a:spLocks noGrp="1" noChangeArrowheads="1"/>
          </p:cNvSpPr>
          <p:nvPr>
            <p:ph type="body" idx="1"/>
          </p:nvPr>
        </p:nvSpPr>
        <p:spPr>
          <a:xfrm>
            <a:off x="457200" y="1819275"/>
            <a:ext cx="8229600" cy="4306888"/>
          </a:xfrm>
        </p:spPr>
        <p:txBody>
          <a:bodyPr/>
          <a:lstStyle/>
          <a:p>
            <a:pPr eaLnBrk="1" hangingPunct="1">
              <a:spcAft>
                <a:spcPct val="100000"/>
              </a:spcAft>
            </a:pPr>
            <a:r>
              <a:rPr lang="en-GB" sz="2800" smtClean="0"/>
              <a:t>Iron is then released into the plasma and loaded onto transferrin</a:t>
            </a:r>
          </a:p>
          <a:p>
            <a:pPr eaLnBrk="1" hangingPunct="1"/>
            <a:r>
              <a:rPr lang="en-GB" sz="2800" smtClean="0"/>
              <a:t>Release of iron into plasma is controlled by hepcidin</a:t>
            </a:r>
          </a:p>
          <a:p>
            <a:pPr eaLnBrk="1" hangingPunct="1"/>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2692400" y="2898775"/>
            <a:ext cx="6032500" cy="3035300"/>
          </a:xfrm>
          <a:prstGeom prst="roundRect">
            <a:avLst>
              <a:gd name="adj" fmla="val 5389"/>
            </a:avLst>
          </a:prstGeom>
          <a:solidFill>
            <a:srgbClr val="C66200">
              <a:alpha val="39999"/>
            </a:srgbClr>
          </a:solidFill>
          <a:ln w="76200">
            <a:solidFill>
              <a:schemeClr val="accent1"/>
            </a:solidFill>
            <a:round/>
            <a:headEnd/>
            <a:tailEnd/>
          </a:ln>
        </p:spPr>
        <p:txBody>
          <a:bodyPr wrap="none" anchor="ctr"/>
          <a:lstStyle/>
          <a:p>
            <a:endParaRPr lang="en-US"/>
          </a:p>
        </p:txBody>
      </p:sp>
      <p:sp>
        <p:nvSpPr>
          <p:cNvPr id="47107" name="Rectangle 3"/>
          <p:cNvSpPr>
            <a:spLocks noGrp="1" noChangeArrowheads="1"/>
          </p:cNvSpPr>
          <p:nvPr>
            <p:ph type="title"/>
          </p:nvPr>
        </p:nvSpPr>
        <p:spPr/>
        <p:txBody>
          <a:bodyPr/>
          <a:lstStyle/>
          <a:p>
            <a:pPr eaLnBrk="1" hangingPunct="1"/>
            <a:r>
              <a:rPr lang="en-GB" smtClean="0"/>
              <a:t>The labile iron pool</a:t>
            </a:r>
          </a:p>
        </p:txBody>
      </p:sp>
      <p:sp>
        <p:nvSpPr>
          <p:cNvPr id="47108" name="Line 4"/>
          <p:cNvSpPr>
            <a:spLocks noChangeShapeType="1"/>
          </p:cNvSpPr>
          <p:nvPr/>
        </p:nvSpPr>
        <p:spPr bwMode="auto">
          <a:xfrm>
            <a:off x="3692525" y="2981325"/>
            <a:ext cx="1298575" cy="0"/>
          </a:xfrm>
          <a:prstGeom prst="line">
            <a:avLst/>
          </a:prstGeom>
          <a:noFill/>
          <a:ln w="38100">
            <a:solidFill>
              <a:schemeClr val="bg1"/>
            </a:solidFill>
            <a:round/>
            <a:headEnd/>
            <a:tailEnd type="triangle" w="med" len="med"/>
          </a:ln>
        </p:spPr>
        <p:txBody>
          <a:bodyPr/>
          <a:lstStyle/>
          <a:p>
            <a:endParaRPr lang="en-US"/>
          </a:p>
        </p:txBody>
      </p:sp>
      <p:sp>
        <p:nvSpPr>
          <p:cNvPr id="47109" name="Rectangle 24"/>
          <p:cNvSpPr>
            <a:spLocks noChangeArrowheads="1"/>
          </p:cNvSpPr>
          <p:nvPr/>
        </p:nvSpPr>
        <p:spPr bwMode="auto">
          <a:xfrm>
            <a:off x="7732713" y="6289675"/>
            <a:ext cx="1039812" cy="336550"/>
          </a:xfrm>
          <a:prstGeom prst="rect">
            <a:avLst/>
          </a:prstGeom>
          <a:noFill/>
          <a:ln w="9525">
            <a:noFill/>
            <a:miter lim="800000"/>
            <a:headEnd/>
            <a:tailEnd/>
          </a:ln>
        </p:spPr>
        <p:txBody>
          <a:bodyPr wrap="none">
            <a:spAutoFit/>
          </a:bodyPr>
          <a:lstStyle/>
          <a:p>
            <a:r>
              <a:rPr lang="en-US" b="1">
                <a:solidFill>
                  <a:srgbClr val="000000"/>
                </a:solidFill>
                <a:latin typeface="R Frutiger Roman" charset="0"/>
                <a:cs typeface="Arial" pitchFamily="34" charset="0"/>
              </a:rPr>
              <a:t>PLASMA</a:t>
            </a:r>
          </a:p>
        </p:txBody>
      </p:sp>
      <p:sp>
        <p:nvSpPr>
          <p:cNvPr id="47110" name="Rectangle 24"/>
          <p:cNvSpPr>
            <a:spLocks noChangeArrowheads="1"/>
          </p:cNvSpPr>
          <p:nvPr/>
        </p:nvSpPr>
        <p:spPr bwMode="auto">
          <a:xfrm>
            <a:off x="7732713" y="2162175"/>
            <a:ext cx="1039812" cy="336550"/>
          </a:xfrm>
          <a:prstGeom prst="rect">
            <a:avLst/>
          </a:prstGeom>
          <a:noFill/>
          <a:ln w="9525">
            <a:noFill/>
            <a:miter lim="800000"/>
            <a:headEnd/>
            <a:tailEnd/>
          </a:ln>
        </p:spPr>
        <p:txBody>
          <a:bodyPr wrap="none">
            <a:spAutoFit/>
          </a:bodyPr>
          <a:lstStyle/>
          <a:p>
            <a:r>
              <a:rPr lang="en-US" b="1">
                <a:solidFill>
                  <a:srgbClr val="000000"/>
                </a:solidFill>
                <a:latin typeface="R Frutiger Roman" charset="0"/>
                <a:cs typeface="Arial" pitchFamily="34" charset="0"/>
              </a:rPr>
              <a:t>PLASMA</a:t>
            </a:r>
          </a:p>
        </p:txBody>
      </p:sp>
      <p:sp>
        <p:nvSpPr>
          <p:cNvPr id="47111" name="AutoShape 7"/>
          <p:cNvSpPr>
            <a:spLocks noChangeArrowheads="1"/>
          </p:cNvSpPr>
          <p:nvPr/>
        </p:nvSpPr>
        <p:spPr bwMode="auto">
          <a:xfrm>
            <a:off x="6553200" y="3797300"/>
            <a:ext cx="1993900" cy="1171575"/>
          </a:xfrm>
          <a:prstGeom prst="roundRect">
            <a:avLst>
              <a:gd name="adj" fmla="val 37264"/>
            </a:avLst>
          </a:prstGeom>
          <a:noFill/>
          <a:ln w="76200">
            <a:solidFill>
              <a:schemeClr val="accent1"/>
            </a:solidFill>
            <a:round/>
            <a:headEnd/>
            <a:tailEnd/>
          </a:ln>
        </p:spPr>
        <p:txBody>
          <a:bodyPr wrap="none" anchor="ctr"/>
          <a:lstStyle/>
          <a:p>
            <a:endParaRPr lang="en-US"/>
          </a:p>
        </p:txBody>
      </p:sp>
      <p:sp>
        <p:nvSpPr>
          <p:cNvPr id="47112" name="AutoShape 8"/>
          <p:cNvSpPr>
            <a:spLocks noChangeArrowheads="1"/>
          </p:cNvSpPr>
          <p:nvPr/>
        </p:nvSpPr>
        <p:spPr bwMode="auto">
          <a:xfrm>
            <a:off x="8243888" y="4067175"/>
            <a:ext cx="87312" cy="881063"/>
          </a:xfrm>
          <a:prstGeom prst="roundRect">
            <a:avLst>
              <a:gd name="adj" fmla="val 50000"/>
            </a:avLst>
          </a:prstGeom>
          <a:solidFill>
            <a:schemeClr val="accent1"/>
          </a:solidFill>
          <a:ln w="9525">
            <a:noFill/>
            <a:round/>
            <a:headEnd/>
            <a:tailEnd/>
          </a:ln>
        </p:spPr>
        <p:txBody>
          <a:bodyPr wrap="none" anchor="ctr"/>
          <a:lstStyle/>
          <a:p>
            <a:endParaRPr lang="en-US"/>
          </a:p>
        </p:txBody>
      </p:sp>
      <p:sp>
        <p:nvSpPr>
          <p:cNvPr id="47113" name="AutoShape 9"/>
          <p:cNvSpPr>
            <a:spLocks noChangeArrowheads="1"/>
          </p:cNvSpPr>
          <p:nvPr/>
        </p:nvSpPr>
        <p:spPr bwMode="auto">
          <a:xfrm>
            <a:off x="7761288" y="4067175"/>
            <a:ext cx="87312" cy="881063"/>
          </a:xfrm>
          <a:prstGeom prst="roundRect">
            <a:avLst>
              <a:gd name="adj" fmla="val 50000"/>
            </a:avLst>
          </a:prstGeom>
          <a:solidFill>
            <a:schemeClr val="accent1"/>
          </a:solidFill>
          <a:ln w="9525">
            <a:noFill/>
            <a:round/>
            <a:headEnd/>
            <a:tailEnd/>
          </a:ln>
        </p:spPr>
        <p:txBody>
          <a:bodyPr wrap="none" anchor="ctr"/>
          <a:lstStyle/>
          <a:p>
            <a:endParaRPr lang="en-US"/>
          </a:p>
        </p:txBody>
      </p:sp>
      <p:sp>
        <p:nvSpPr>
          <p:cNvPr id="47114" name="AutoShape 10"/>
          <p:cNvSpPr>
            <a:spLocks noChangeArrowheads="1"/>
          </p:cNvSpPr>
          <p:nvPr/>
        </p:nvSpPr>
        <p:spPr bwMode="auto">
          <a:xfrm>
            <a:off x="7240588" y="4241800"/>
            <a:ext cx="85725" cy="731838"/>
          </a:xfrm>
          <a:prstGeom prst="roundRect">
            <a:avLst>
              <a:gd name="adj" fmla="val 50000"/>
            </a:avLst>
          </a:prstGeom>
          <a:solidFill>
            <a:schemeClr val="accent1"/>
          </a:solidFill>
          <a:ln w="9525">
            <a:noFill/>
            <a:round/>
            <a:headEnd/>
            <a:tailEnd/>
          </a:ln>
        </p:spPr>
        <p:txBody>
          <a:bodyPr wrap="none" anchor="ctr"/>
          <a:lstStyle/>
          <a:p>
            <a:endParaRPr lang="en-US"/>
          </a:p>
        </p:txBody>
      </p:sp>
      <p:sp>
        <p:nvSpPr>
          <p:cNvPr id="47115" name="AutoShape 11"/>
          <p:cNvSpPr>
            <a:spLocks noChangeArrowheads="1"/>
          </p:cNvSpPr>
          <p:nvPr/>
        </p:nvSpPr>
        <p:spPr bwMode="auto">
          <a:xfrm>
            <a:off x="6770688" y="4241800"/>
            <a:ext cx="85725" cy="731838"/>
          </a:xfrm>
          <a:prstGeom prst="roundRect">
            <a:avLst>
              <a:gd name="adj" fmla="val 50000"/>
            </a:avLst>
          </a:prstGeom>
          <a:solidFill>
            <a:schemeClr val="accent1"/>
          </a:solidFill>
          <a:ln w="9525">
            <a:noFill/>
            <a:round/>
            <a:headEnd/>
            <a:tailEnd/>
          </a:ln>
        </p:spPr>
        <p:txBody>
          <a:bodyPr wrap="none" anchor="ctr"/>
          <a:lstStyle/>
          <a:p>
            <a:endParaRPr lang="en-US"/>
          </a:p>
        </p:txBody>
      </p:sp>
      <p:sp>
        <p:nvSpPr>
          <p:cNvPr id="47116" name="AutoShape 12"/>
          <p:cNvSpPr>
            <a:spLocks noChangeArrowheads="1"/>
          </p:cNvSpPr>
          <p:nvPr/>
        </p:nvSpPr>
        <p:spPr bwMode="auto">
          <a:xfrm>
            <a:off x="7524750" y="3797300"/>
            <a:ext cx="85725" cy="731838"/>
          </a:xfrm>
          <a:prstGeom prst="roundRect">
            <a:avLst>
              <a:gd name="adj" fmla="val 50000"/>
            </a:avLst>
          </a:prstGeom>
          <a:solidFill>
            <a:schemeClr val="accent1"/>
          </a:solidFill>
          <a:ln w="9525">
            <a:noFill/>
            <a:round/>
            <a:headEnd/>
            <a:tailEnd/>
          </a:ln>
        </p:spPr>
        <p:txBody>
          <a:bodyPr wrap="none" anchor="ctr"/>
          <a:lstStyle/>
          <a:p>
            <a:endParaRPr lang="en-US"/>
          </a:p>
        </p:txBody>
      </p:sp>
      <p:sp>
        <p:nvSpPr>
          <p:cNvPr id="47117" name="AutoShape 13"/>
          <p:cNvSpPr>
            <a:spLocks noChangeArrowheads="1"/>
          </p:cNvSpPr>
          <p:nvPr/>
        </p:nvSpPr>
        <p:spPr bwMode="auto">
          <a:xfrm>
            <a:off x="7029450" y="3797300"/>
            <a:ext cx="85725" cy="731838"/>
          </a:xfrm>
          <a:prstGeom prst="roundRect">
            <a:avLst>
              <a:gd name="adj" fmla="val 50000"/>
            </a:avLst>
          </a:prstGeom>
          <a:solidFill>
            <a:schemeClr val="accent1"/>
          </a:solidFill>
          <a:ln w="9525">
            <a:noFill/>
            <a:round/>
            <a:headEnd/>
            <a:tailEnd/>
          </a:ln>
        </p:spPr>
        <p:txBody>
          <a:bodyPr wrap="none" anchor="ctr"/>
          <a:lstStyle/>
          <a:p>
            <a:endParaRPr lang="en-US"/>
          </a:p>
        </p:txBody>
      </p:sp>
      <p:sp>
        <p:nvSpPr>
          <p:cNvPr id="47118" name="AutoShape 14"/>
          <p:cNvSpPr>
            <a:spLocks noChangeArrowheads="1"/>
          </p:cNvSpPr>
          <p:nvPr/>
        </p:nvSpPr>
        <p:spPr bwMode="auto">
          <a:xfrm>
            <a:off x="8007350" y="3797300"/>
            <a:ext cx="85725" cy="731838"/>
          </a:xfrm>
          <a:prstGeom prst="roundRect">
            <a:avLst>
              <a:gd name="adj" fmla="val 50000"/>
            </a:avLst>
          </a:prstGeom>
          <a:solidFill>
            <a:schemeClr val="accent1"/>
          </a:solidFill>
          <a:ln w="9525">
            <a:noFill/>
            <a:round/>
            <a:headEnd/>
            <a:tailEnd/>
          </a:ln>
        </p:spPr>
        <p:txBody>
          <a:bodyPr wrap="none" anchor="ctr"/>
          <a:lstStyle/>
          <a:p>
            <a:endParaRPr lang="en-US"/>
          </a:p>
        </p:txBody>
      </p:sp>
      <p:sp>
        <p:nvSpPr>
          <p:cNvPr id="47119" name="AutoShape 15"/>
          <p:cNvSpPr>
            <a:spLocks noChangeArrowheads="1"/>
          </p:cNvSpPr>
          <p:nvPr/>
        </p:nvSpPr>
        <p:spPr bwMode="auto">
          <a:xfrm>
            <a:off x="6691313" y="4425950"/>
            <a:ext cx="787400" cy="369888"/>
          </a:xfrm>
          <a:prstGeom prst="roundRect">
            <a:avLst>
              <a:gd name="adj" fmla="val 27037"/>
            </a:avLst>
          </a:prstGeom>
          <a:solidFill>
            <a:schemeClr val="tx2"/>
          </a:solidFill>
          <a:ln w="28575">
            <a:solidFill>
              <a:schemeClr val="tx1"/>
            </a:solidFill>
            <a:round/>
            <a:headEnd/>
            <a:tailEnd/>
          </a:ln>
        </p:spPr>
        <p:txBody>
          <a:bodyPr wrap="none" anchor="ctr"/>
          <a:lstStyle/>
          <a:p>
            <a:endParaRPr lang="en-US"/>
          </a:p>
        </p:txBody>
      </p:sp>
      <p:grpSp>
        <p:nvGrpSpPr>
          <p:cNvPr id="47120" name="Group 16"/>
          <p:cNvGrpSpPr>
            <a:grpSpLocks/>
          </p:cNvGrpSpPr>
          <p:nvPr/>
        </p:nvGrpSpPr>
        <p:grpSpPr bwMode="auto">
          <a:xfrm>
            <a:off x="3649663" y="3978275"/>
            <a:ext cx="695325" cy="274638"/>
            <a:chOff x="2299" y="2592"/>
            <a:chExt cx="438" cy="173"/>
          </a:xfrm>
        </p:grpSpPr>
        <p:sp>
          <p:nvSpPr>
            <p:cNvPr id="47185" name="AutoShape 17"/>
            <p:cNvSpPr>
              <a:spLocks noChangeArrowheads="1"/>
            </p:cNvSpPr>
            <p:nvPr/>
          </p:nvSpPr>
          <p:spPr bwMode="auto">
            <a:xfrm>
              <a:off x="2299" y="2597"/>
              <a:ext cx="438" cy="162"/>
            </a:xfrm>
            <a:prstGeom prst="roundRect">
              <a:avLst>
                <a:gd name="adj" fmla="val 27037"/>
              </a:avLst>
            </a:prstGeom>
            <a:solidFill>
              <a:schemeClr val="tx2"/>
            </a:solidFill>
            <a:ln w="28575">
              <a:solidFill>
                <a:schemeClr val="accent2"/>
              </a:solidFill>
              <a:round/>
              <a:headEnd/>
              <a:tailEnd/>
            </a:ln>
          </p:spPr>
          <p:txBody>
            <a:bodyPr wrap="none" anchor="ctr"/>
            <a:lstStyle/>
            <a:p>
              <a:endParaRPr lang="en-US"/>
            </a:p>
          </p:txBody>
        </p:sp>
        <p:sp>
          <p:nvSpPr>
            <p:cNvPr id="47186" name="Text Box 18"/>
            <p:cNvSpPr txBox="1">
              <a:spLocks noChangeArrowheads="1"/>
            </p:cNvSpPr>
            <p:nvPr/>
          </p:nvSpPr>
          <p:spPr bwMode="auto">
            <a:xfrm>
              <a:off x="2336" y="2592"/>
              <a:ext cx="377" cy="173"/>
            </a:xfrm>
            <a:prstGeom prst="rect">
              <a:avLst/>
            </a:prstGeom>
            <a:noFill/>
            <a:ln w="9525">
              <a:noFill/>
              <a:miter lim="800000"/>
              <a:headEnd/>
              <a:tailEnd/>
            </a:ln>
          </p:spPr>
          <p:txBody>
            <a:bodyPr wrap="none" anchor="ctr">
              <a:spAutoFit/>
            </a:bodyPr>
            <a:lstStyle/>
            <a:p>
              <a:pPr algn="ctr"/>
              <a:r>
                <a:rPr lang="en-US" sz="1200" b="1"/>
                <a:t>DMT1</a:t>
              </a:r>
              <a:endParaRPr lang="en-GB" sz="1200" b="1"/>
            </a:p>
          </p:txBody>
        </p:sp>
      </p:grpSp>
      <p:sp>
        <p:nvSpPr>
          <p:cNvPr id="47121" name="Text Box 19"/>
          <p:cNvSpPr txBox="1">
            <a:spLocks noChangeArrowheads="1"/>
          </p:cNvSpPr>
          <p:nvPr/>
        </p:nvSpPr>
        <p:spPr bwMode="auto">
          <a:xfrm>
            <a:off x="6621463" y="4419600"/>
            <a:ext cx="908050" cy="396875"/>
          </a:xfrm>
          <a:prstGeom prst="rect">
            <a:avLst/>
          </a:prstGeom>
          <a:noFill/>
          <a:ln w="9525">
            <a:noFill/>
            <a:miter lim="800000"/>
            <a:headEnd/>
            <a:tailEnd/>
          </a:ln>
        </p:spPr>
        <p:txBody>
          <a:bodyPr wrap="none" anchor="ctr">
            <a:spAutoFit/>
          </a:bodyPr>
          <a:lstStyle/>
          <a:p>
            <a:pPr algn="ctr"/>
            <a:r>
              <a:rPr lang="en-US" sz="1000" b="1"/>
              <a:t>Fe-S cluster</a:t>
            </a:r>
            <a:br>
              <a:rPr lang="en-US" sz="1000" b="1"/>
            </a:br>
            <a:r>
              <a:rPr lang="en-US" sz="1000" b="1"/>
              <a:t>biogenesis</a:t>
            </a:r>
            <a:endParaRPr lang="en-GB" sz="1000" b="1"/>
          </a:p>
        </p:txBody>
      </p:sp>
      <p:sp>
        <p:nvSpPr>
          <p:cNvPr id="47122" name="Text Box 20"/>
          <p:cNvSpPr txBox="1">
            <a:spLocks noChangeArrowheads="1"/>
          </p:cNvSpPr>
          <p:nvPr/>
        </p:nvSpPr>
        <p:spPr bwMode="auto">
          <a:xfrm>
            <a:off x="7443788" y="5040313"/>
            <a:ext cx="1143000" cy="274637"/>
          </a:xfrm>
          <a:prstGeom prst="rect">
            <a:avLst/>
          </a:prstGeom>
          <a:noFill/>
          <a:ln w="9525">
            <a:noFill/>
            <a:miter lim="800000"/>
            <a:headEnd/>
            <a:tailEnd/>
          </a:ln>
        </p:spPr>
        <p:txBody>
          <a:bodyPr wrap="none" anchor="ctr">
            <a:spAutoFit/>
          </a:bodyPr>
          <a:lstStyle/>
          <a:p>
            <a:pPr algn="ctr"/>
            <a:r>
              <a:rPr lang="en-US" sz="1200" b="1" i="1"/>
              <a:t>Mitochondria</a:t>
            </a:r>
            <a:endParaRPr lang="en-GB" sz="1200" b="1" i="1"/>
          </a:p>
        </p:txBody>
      </p:sp>
      <p:sp>
        <p:nvSpPr>
          <p:cNvPr id="47123" name="Text Box 21"/>
          <p:cNvSpPr txBox="1">
            <a:spLocks noChangeArrowheads="1"/>
          </p:cNvSpPr>
          <p:nvPr/>
        </p:nvSpPr>
        <p:spPr bwMode="auto">
          <a:xfrm>
            <a:off x="5765800" y="5427663"/>
            <a:ext cx="1679575" cy="457200"/>
          </a:xfrm>
          <a:prstGeom prst="rect">
            <a:avLst/>
          </a:prstGeom>
          <a:noFill/>
          <a:ln w="9525">
            <a:noFill/>
            <a:miter lim="800000"/>
            <a:headEnd/>
            <a:tailEnd/>
          </a:ln>
        </p:spPr>
        <p:txBody>
          <a:bodyPr wrap="none" anchor="ctr">
            <a:spAutoFit/>
          </a:bodyPr>
          <a:lstStyle/>
          <a:p>
            <a:pPr algn="ctr"/>
            <a:r>
              <a:rPr lang="en-US" sz="1200" b="1"/>
              <a:t>Other iron utilization</a:t>
            </a:r>
            <a:br>
              <a:rPr lang="en-US" sz="1200" b="1"/>
            </a:br>
            <a:r>
              <a:rPr lang="en-US" sz="1200" b="1"/>
              <a:t>pathways</a:t>
            </a:r>
            <a:endParaRPr lang="en-GB" sz="1200" b="1"/>
          </a:p>
        </p:txBody>
      </p:sp>
      <p:pic>
        <p:nvPicPr>
          <p:cNvPr id="47124" name="Picture 5" descr="captation"/>
          <p:cNvPicPr>
            <a:picLocks noChangeAspect="1" noChangeArrowheads="1"/>
          </p:cNvPicPr>
          <p:nvPr/>
        </p:nvPicPr>
        <p:blipFill>
          <a:blip r:embed="rId3"/>
          <a:srcRect l="17216" t="66597" r="76443" b="25139"/>
          <a:stretch>
            <a:fillRect/>
          </a:stretch>
        </p:blipFill>
        <p:spPr bwMode="auto">
          <a:xfrm>
            <a:off x="3448050" y="4864100"/>
            <a:ext cx="757238" cy="1008063"/>
          </a:xfrm>
          <a:prstGeom prst="rect">
            <a:avLst/>
          </a:prstGeom>
          <a:solidFill>
            <a:schemeClr val="tx1"/>
          </a:solidFill>
          <a:ln w="76200">
            <a:noFill/>
            <a:miter lim="800000"/>
            <a:headEnd/>
            <a:tailEnd/>
          </a:ln>
        </p:spPr>
      </p:pic>
      <p:sp>
        <p:nvSpPr>
          <p:cNvPr id="47125" name="AutoShape 23"/>
          <p:cNvSpPr>
            <a:spLocks noChangeArrowheads="1"/>
          </p:cNvSpPr>
          <p:nvPr/>
        </p:nvSpPr>
        <p:spPr bwMode="auto">
          <a:xfrm>
            <a:off x="2908300" y="3981450"/>
            <a:ext cx="844550" cy="758825"/>
          </a:xfrm>
          <a:prstGeom prst="roundRect">
            <a:avLst>
              <a:gd name="adj" fmla="val 27037"/>
            </a:avLst>
          </a:prstGeom>
          <a:solidFill>
            <a:schemeClr val="tx2"/>
          </a:solidFill>
          <a:ln w="28575">
            <a:solidFill>
              <a:schemeClr val="tx1"/>
            </a:solidFill>
            <a:round/>
            <a:headEnd/>
            <a:tailEnd/>
          </a:ln>
        </p:spPr>
        <p:txBody>
          <a:bodyPr wrap="none" anchor="ctr"/>
          <a:lstStyle/>
          <a:p>
            <a:endParaRPr lang="en-US"/>
          </a:p>
        </p:txBody>
      </p:sp>
      <p:sp>
        <p:nvSpPr>
          <p:cNvPr id="47126" name="Text Box 24"/>
          <p:cNvSpPr txBox="1">
            <a:spLocks noChangeArrowheads="1"/>
          </p:cNvSpPr>
          <p:nvPr/>
        </p:nvSpPr>
        <p:spPr bwMode="auto">
          <a:xfrm>
            <a:off x="2851150" y="4217988"/>
            <a:ext cx="963613" cy="274637"/>
          </a:xfrm>
          <a:prstGeom prst="rect">
            <a:avLst/>
          </a:prstGeom>
          <a:noFill/>
          <a:ln w="9525">
            <a:noFill/>
            <a:miter lim="800000"/>
            <a:headEnd/>
            <a:tailEnd/>
          </a:ln>
        </p:spPr>
        <p:txBody>
          <a:bodyPr wrap="none" anchor="ctr">
            <a:spAutoFit/>
          </a:bodyPr>
          <a:lstStyle/>
          <a:p>
            <a:pPr algn="ctr"/>
            <a:r>
              <a:rPr lang="en-US" sz="1200" b="1"/>
              <a:t>Endosome</a:t>
            </a:r>
            <a:endParaRPr lang="en-GB" sz="1200" b="1"/>
          </a:p>
        </p:txBody>
      </p:sp>
      <p:grpSp>
        <p:nvGrpSpPr>
          <p:cNvPr id="47127" name="Group 25"/>
          <p:cNvGrpSpPr>
            <a:grpSpLocks/>
          </p:cNvGrpSpPr>
          <p:nvPr/>
        </p:nvGrpSpPr>
        <p:grpSpPr bwMode="auto">
          <a:xfrm>
            <a:off x="4703763" y="1538288"/>
            <a:ext cx="458787" cy="444500"/>
            <a:chOff x="2588" y="1117"/>
            <a:chExt cx="289" cy="280"/>
          </a:xfrm>
        </p:grpSpPr>
        <p:sp>
          <p:nvSpPr>
            <p:cNvPr id="47183" name="Oval 26"/>
            <p:cNvSpPr>
              <a:spLocks noChangeArrowheads="1"/>
            </p:cNvSpPr>
            <p:nvPr/>
          </p:nvSpPr>
          <p:spPr bwMode="auto">
            <a:xfrm>
              <a:off x="2592" y="1117"/>
              <a:ext cx="280" cy="280"/>
            </a:xfrm>
            <a:prstGeom prst="ellipse">
              <a:avLst/>
            </a:prstGeom>
            <a:solidFill>
              <a:srgbClr val="CC0000"/>
            </a:solidFill>
            <a:ln w="19050">
              <a:solidFill>
                <a:schemeClr val="tx1"/>
              </a:solidFill>
              <a:round/>
              <a:headEnd/>
              <a:tailEnd/>
            </a:ln>
          </p:spPr>
          <p:txBody>
            <a:bodyPr wrap="none" anchor="ctr"/>
            <a:lstStyle/>
            <a:p>
              <a:endParaRPr lang="en-US"/>
            </a:p>
          </p:txBody>
        </p:sp>
        <p:sp>
          <p:nvSpPr>
            <p:cNvPr id="47184" name="Rectangle 49"/>
            <p:cNvSpPr>
              <a:spLocks noChangeArrowheads="1"/>
            </p:cNvSpPr>
            <p:nvPr/>
          </p:nvSpPr>
          <p:spPr bwMode="auto">
            <a:xfrm>
              <a:off x="2588" y="1176"/>
              <a:ext cx="289" cy="115"/>
            </a:xfrm>
            <a:prstGeom prst="rect">
              <a:avLst/>
            </a:prstGeom>
            <a:noFill/>
            <a:ln w="9525">
              <a:noFill/>
              <a:miter lim="800000"/>
              <a:headEnd/>
              <a:tailEnd/>
            </a:ln>
          </p:spPr>
          <p:txBody>
            <a:bodyPr lIns="0" tIns="0" rIns="0" bIns="0">
              <a:spAutoFit/>
            </a:bodyPr>
            <a:lstStyle/>
            <a:p>
              <a:pPr algn="ctr"/>
              <a:r>
                <a:rPr lang="en-US" sz="1800" b="1" baseline="-14000">
                  <a:solidFill>
                    <a:srgbClr val="FFFFFF"/>
                  </a:solidFill>
                  <a:cs typeface="Arial" pitchFamily="34" charset="0"/>
                </a:rPr>
                <a:t>Fe</a:t>
              </a:r>
              <a:r>
                <a:rPr lang="en-US" sz="1200" b="1">
                  <a:solidFill>
                    <a:srgbClr val="FFFFFF"/>
                  </a:solidFill>
                  <a:cs typeface="Arial" pitchFamily="34" charset="0"/>
                </a:rPr>
                <a:t>3+</a:t>
              </a:r>
            </a:p>
          </p:txBody>
        </p:sp>
      </p:grpSp>
      <p:sp>
        <p:nvSpPr>
          <p:cNvPr id="63" name="Cloud 62"/>
          <p:cNvSpPr/>
          <p:nvPr/>
        </p:nvSpPr>
        <p:spPr bwMode="auto">
          <a:xfrm>
            <a:off x="4776116" y="3940632"/>
            <a:ext cx="1224000" cy="936000"/>
          </a:xfrm>
          <a:prstGeom prst="cloud">
            <a:avLst/>
          </a:prstGeom>
          <a:blipFill>
            <a:blip r:embed="rId4"/>
            <a:tile tx="0" ty="0" sx="100000" sy="100000" flip="none" algn="tl"/>
          </a:blipFill>
          <a:ln w="9525" cap="flat" cmpd="sng" algn="ctr">
            <a:solidFill>
              <a:srgbClr val="D7C48D"/>
            </a:solidFill>
            <a:prstDash val="solid"/>
            <a:round/>
            <a:headEnd type="none" w="med" len="med"/>
            <a:tailEnd type="none" w="med" len="med"/>
          </a:ln>
          <a:effectLst/>
          <a:scene3d>
            <a:camera prst="orthographicFront"/>
            <a:lightRig rig="threePt" dir="t"/>
          </a:scene3d>
          <a:sp3d>
            <a:bevelT w="152400" h="50800" prst="softRound"/>
          </a:sp3d>
        </p:spPr>
        <p:txBody>
          <a:bodyPr>
            <a:spAutoFit/>
          </a:bodyPr>
          <a:lstStyle/>
          <a:p>
            <a:pPr>
              <a:defRPr/>
            </a:pPr>
            <a:endParaRPr lang="en-US" sz="1800" dirty="0">
              <a:solidFill>
                <a:srgbClr val="FFFFFF"/>
              </a:solidFill>
              <a:ea typeface="+mn-ea"/>
              <a:cs typeface="Arial" pitchFamily="34" charset="0"/>
            </a:endParaRPr>
          </a:p>
        </p:txBody>
      </p:sp>
      <p:grpSp>
        <p:nvGrpSpPr>
          <p:cNvPr id="47131" name="Group 31"/>
          <p:cNvGrpSpPr>
            <a:grpSpLocks/>
          </p:cNvGrpSpPr>
          <p:nvPr/>
        </p:nvGrpSpPr>
        <p:grpSpPr bwMode="auto">
          <a:xfrm>
            <a:off x="4945063" y="4168775"/>
            <a:ext cx="469900" cy="444500"/>
            <a:chOff x="3131" y="1087"/>
            <a:chExt cx="296" cy="280"/>
          </a:xfrm>
        </p:grpSpPr>
        <p:sp>
          <p:nvSpPr>
            <p:cNvPr id="47181" name="Oval 32"/>
            <p:cNvSpPr>
              <a:spLocks noChangeArrowheads="1"/>
            </p:cNvSpPr>
            <p:nvPr/>
          </p:nvSpPr>
          <p:spPr bwMode="auto">
            <a:xfrm>
              <a:off x="3131" y="1087"/>
              <a:ext cx="280" cy="28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7182" name="Rectangle 49"/>
            <p:cNvSpPr>
              <a:spLocks noChangeArrowheads="1"/>
            </p:cNvSpPr>
            <p:nvPr/>
          </p:nvSpPr>
          <p:spPr bwMode="auto">
            <a:xfrm>
              <a:off x="3138" y="1146"/>
              <a:ext cx="289" cy="115"/>
            </a:xfrm>
            <a:prstGeom prst="rect">
              <a:avLst/>
            </a:prstGeom>
            <a:noFill/>
            <a:ln w="9525">
              <a:noFill/>
              <a:miter lim="800000"/>
              <a:headEnd/>
              <a:tailEnd/>
            </a:ln>
          </p:spPr>
          <p:txBody>
            <a:bodyPr lIns="0" tIns="0" rIns="0" bIns="0">
              <a:spAutoFit/>
            </a:bodyPr>
            <a:lstStyle/>
            <a:p>
              <a:pPr algn="ctr"/>
              <a:r>
                <a:rPr lang="en-US" sz="1800" b="1" baseline="-14000">
                  <a:solidFill>
                    <a:srgbClr val="FFFFFF"/>
                  </a:solidFill>
                  <a:cs typeface="Arial" pitchFamily="34" charset="0"/>
                </a:rPr>
                <a:t>Fe</a:t>
              </a:r>
              <a:r>
                <a:rPr lang="en-US" sz="1200" b="1">
                  <a:solidFill>
                    <a:srgbClr val="FFFFFF"/>
                  </a:solidFill>
                  <a:cs typeface="Arial" pitchFamily="34" charset="0"/>
                </a:rPr>
                <a:t>2+</a:t>
              </a:r>
            </a:p>
          </p:txBody>
        </p:sp>
      </p:grpSp>
      <p:sp>
        <p:nvSpPr>
          <p:cNvPr id="47132" name="Rectangle 65"/>
          <p:cNvSpPr>
            <a:spLocks noChangeArrowheads="1"/>
          </p:cNvSpPr>
          <p:nvPr/>
        </p:nvSpPr>
        <p:spPr bwMode="auto">
          <a:xfrm>
            <a:off x="5362575" y="3983038"/>
            <a:ext cx="539750" cy="366712"/>
          </a:xfrm>
          <a:prstGeom prst="rect">
            <a:avLst/>
          </a:prstGeom>
          <a:noFill/>
          <a:ln w="9525">
            <a:noFill/>
            <a:miter lim="800000"/>
            <a:headEnd/>
            <a:tailEnd/>
          </a:ln>
        </p:spPr>
        <p:txBody>
          <a:bodyPr wrap="none">
            <a:spAutoFit/>
          </a:bodyPr>
          <a:lstStyle/>
          <a:p>
            <a:r>
              <a:rPr lang="it-IT" sz="1800" b="1">
                <a:solidFill>
                  <a:srgbClr val="000000"/>
                </a:solidFill>
                <a:latin typeface="B Frutiger Bold" charset="0"/>
                <a:cs typeface="Arial" pitchFamily="34" charset="0"/>
              </a:rPr>
              <a:t>LIP</a:t>
            </a:r>
            <a:endParaRPr lang="en-US" sz="1800">
              <a:solidFill>
                <a:srgbClr val="000000"/>
              </a:solidFill>
              <a:cs typeface="Arial" pitchFamily="34" charset="0"/>
            </a:endParaRPr>
          </a:p>
        </p:txBody>
      </p:sp>
      <p:sp>
        <p:nvSpPr>
          <p:cNvPr id="47133" name="Text Box 35"/>
          <p:cNvSpPr txBox="1">
            <a:spLocks noChangeArrowheads="1"/>
          </p:cNvSpPr>
          <p:nvPr/>
        </p:nvSpPr>
        <p:spPr bwMode="auto">
          <a:xfrm>
            <a:off x="4165600" y="5386388"/>
            <a:ext cx="709613" cy="274637"/>
          </a:xfrm>
          <a:prstGeom prst="rect">
            <a:avLst/>
          </a:prstGeom>
          <a:noFill/>
          <a:ln w="9525">
            <a:noFill/>
            <a:miter lim="800000"/>
            <a:headEnd/>
            <a:tailEnd/>
          </a:ln>
        </p:spPr>
        <p:txBody>
          <a:bodyPr wrap="none" anchor="ctr">
            <a:spAutoFit/>
          </a:bodyPr>
          <a:lstStyle/>
          <a:p>
            <a:pPr algn="ctr"/>
            <a:r>
              <a:rPr lang="en-US" sz="1200" b="1">
                <a:solidFill>
                  <a:schemeClr val="hlink"/>
                </a:solidFill>
              </a:rPr>
              <a:t>Ferritin</a:t>
            </a:r>
            <a:endParaRPr lang="en-GB" sz="1200" b="1">
              <a:solidFill>
                <a:schemeClr val="hlink"/>
              </a:solidFill>
            </a:endParaRPr>
          </a:p>
        </p:txBody>
      </p:sp>
      <p:sp>
        <p:nvSpPr>
          <p:cNvPr id="47134" name="Down Arrow 53"/>
          <p:cNvSpPr>
            <a:spLocks noChangeArrowheads="1"/>
          </p:cNvSpPr>
          <p:nvPr/>
        </p:nvSpPr>
        <p:spPr bwMode="auto">
          <a:xfrm rot="-5400000">
            <a:off x="3726657" y="4298156"/>
            <a:ext cx="566738" cy="396875"/>
          </a:xfrm>
          <a:prstGeom prst="downArrow">
            <a:avLst>
              <a:gd name="adj1" fmla="val 50000"/>
              <a:gd name="adj2" fmla="val 31819"/>
            </a:avLst>
          </a:prstGeom>
          <a:solidFill>
            <a:schemeClr val="tx1"/>
          </a:solidFill>
          <a:ln w="19050">
            <a:solidFill>
              <a:schemeClr val="accent1"/>
            </a:solidFill>
            <a:round/>
            <a:headEnd/>
            <a:tailEnd/>
          </a:ln>
        </p:spPr>
        <p:txBody>
          <a:bodyPr vert="eaVert"/>
          <a:lstStyle/>
          <a:p>
            <a:endParaRPr lang="en-US" sz="1800">
              <a:solidFill>
                <a:srgbClr val="FFFFFF"/>
              </a:solidFill>
              <a:cs typeface="Arial" pitchFamily="34" charset="0"/>
            </a:endParaRPr>
          </a:p>
        </p:txBody>
      </p:sp>
      <p:sp>
        <p:nvSpPr>
          <p:cNvPr id="47135" name="Down Arrow 54"/>
          <p:cNvSpPr>
            <a:spLocks noChangeArrowheads="1"/>
          </p:cNvSpPr>
          <p:nvPr/>
        </p:nvSpPr>
        <p:spPr bwMode="auto">
          <a:xfrm rot="3360000">
            <a:off x="4252119" y="4764881"/>
            <a:ext cx="647700" cy="515938"/>
          </a:xfrm>
          <a:prstGeom prst="downArrow">
            <a:avLst>
              <a:gd name="adj1" fmla="val 50000"/>
              <a:gd name="adj2" fmla="val 20588"/>
            </a:avLst>
          </a:prstGeom>
          <a:solidFill>
            <a:schemeClr val="tx1"/>
          </a:solidFill>
          <a:ln w="19050">
            <a:solidFill>
              <a:schemeClr val="accent1"/>
            </a:solidFill>
            <a:round/>
            <a:headEnd/>
            <a:tailEnd/>
          </a:ln>
        </p:spPr>
        <p:txBody>
          <a:bodyPr rot="10800000" vert="eaVert"/>
          <a:lstStyle/>
          <a:p>
            <a:endParaRPr lang="en-US" sz="1800">
              <a:solidFill>
                <a:srgbClr val="FFFFFF"/>
              </a:solidFill>
              <a:cs typeface="Arial" pitchFamily="34" charset="0"/>
            </a:endParaRPr>
          </a:p>
        </p:txBody>
      </p:sp>
      <p:grpSp>
        <p:nvGrpSpPr>
          <p:cNvPr id="47136" name="Group 38"/>
          <p:cNvGrpSpPr>
            <a:grpSpLocks/>
          </p:cNvGrpSpPr>
          <p:nvPr/>
        </p:nvGrpSpPr>
        <p:grpSpPr bwMode="auto">
          <a:xfrm>
            <a:off x="5711825" y="2708275"/>
            <a:ext cx="588963" cy="563563"/>
            <a:chOff x="2299" y="2597"/>
            <a:chExt cx="438" cy="162"/>
          </a:xfrm>
        </p:grpSpPr>
        <p:sp>
          <p:nvSpPr>
            <p:cNvPr id="47179" name="AutoShape 39"/>
            <p:cNvSpPr>
              <a:spLocks noChangeArrowheads="1"/>
            </p:cNvSpPr>
            <p:nvPr/>
          </p:nvSpPr>
          <p:spPr bwMode="auto">
            <a:xfrm>
              <a:off x="2299" y="2597"/>
              <a:ext cx="438" cy="162"/>
            </a:xfrm>
            <a:prstGeom prst="roundRect">
              <a:avLst>
                <a:gd name="adj" fmla="val 27037"/>
              </a:avLst>
            </a:prstGeom>
            <a:solidFill>
              <a:schemeClr val="tx2"/>
            </a:solidFill>
            <a:ln w="28575">
              <a:solidFill>
                <a:schemeClr val="accent2"/>
              </a:solidFill>
              <a:round/>
              <a:headEnd/>
              <a:tailEnd/>
            </a:ln>
          </p:spPr>
          <p:txBody>
            <a:bodyPr wrap="none" anchor="ctr"/>
            <a:lstStyle/>
            <a:p>
              <a:endParaRPr lang="en-US"/>
            </a:p>
          </p:txBody>
        </p:sp>
        <p:sp>
          <p:nvSpPr>
            <p:cNvPr id="47180" name="Text Box 40"/>
            <p:cNvSpPr txBox="1">
              <a:spLocks noChangeArrowheads="1"/>
            </p:cNvSpPr>
            <p:nvPr/>
          </p:nvSpPr>
          <p:spPr bwMode="auto">
            <a:xfrm>
              <a:off x="2421" y="2639"/>
              <a:ext cx="206" cy="79"/>
            </a:xfrm>
            <a:prstGeom prst="rect">
              <a:avLst/>
            </a:prstGeom>
            <a:noFill/>
            <a:ln w="9525">
              <a:noFill/>
              <a:miter lim="800000"/>
              <a:headEnd/>
              <a:tailEnd/>
            </a:ln>
          </p:spPr>
          <p:txBody>
            <a:bodyPr wrap="none" anchor="ctr">
              <a:spAutoFit/>
            </a:bodyPr>
            <a:lstStyle/>
            <a:p>
              <a:pPr algn="ctr"/>
              <a:r>
                <a:rPr lang="en-US" sz="1200" b="1"/>
                <a:t>?</a:t>
              </a:r>
              <a:endParaRPr lang="en-GB" sz="1200" b="1"/>
            </a:p>
          </p:txBody>
        </p:sp>
      </p:grpSp>
      <p:grpSp>
        <p:nvGrpSpPr>
          <p:cNvPr id="47137" name="Group 41"/>
          <p:cNvGrpSpPr>
            <a:grpSpLocks/>
          </p:cNvGrpSpPr>
          <p:nvPr/>
        </p:nvGrpSpPr>
        <p:grpSpPr bwMode="auto">
          <a:xfrm>
            <a:off x="4664075" y="2732088"/>
            <a:ext cx="598488" cy="539750"/>
            <a:chOff x="2281" y="2597"/>
            <a:chExt cx="494" cy="162"/>
          </a:xfrm>
        </p:grpSpPr>
        <p:sp>
          <p:nvSpPr>
            <p:cNvPr id="47177" name="AutoShape 42"/>
            <p:cNvSpPr>
              <a:spLocks noChangeArrowheads="1"/>
            </p:cNvSpPr>
            <p:nvPr/>
          </p:nvSpPr>
          <p:spPr bwMode="auto">
            <a:xfrm>
              <a:off x="2299" y="2597"/>
              <a:ext cx="438" cy="162"/>
            </a:xfrm>
            <a:prstGeom prst="roundRect">
              <a:avLst>
                <a:gd name="adj" fmla="val 27037"/>
              </a:avLst>
            </a:prstGeom>
            <a:solidFill>
              <a:schemeClr val="tx2"/>
            </a:solidFill>
            <a:ln w="28575">
              <a:solidFill>
                <a:schemeClr val="accent2"/>
              </a:solidFill>
              <a:round/>
              <a:headEnd/>
              <a:tailEnd/>
            </a:ln>
          </p:spPr>
          <p:txBody>
            <a:bodyPr wrap="none" anchor="ctr"/>
            <a:lstStyle/>
            <a:p>
              <a:endParaRPr lang="en-US"/>
            </a:p>
          </p:txBody>
        </p:sp>
        <p:sp>
          <p:nvSpPr>
            <p:cNvPr id="47178" name="Text Box 43"/>
            <p:cNvSpPr txBox="1">
              <a:spLocks noChangeArrowheads="1"/>
            </p:cNvSpPr>
            <p:nvPr/>
          </p:nvSpPr>
          <p:spPr bwMode="auto">
            <a:xfrm>
              <a:off x="2281" y="2637"/>
              <a:ext cx="494" cy="83"/>
            </a:xfrm>
            <a:prstGeom prst="rect">
              <a:avLst/>
            </a:prstGeom>
            <a:noFill/>
            <a:ln w="9525">
              <a:noFill/>
              <a:miter lim="800000"/>
              <a:headEnd/>
              <a:tailEnd/>
            </a:ln>
          </p:spPr>
          <p:txBody>
            <a:bodyPr wrap="none" anchor="ctr">
              <a:spAutoFit/>
            </a:bodyPr>
            <a:lstStyle/>
            <a:p>
              <a:pPr algn="ctr"/>
              <a:r>
                <a:rPr lang="en-US" sz="1200" b="1"/>
                <a:t>DMT1</a:t>
              </a:r>
              <a:endParaRPr lang="en-GB" sz="1200" b="1"/>
            </a:p>
          </p:txBody>
        </p:sp>
      </p:grpSp>
      <p:grpSp>
        <p:nvGrpSpPr>
          <p:cNvPr id="47138" name="Group 44"/>
          <p:cNvGrpSpPr>
            <a:grpSpLocks/>
          </p:cNvGrpSpPr>
          <p:nvPr/>
        </p:nvGrpSpPr>
        <p:grpSpPr bwMode="auto">
          <a:xfrm>
            <a:off x="4049713" y="2732088"/>
            <a:ext cx="530225" cy="539750"/>
            <a:chOff x="2299" y="2597"/>
            <a:chExt cx="438" cy="162"/>
          </a:xfrm>
        </p:grpSpPr>
        <p:sp>
          <p:nvSpPr>
            <p:cNvPr id="47175" name="AutoShape 45"/>
            <p:cNvSpPr>
              <a:spLocks noChangeArrowheads="1"/>
            </p:cNvSpPr>
            <p:nvPr/>
          </p:nvSpPr>
          <p:spPr bwMode="auto">
            <a:xfrm>
              <a:off x="2299" y="2597"/>
              <a:ext cx="438" cy="162"/>
            </a:xfrm>
            <a:prstGeom prst="roundRect">
              <a:avLst>
                <a:gd name="adj" fmla="val 27037"/>
              </a:avLst>
            </a:prstGeom>
            <a:solidFill>
              <a:schemeClr val="tx2"/>
            </a:solidFill>
            <a:ln w="28575">
              <a:solidFill>
                <a:schemeClr val="accent2"/>
              </a:solidFill>
              <a:round/>
              <a:headEnd/>
              <a:tailEnd/>
            </a:ln>
          </p:spPr>
          <p:txBody>
            <a:bodyPr wrap="none" anchor="ctr"/>
            <a:lstStyle/>
            <a:p>
              <a:endParaRPr lang="en-US"/>
            </a:p>
          </p:txBody>
        </p:sp>
        <p:sp>
          <p:nvSpPr>
            <p:cNvPr id="47176" name="Text Box 46"/>
            <p:cNvSpPr txBox="1">
              <a:spLocks noChangeArrowheads="1"/>
            </p:cNvSpPr>
            <p:nvPr/>
          </p:nvSpPr>
          <p:spPr bwMode="auto">
            <a:xfrm>
              <a:off x="2414" y="2637"/>
              <a:ext cx="230" cy="83"/>
            </a:xfrm>
            <a:prstGeom prst="rect">
              <a:avLst/>
            </a:prstGeom>
            <a:noFill/>
            <a:ln w="9525">
              <a:noFill/>
              <a:miter lim="800000"/>
              <a:headEnd/>
              <a:tailEnd/>
            </a:ln>
          </p:spPr>
          <p:txBody>
            <a:bodyPr wrap="none" anchor="ctr">
              <a:spAutoFit/>
            </a:bodyPr>
            <a:lstStyle/>
            <a:p>
              <a:pPr algn="ctr"/>
              <a:r>
                <a:rPr lang="en-US" sz="1200" b="1"/>
                <a:t>?</a:t>
              </a:r>
              <a:endParaRPr lang="en-GB" sz="1200" b="1"/>
            </a:p>
          </p:txBody>
        </p:sp>
      </p:grpSp>
      <p:grpSp>
        <p:nvGrpSpPr>
          <p:cNvPr id="47139" name="Group 47"/>
          <p:cNvGrpSpPr>
            <a:grpSpLocks/>
          </p:cNvGrpSpPr>
          <p:nvPr/>
        </p:nvGrpSpPr>
        <p:grpSpPr bwMode="auto">
          <a:xfrm>
            <a:off x="3446463" y="2732088"/>
            <a:ext cx="539750" cy="539750"/>
            <a:chOff x="2299" y="2597"/>
            <a:chExt cx="445" cy="162"/>
          </a:xfrm>
        </p:grpSpPr>
        <p:sp>
          <p:nvSpPr>
            <p:cNvPr id="47173" name="AutoShape 48"/>
            <p:cNvSpPr>
              <a:spLocks noChangeArrowheads="1"/>
            </p:cNvSpPr>
            <p:nvPr/>
          </p:nvSpPr>
          <p:spPr bwMode="auto">
            <a:xfrm>
              <a:off x="2299" y="2597"/>
              <a:ext cx="438" cy="162"/>
            </a:xfrm>
            <a:prstGeom prst="roundRect">
              <a:avLst>
                <a:gd name="adj" fmla="val 27037"/>
              </a:avLst>
            </a:prstGeom>
            <a:solidFill>
              <a:schemeClr val="tx2"/>
            </a:solidFill>
            <a:ln w="28575">
              <a:solidFill>
                <a:schemeClr val="accent2"/>
              </a:solidFill>
              <a:round/>
              <a:headEnd/>
              <a:tailEnd/>
            </a:ln>
          </p:spPr>
          <p:txBody>
            <a:bodyPr wrap="none" anchor="ctr"/>
            <a:lstStyle/>
            <a:p>
              <a:endParaRPr lang="en-US"/>
            </a:p>
          </p:txBody>
        </p:sp>
        <p:sp>
          <p:nvSpPr>
            <p:cNvPr id="47174" name="Text Box 49"/>
            <p:cNvSpPr txBox="1">
              <a:spLocks noChangeArrowheads="1"/>
            </p:cNvSpPr>
            <p:nvPr/>
          </p:nvSpPr>
          <p:spPr bwMode="auto">
            <a:xfrm>
              <a:off x="2313" y="2637"/>
              <a:ext cx="431" cy="83"/>
            </a:xfrm>
            <a:prstGeom prst="rect">
              <a:avLst/>
            </a:prstGeom>
            <a:noFill/>
            <a:ln w="9525">
              <a:noFill/>
              <a:miter lim="800000"/>
              <a:headEnd/>
              <a:tailEnd/>
            </a:ln>
          </p:spPr>
          <p:txBody>
            <a:bodyPr wrap="none" anchor="ctr">
              <a:spAutoFit/>
            </a:bodyPr>
            <a:lstStyle/>
            <a:p>
              <a:pPr algn="ctr"/>
              <a:r>
                <a:rPr lang="en-US" sz="1200" b="1"/>
                <a:t>TfR2</a:t>
              </a:r>
              <a:endParaRPr lang="en-GB" sz="1200" b="1"/>
            </a:p>
          </p:txBody>
        </p:sp>
      </p:grpSp>
      <p:grpSp>
        <p:nvGrpSpPr>
          <p:cNvPr id="47140" name="Group 50"/>
          <p:cNvGrpSpPr>
            <a:grpSpLocks/>
          </p:cNvGrpSpPr>
          <p:nvPr/>
        </p:nvGrpSpPr>
        <p:grpSpPr bwMode="auto">
          <a:xfrm>
            <a:off x="2843213" y="2732088"/>
            <a:ext cx="539750" cy="539750"/>
            <a:chOff x="2299" y="2597"/>
            <a:chExt cx="445" cy="162"/>
          </a:xfrm>
        </p:grpSpPr>
        <p:sp>
          <p:nvSpPr>
            <p:cNvPr id="47171" name="AutoShape 51"/>
            <p:cNvSpPr>
              <a:spLocks noChangeArrowheads="1"/>
            </p:cNvSpPr>
            <p:nvPr/>
          </p:nvSpPr>
          <p:spPr bwMode="auto">
            <a:xfrm>
              <a:off x="2299" y="2597"/>
              <a:ext cx="438" cy="162"/>
            </a:xfrm>
            <a:prstGeom prst="roundRect">
              <a:avLst>
                <a:gd name="adj" fmla="val 27037"/>
              </a:avLst>
            </a:prstGeom>
            <a:solidFill>
              <a:schemeClr val="tx2"/>
            </a:solidFill>
            <a:ln w="28575">
              <a:solidFill>
                <a:schemeClr val="accent2"/>
              </a:solidFill>
              <a:round/>
              <a:headEnd/>
              <a:tailEnd/>
            </a:ln>
          </p:spPr>
          <p:txBody>
            <a:bodyPr wrap="none" anchor="ctr"/>
            <a:lstStyle/>
            <a:p>
              <a:endParaRPr lang="en-US"/>
            </a:p>
          </p:txBody>
        </p:sp>
        <p:sp>
          <p:nvSpPr>
            <p:cNvPr id="47172" name="Text Box 52"/>
            <p:cNvSpPr txBox="1">
              <a:spLocks noChangeArrowheads="1"/>
            </p:cNvSpPr>
            <p:nvPr/>
          </p:nvSpPr>
          <p:spPr bwMode="auto">
            <a:xfrm>
              <a:off x="2313" y="2637"/>
              <a:ext cx="431" cy="83"/>
            </a:xfrm>
            <a:prstGeom prst="rect">
              <a:avLst/>
            </a:prstGeom>
            <a:noFill/>
            <a:ln w="9525">
              <a:noFill/>
              <a:miter lim="800000"/>
              <a:headEnd/>
              <a:tailEnd/>
            </a:ln>
          </p:spPr>
          <p:txBody>
            <a:bodyPr wrap="none" anchor="ctr">
              <a:spAutoFit/>
            </a:bodyPr>
            <a:lstStyle/>
            <a:p>
              <a:pPr algn="ctr"/>
              <a:r>
                <a:rPr lang="en-US" sz="1200" b="1"/>
                <a:t>TfR1</a:t>
              </a:r>
              <a:endParaRPr lang="en-GB" sz="1200" b="1"/>
            </a:p>
          </p:txBody>
        </p:sp>
      </p:grpSp>
      <p:sp>
        <p:nvSpPr>
          <p:cNvPr id="47141" name="Down Arrow 18"/>
          <p:cNvSpPr>
            <a:spLocks noChangeArrowheads="1"/>
          </p:cNvSpPr>
          <p:nvPr/>
        </p:nvSpPr>
        <p:spPr bwMode="auto">
          <a:xfrm>
            <a:off x="3603625" y="2259013"/>
            <a:ext cx="215900" cy="458787"/>
          </a:xfrm>
          <a:prstGeom prst="downArrow">
            <a:avLst>
              <a:gd name="adj1" fmla="val 50000"/>
              <a:gd name="adj2" fmla="val 79687"/>
            </a:avLst>
          </a:prstGeom>
          <a:solidFill>
            <a:schemeClr val="bg1"/>
          </a:solidFill>
          <a:ln w="28575">
            <a:solidFill>
              <a:schemeClr val="tx1"/>
            </a:solidFill>
            <a:round/>
            <a:headEnd/>
            <a:tailEnd/>
          </a:ln>
        </p:spPr>
        <p:txBody>
          <a:bodyPr>
            <a:spAutoFit/>
          </a:bodyPr>
          <a:lstStyle/>
          <a:p>
            <a:endParaRPr lang="en-US" sz="1800">
              <a:solidFill>
                <a:srgbClr val="FFFFFF"/>
              </a:solidFill>
              <a:cs typeface="Arial" pitchFamily="34" charset="0"/>
            </a:endParaRPr>
          </a:p>
        </p:txBody>
      </p:sp>
      <p:sp>
        <p:nvSpPr>
          <p:cNvPr id="47142" name="Down Arrow 20"/>
          <p:cNvSpPr>
            <a:spLocks noChangeArrowheads="1"/>
          </p:cNvSpPr>
          <p:nvPr/>
        </p:nvSpPr>
        <p:spPr bwMode="auto">
          <a:xfrm>
            <a:off x="2998788" y="2259013"/>
            <a:ext cx="215900" cy="430212"/>
          </a:xfrm>
          <a:prstGeom prst="downArrow">
            <a:avLst>
              <a:gd name="adj1" fmla="val 50000"/>
              <a:gd name="adj2" fmla="val 74724"/>
            </a:avLst>
          </a:prstGeom>
          <a:solidFill>
            <a:schemeClr val="tx1"/>
          </a:solidFill>
          <a:ln w="9525">
            <a:noFill/>
            <a:round/>
            <a:headEnd/>
            <a:tailEnd/>
          </a:ln>
        </p:spPr>
        <p:txBody>
          <a:bodyPr>
            <a:spAutoFit/>
          </a:bodyPr>
          <a:lstStyle/>
          <a:p>
            <a:endParaRPr lang="en-US" sz="1800">
              <a:solidFill>
                <a:srgbClr val="FFFFFF"/>
              </a:solidFill>
              <a:cs typeface="Arial" pitchFamily="34" charset="0"/>
            </a:endParaRPr>
          </a:p>
        </p:txBody>
      </p:sp>
      <p:sp>
        <p:nvSpPr>
          <p:cNvPr id="47143" name="Down Arrow 52"/>
          <p:cNvSpPr>
            <a:spLocks noChangeArrowheads="1"/>
          </p:cNvSpPr>
          <p:nvPr/>
        </p:nvSpPr>
        <p:spPr bwMode="auto">
          <a:xfrm>
            <a:off x="2989263" y="3292475"/>
            <a:ext cx="250825" cy="438150"/>
          </a:xfrm>
          <a:prstGeom prst="downArrow">
            <a:avLst>
              <a:gd name="adj1" fmla="val 50000"/>
              <a:gd name="adj2" fmla="val 55583"/>
            </a:avLst>
          </a:prstGeom>
          <a:solidFill>
            <a:schemeClr val="tx1"/>
          </a:solidFill>
          <a:ln w="19050">
            <a:solidFill>
              <a:srgbClr val="FF3300"/>
            </a:solidFill>
            <a:round/>
            <a:headEnd/>
            <a:tailEnd/>
          </a:ln>
        </p:spPr>
        <p:txBody>
          <a:bodyPr>
            <a:spAutoFit/>
          </a:bodyPr>
          <a:lstStyle/>
          <a:p>
            <a:endParaRPr lang="en-US" sz="1800">
              <a:solidFill>
                <a:srgbClr val="FFFFFF"/>
              </a:solidFill>
              <a:cs typeface="Arial" pitchFamily="34" charset="0"/>
            </a:endParaRPr>
          </a:p>
        </p:txBody>
      </p:sp>
      <p:grpSp>
        <p:nvGrpSpPr>
          <p:cNvPr id="47144" name="Group 56"/>
          <p:cNvGrpSpPr>
            <a:grpSpLocks/>
          </p:cNvGrpSpPr>
          <p:nvPr/>
        </p:nvGrpSpPr>
        <p:grpSpPr bwMode="auto">
          <a:xfrm>
            <a:off x="4708525" y="2225675"/>
            <a:ext cx="469900" cy="444500"/>
            <a:chOff x="3131" y="1087"/>
            <a:chExt cx="296" cy="280"/>
          </a:xfrm>
        </p:grpSpPr>
        <p:sp>
          <p:nvSpPr>
            <p:cNvPr id="47169" name="Oval 57"/>
            <p:cNvSpPr>
              <a:spLocks noChangeArrowheads="1"/>
            </p:cNvSpPr>
            <p:nvPr/>
          </p:nvSpPr>
          <p:spPr bwMode="auto">
            <a:xfrm>
              <a:off x="3131" y="1087"/>
              <a:ext cx="280" cy="28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7170" name="Rectangle 49"/>
            <p:cNvSpPr>
              <a:spLocks noChangeArrowheads="1"/>
            </p:cNvSpPr>
            <p:nvPr/>
          </p:nvSpPr>
          <p:spPr bwMode="auto">
            <a:xfrm>
              <a:off x="3138" y="1146"/>
              <a:ext cx="289" cy="115"/>
            </a:xfrm>
            <a:prstGeom prst="rect">
              <a:avLst/>
            </a:prstGeom>
            <a:noFill/>
            <a:ln w="9525">
              <a:noFill/>
              <a:miter lim="800000"/>
              <a:headEnd/>
              <a:tailEnd/>
            </a:ln>
          </p:spPr>
          <p:txBody>
            <a:bodyPr lIns="0" tIns="0" rIns="0" bIns="0">
              <a:spAutoFit/>
            </a:bodyPr>
            <a:lstStyle/>
            <a:p>
              <a:pPr algn="ctr"/>
              <a:r>
                <a:rPr lang="en-US" sz="1800" b="1" baseline="-14000">
                  <a:solidFill>
                    <a:srgbClr val="FFFFFF"/>
                  </a:solidFill>
                  <a:cs typeface="Arial" pitchFamily="34" charset="0"/>
                </a:rPr>
                <a:t>Fe</a:t>
              </a:r>
              <a:r>
                <a:rPr lang="en-US" sz="1200" b="1">
                  <a:solidFill>
                    <a:srgbClr val="FFFFFF"/>
                  </a:solidFill>
                  <a:cs typeface="Arial" pitchFamily="34" charset="0"/>
                </a:rPr>
                <a:t>2+</a:t>
              </a:r>
            </a:p>
          </p:txBody>
        </p:sp>
      </p:grpSp>
      <p:sp>
        <p:nvSpPr>
          <p:cNvPr id="47145" name="Rectangle 48"/>
          <p:cNvSpPr>
            <a:spLocks noChangeArrowheads="1"/>
          </p:cNvSpPr>
          <p:nvPr/>
        </p:nvSpPr>
        <p:spPr bwMode="auto">
          <a:xfrm>
            <a:off x="4275138" y="3660775"/>
            <a:ext cx="111125" cy="182563"/>
          </a:xfrm>
          <a:prstGeom prst="rect">
            <a:avLst/>
          </a:prstGeom>
          <a:noFill/>
          <a:ln w="9525">
            <a:noFill/>
            <a:miter lim="800000"/>
            <a:headEnd/>
            <a:tailEnd/>
          </a:ln>
        </p:spPr>
        <p:txBody>
          <a:bodyPr lIns="0" tIns="0" rIns="0" bIns="0">
            <a:spAutoFit/>
          </a:bodyPr>
          <a:lstStyle/>
          <a:p>
            <a:r>
              <a:rPr lang="en-US" sz="1200" b="1">
                <a:solidFill>
                  <a:srgbClr val="000000"/>
                </a:solidFill>
                <a:latin typeface="R Frutiger Roman" charset="0"/>
                <a:cs typeface="Arial" pitchFamily="34" charset="0"/>
              </a:rPr>
              <a:t>?</a:t>
            </a:r>
          </a:p>
        </p:txBody>
      </p:sp>
      <p:sp>
        <p:nvSpPr>
          <p:cNvPr id="47146" name="Rectangle 60"/>
          <p:cNvSpPr>
            <a:spLocks noChangeArrowheads="1"/>
          </p:cNvSpPr>
          <p:nvPr/>
        </p:nvSpPr>
        <p:spPr bwMode="auto">
          <a:xfrm>
            <a:off x="2700338" y="1781175"/>
            <a:ext cx="1503362" cy="503238"/>
          </a:xfrm>
          <a:prstGeom prst="rect">
            <a:avLst/>
          </a:prstGeom>
          <a:solidFill>
            <a:srgbClr val="4D4D4D"/>
          </a:solidFill>
          <a:ln w="9525">
            <a:noFill/>
            <a:miter lim="800000"/>
            <a:headEnd/>
            <a:tailEnd/>
          </a:ln>
        </p:spPr>
        <p:txBody>
          <a:bodyPr wrap="none" anchor="ctr"/>
          <a:lstStyle/>
          <a:p>
            <a:endParaRPr lang="en-US"/>
          </a:p>
        </p:txBody>
      </p:sp>
      <p:sp>
        <p:nvSpPr>
          <p:cNvPr id="47147" name="Text Box 61"/>
          <p:cNvSpPr txBox="1">
            <a:spLocks noChangeArrowheads="1"/>
          </p:cNvSpPr>
          <p:nvPr/>
        </p:nvSpPr>
        <p:spPr bwMode="auto">
          <a:xfrm>
            <a:off x="2576513" y="1814513"/>
            <a:ext cx="1785937" cy="450850"/>
          </a:xfrm>
          <a:prstGeom prst="rect">
            <a:avLst/>
          </a:prstGeom>
          <a:noFill/>
          <a:ln w="9525">
            <a:noFill/>
            <a:miter lim="800000"/>
            <a:headEnd/>
            <a:tailEnd/>
          </a:ln>
        </p:spPr>
        <p:txBody>
          <a:bodyPr lIns="0" tIns="0" rIns="0" bIns="0" anchor="ctr"/>
          <a:lstStyle/>
          <a:p>
            <a:pPr algn="ctr"/>
            <a:r>
              <a:rPr lang="it-IT" sz="1400" b="1">
                <a:solidFill>
                  <a:schemeClr val="tx2"/>
                </a:solidFill>
                <a:latin typeface="B Frutiger Bold" charset="0"/>
                <a:cs typeface="Arial" pitchFamily="34" charset="0"/>
              </a:rPr>
              <a:t>Transferrin</a:t>
            </a:r>
          </a:p>
        </p:txBody>
      </p:sp>
      <p:sp>
        <p:nvSpPr>
          <p:cNvPr id="47148" name="Oval 60"/>
          <p:cNvSpPr>
            <a:spLocks noChangeArrowheads="1"/>
          </p:cNvSpPr>
          <p:nvPr/>
        </p:nvSpPr>
        <p:spPr bwMode="auto">
          <a:xfrm>
            <a:off x="2662238" y="1725613"/>
            <a:ext cx="182562" cy="187325"/>
          </a:xfrm>
          <a:prstGeom prst="ellipse">
            <a:avLst/>
          </a:prstGeom>
          <a:solidFill>
            <a:srgbClr val="CC0000"/>
          </a:solidFill>
          <a:ln w="19050">
            <a:solidFill>
              <a:schemeClr val="tx2"/>
            </a:solidFill>
            <a:round/>
            <a:headEnd/>
            <a:tailEnd/>
          </a:ln>
        </p:spPr>
        <p:txBody>
          <a:bodyPr/>
          <a:lstStyle/>
          <a:p>
            <a:endParaRPr lang="en-US" sz="1400" baseline="-14000">
              <a:solidFill>
                <a:srgbClr val="000000"/>
              </a:solidFill>
              <a:cs typeface="Arial" pitchFamily="34" charset="0"/>
            </a:endParaRPr>
          </a:p>
        </p:txBody>
      </p:sp>
      <p:sp>
        <p:nvSpPr>
          <p:cNvPr id="47149" name="Oval 60"/>
          <p:cNvSpPr>
            <a:spLocks noChangeArrowheads="1"/>
          </p:cNvSpPr>
          <p:nvPr/>
        </p:nvSpPr>
        <p:spPr bwMode="auto">
          <a:xfrm>
            <a:off x="4059238" y="1725613"/>
            <a:ext cx="182562" cy="187325"/>
          </a:xfrm>
          <a:prstGeom prst="ellipse">
            <a:avLst/>
          </a:prstGeom>
          <a:solidFill>
            <a:srgbClr val="CC0000"/>
          </a:solidFill>
          <a:ln w="19050">
            <a:solidFill>
              <a:schemeClr val="tx2"/>
            </a:solidFill>
            <a:round/>
            <a:headEnd/>
            <a:tailEnd/>
          </a:ln>
        </p:spPr>
        <p:txBody>
          <a:bodyPr/>
          <a:lstStyle/>
          <a:p>
            <a:endParaRPr lang="en-US" sz="1400" baseline="-14000">
              <a:solidFill>
                <a:srgbClr val="000000"/>
              </a:solidFill>
              <a:cs typeface="Arial" pitchFamily="34" charset="0"/>
            </a:endParaRPr>
          </a:p>
        </p:txBody>
      </p:sp>
      <p:sp>
        <p:nvSpPr>
          <p:cNvPr id="47150" name="AutoShape 64"/>
          <p:cNvSpPr>
            <a:spLocks noChangeArrowheads="1"/>
          </p:cNvSpPr>
          <p:nvPr/>
        </p:nvSpPr>
        <p:spPr bwMode="auto">
          <a:xfrm>
            <a:off x="7594600" y="3940175"/>
            <a:ext cx="787400" cy="369888"/>
          </a:xfrm>
          <a:prstGeom prst="roundRect">
            <a:avLst>
              <a:gd name="adj" fmla="val 27037"/>
            </a:avLst>
          </a:prstGeom>
          <a:solidFill>
            <a:schemeClr val="tx2"/>
          </a:solidFill>
          <a:ln w="28575">
            <a:solidFill>
              <a:schemeClr val="tx1"/>
            </a:solidFill>
            <a:round/>
            <a:headEnd/>
            <a:tailEnd/>
          </a:ln>
        </p:spPr>
        <p:txBody>
          <a:bodyPr wrap="none" anchor="ctr"/>
          <a:lstStyle/>
          <a:p>
            <a:endParaRPr lang="en-US"/>
          </a:p>
        </p:txBody>
      </p:sp>
      <p:sp>
        <p:nvSpPr>
          <p:cNvPr id="47151" name="Text Box 65"/>
          <p:cNvSpPr txBox="1">
            <a:spLocks noChangeArrowheads="1"/>
          </p:cNvSpPr>
          <p:nvPr/>
        </p:nvSpPr>
        <p:spPr bwMode="auto">
          <a:xfrm>
            <a:off x="7604125" y="3927475"/>
            <a:ext cx="766763" cy="396875"/>
          </a:xfrm>
          <a:prstGeom prst="rect">
            <a:avLst/>
          </a:prstGeom>
          <a:noFill/>
          <a:ln w="9525">
            <a:noFill/>
            <a:miter lim="800000"/>
            <a:headEnd/>
            <a:tailEnd/>
          </a:ln>
        </p:spPr>
        <p:txBody>
          <a:bodyPr wrap="none" anchor="ctr">
            <a:spAutoFit/>
          </a:bodyPr>
          <a:lstStyle/>
          <a:p>
            <a:pPr algn="ctr"/>
            <a:r>
              <a:rPr lang="en-US" sz="1000" b="1"/>
              <a:t>Heme</a:t>
            </a:r>
            <a:br>
              <a:rPr lang="en-US" sz="1000" b="1"/>
            </a:br>
            <a:r>
              <a:rPr lang="en-US" sz="1000" b="1"/>
              <a:t>synthesis</a:t>
            </a:r>
            <a:endParaRPr lang="en-GB" sz="1000" b="1"/>
          </a:p>
        </p:txBody>
      </p:sp>
      <p:sp>
        <p:nvSpPr>
          <p:cNvPr id="47152" name="Down Arrow 21"/>
          <p:cNvSpPr>
            <a:spLocks noChangeArrowheads="1"/>
          </p:cNvSpPr>
          <p:nvPr/>
        </p:nvSpPr>
        <p:spPr bwMode="auto">
          <a:xfrm rot="-5400000">
            <a:off x="6011863" y="4156075"/>
            <a:ext cx="395288" cy="395287"/>
          </a:xfrm>
          <a:prstGeom prst="downArrow">
            <a:avLst>
              <a:gd name="adj1" fmla="val 57435"/>
              <a:gd name="adj2" fmla="val 48597"/>
            </a:avLst>
          </a:prstGeom>
          <a:solidFill>
            <a:srgbClr val="4D4D4D"/>
          </a:solidFill>
          <a:ln w="19050">
            <a:noFill/>
            <a:round/>
            <a:headEnd/>
            <a:tailEnd/>
          </a:ln>
        </p:spPr>
        <p:txBody>
          <a:bodyPr vert="eaVert"/>
          <a:lstStyle/>
          <a:p>
            <a:endParaRPr lang="en-US" sz="1800">
              <a:solidFill>
                <a:srgbClr val="FFFFFF"/>
              </a:solidFill>
              <a:cs typeface="Arial" pitchFamily="34" charset="0"/>
            </a:endParaRPr>
          </a:p>
        </p:txBody>
      </p:sp>
      <p:sp>
        <p:nvSpPr>
          <p:cNvPr id="47153" name="Line 67"/>
          <p:cNvSpPr>
            <a:spLocks noChangeShapeType="1"/>
          </p:cNvSpPr>
          <p:nvPr/>
        </p:nvSpPr>
        <p:spPr bwMode="auto">
          <a:xfrm>
            <a:off x="5795963" y="3343275"/>
            <a:ext cx="0" cy="576263"/>
          </a:xfrm>
          <a:prstGeom prst="line">
            <a:avLst/>
          </a:prstGeom>
          <a:noFill/>
          <a:ln w="28575">
            <a:solidFill>
              <a:srgbClr val="333333"/>
            </a:solidFill>
            <a:round/>
            <a:headEnd/>
            <a:tailEnd type="stealth" w="lg" len="lg"/>
          </a:ln>
        </p:spPr>
        <p:txBody>
          <a:bodyPr/>
          <a:lstStyle/>
          <a:p>
            <a:endParaRPr lang="en-US"/>
          </a:p>
        </p:txBody>
      </p:sp>
      <p:sp>
        <p:nvSpPr>
          <p:cNvPr id="47154" name="Line 68"/>
          <p:cNvSpPr>
            <a:spLocks noChangeShapeType="1"/>
          </p:cNvSpPr>
          <p:nvPr/>
        </p:nvSpPr>
        <p:spPr bwMode="auto">
          <a:xfrm>
            <a:off x="3687763" y="3343275"/>
            <a:ext cx="0" cy="246063"/>
          </a:xfrm>
          <a:prstGeom prst="line">
            <a:avLst/>
          </a:prstGeom>
          <a:noFill/>
          <a:ln w="28575">
            <a:solidFill>
              <a:srgbClr val="333333"/>
            </a:solidFill>
            <a:round/>
            <a:headEnd/>
            <a:tailEnd type="stealth" w="lg" len="lg"/>
          </a:ln>
        </p:spPr>
        <p:txBody>
          <a:bodyPr/>
          <a:lstStyle/>
          <a:p>
            <a:endParaRPr lang="en-US"/>
          </a:p>
        </p:txBody>
      </p:sp>
      <p:sp>
        <p:nvSpPr>
          <p:cNvPr id="47155" name="Line 69"/>
          <p:cNvSpPr>
            <a:spLocks noChangeShapeType="1"/>
          </p:cNvSpPr>
          <p:nvPr/>
        </p:nvSpPr>
        <p:spPr bwMode="auto">
          <a:xfrm>
            <a:off x="4310063" y="3343275"/>
            <a:ext cx="0" cy="246063"/>
          </a:xfrm>
          <a:prstGeom prst="line">
            <a:avLst/>
          </a:prstGeom>
          <a:noFill/>
          <a:ln w="28575">
            <a:solidFill>
              <a:srgbClr val="333333"/>
            </a:solidFill>
            <a:round/>
            <a:headEnd/>
            <a:tailEnd type="stealth" w="lg" len="lg"/>
          </a:ln>
        </p:spPr>
        <p:txBody>
          <a:bodyPr/>
          <a:lstStyle/>
          <a:p>
            <a:endParaRPr lang="en-US"/>
          </a:p>
        </p:txBody>
      </p:sp>
      <p:sp>
        <p:nvSpPr>
          <p:cNvPr id="47156" name="Rectangle 48"/>
          <p:cNvSpPr>
            <a:spLocks noChangeArrowheads="1"/>
          </p:cNvSpPr>
          <p:nvPr/>
        </p:nvSpPr>
        <p:spPr bwMode="auto">
          <a:xfrm>
            <a:off x="3640138" y="3660775"/>
            <a:ext cx="111125" cy="182563"/>
          </a:xfrm>
          <a:prstGeom prst="rect">
            <a:avLst/>
          </a:prstGeom>
          <a:noFill/>
          <a:ln w="9525">
            <a:noFill/>
            <a:miter lim="800000"/>
            <a:headEnd/>
            <a:tailEnd/>
          </a:ln>
        </p:spPr>
        <p:txBody>
          <a:bodyPr lIns="0" tIns="0" rIns="0" bIns="0">
            <a:spAutoFit/>
          </a:bodyPr>
          <a:lstStyle/>
          <a:p>
            <a:r>
              <a:rPr lang="en-US" sz="1200" b="1">
                <a:solidFill>
                  <a:srgbClr val="000000"/>
                </a:solidFill>
                <a:latin typeface="R Frutiger Roman" charset="0"/>
                <a:cs typeface="Arial" pitchFamily="34" charset="0"/>
              </a:rPr>
              <a:t>?</a:t>
            </a:r>
          </a:p>
        </p:txBody>
      </p:sp>
      <p:sp>
        <p:nvSpPr>
          <p:cNvPr id="47157" name="Line 71"/>
          <p:cNvSpPr>
            <a:spLocks noChangeShapeType="1"/>
          </p:cNvSpPr>
          <p:nvPr/>
        </p:nvSpPr>
        <p:spPr bwMode="auto">
          <a:xfrm>
            <a:off x="4983163" y="3533775"/>
            <a:ext cx="0" cy="385763"/>
          </a:xfrm>
          <a:prstGeom prst="line">
            <a:avLst/>
          </a:prstGeom>
          <a:noFill/>
          <a:ln w="28575">
            <a:solidFill>
              <a:srgbClr val="333333"/>
            </a:solidFill>
            <a:round/>
            <a:headEnd/>
            <a:tailEnd type="stealth" w="lg" len="lg"/>
          </a:ln>
        </p:spPr>
        <p:txBody>
          <a:bodyPr/>
          <a:lstStyle/>
          <a:p>
            <a:endParaRPr lang="en-US"/>
          </a:p>
        </p:txBody>
      </p:sp>
      <p:sp>
        <p:nvSpPr>
          <p:cNvPr id="47158" name="Line 72"/>
          <p:cNvSpPr>
            <a:spLocks noChangeShapeType="1"/>
          </p:cNvSpPr>
          <p:nvPr/>
        </p:nvSpPr>
        <p:spPr bwMode="auto">
          <a:xfrm>
            <a:off x="5122863" y="4968875"/>
            <a:ext cx="0" cy="576263"/>
          </a:xfrm>
          <a:prstGeom prst="line">
            <a:avLst/>
          </a:prstGeom>
          <a:noFill/>
          <a:ln w="28575">
            <a:solidFill>
              <a:srgbClr val="333333"/>
            </a:solidFill>
            <a:round/>
            <a:headEnd/>
            <a:tailEnd type="stealth" w="lg" len="lg"/>
          </a:ln>
        </p:spPr>
        <p:txBody>
          <a:bodyPr/>
          <a:lstStyle/>
          <a:p>
            <a:endParaRPr lang="en-US"/>
          </a:p>
        </p:txBody>
      </p:sp>
      <p:sp>
        <p:nvSpPr>
          <p:cNvPr id="47159" name="Line 73"/>
          <p:cNvSpPr>
            <a:spLocks noChangeShapeType="1"/>
          </p:cNvSpPr>
          <p:nvPr/>
        </p:nvSpPr>
        <p:spPr bwMode="auto">
          <a:xfrm>
            <a:off x="5940425" y="4876800"/>
            <a:ext cx="419100" cy="523875"/>
          </a:xfrm>
          <a:prstGeom prst="line">
            <a:avLst/>
          </a:prstGeom>
          <a:noFill/>
          <a:ln w="28575">
            <a:solidFill>
              <a:srgbClr val="333333"/>
            </a:solidFill>
            <a:round/>
            <a:headEnd/>
            <a:tailEnd type="stealth" w="lg" len="lg"/>
          </a:ln>
        </p:spPr>
        <p:txBody>
          <a:bodyPr/>
          <a:lstStyle/>
          <a:p>
            <a:endParaRPr lang="en-US"/>
          </a:p>
        </p:txBody>
      </p:sp>
      <p:sp>
        <p:nvSpPr>
          <p:cNvPr id="47160" name="Rectangle 48"/>
          <p:cNvSpPr>
            <a:spLocks noChangeArrowheads="1"/>
          </p:cNvSpPr>
          <p:nvPr/>
        </p:nvSpPr>
        <p:spPr bwMode="auto">
          <a:xfrm>
            <a:off x="5073650" y="1968500"/>
            <a:ext cx="757238" cy="182563"/>
          </a:xfrm>
          <a:prstGeom prst="rect">
            <a:avLst/>
          </a:prstGeom>
          <a:solidFill>
            <a:schemeClr val="bg1"/>
          </a:solidFill>
          <a:ln w="9525">
            <a:noFill/>
            <a:miter lim="800000"/>
            <a:headEnd/>
            <a:tailEnd/>
          </a:ln>
        </p:spPr>
        <p:txBody>
          <a:bodyPr lIns="0" tIns="0" rIns="0" bIns="0">
            <a:spAutoFit/>
          </a:bodyPr>
          <a:lstStyle/>
          <a:p>
            <a:r>
              <a:rPr lang="en-US" sz="1200" b="1">
                <a:solidFill>
                  <a:srgbClr val="000000"/>
                </a:solidFill>
                <a:latin typeface="R Frutiger Roman" charset="0"/>
                <a:cs typeface="Arial" pitchFamily="34" charset="0"/>
              </a:rPr>
              <a:t>Dcyb</a:t>
            </a:r>
          </a:p>
        </p:txBody>
      </p:sp>
      <p:sp>
        <p:nvSpPr>
          <p:cNvPr id="47161" name="Down Arrow 53"/>
          <p:cNvSpPr>
            <a:spLocks noChangeArrowheads="1"/>
          </p:cNvSpPr>
          <p:nvPr/>
        </p:nvSpPr>
        <p:spPr bwMode="auto">
          <a:xfrm rot="-5400000">
            <a:off x="4221957" y="4298156"/>
            <a:ext cx="566738" cy="396875"/>
          </a:xfrm>
          <a:prstGeom prst="downArrow">
            <a:avLst>
              <a:gd name="adj1" fmla="val 50000"/>
              <a:gd name="adj2" fmla="val 31819"/>
            </a:avLst>
          </a:prstGeom>
          <a:solidFill>
            <a:schemeClr val="tx1"/>
          </a:solidFill>
          <a:ln w="19050">
            <a:solidFill>
              <a:schemeClr val="accent1"/>
            </a:solidFill>
            <a:round/>
            <a:headEnd/>
            <a:tailEnd/>
          </a:ln>
        </p:spPr>
        <p:txBody>
          <a:bodyPr vert="eaVert"/>
          <a:lstStyle/>
          <a:p>
            <a:endParaRPr lang="en-US" sz="1800">
              <a:solidFill>
                <a:srgbClr val="FFFFFF"/>
              </a:solidFill>
              <a:cs typeface="Arial" pitchFamily="34" charset="0"/>
            </a:endParaRPr>
          </a:p>
        </p:txBody>
      </p:sp>
      <p:sp>
        <p:nvSpPr>
          <p:cNvPr id="47162" name="Line 76"/>
          <p:cNvSpPr>
            <a:spLocks noChangeShapeType="1"/>
          </p:cNvSpPr>
          <p:nvPr/>
        </p:nvSpPr>
        <p:spPr bwMode="auto">
          <a:xfrm>
            <a:off x="4937125" y="2011363"/>
            <a:ext cx="0" cy="198437"/>
          </a:xfrm>
          <a:prstGeom prst="line">
            <a:avLst/>
          </a:prstGeom>
          <a:noFill/>
          <a:ln w="28575">
            <a:solidFill>
              <a:srgbClr val="333333"/>
            </a:solidFill>
            <a:round/>
            <a:headEnd/>
            <a:tailEnd type="stealth" w="lg" len="lg"/>
          </a:ln>
        </p:spPr>
        <p:txBody>
          <a:bodyPr/>
          <a:lstStyle/>
          <a:p>
            <a:endParaRPr lang="en-US"/>
          </a:p>
        </p:txBody>
      </p:sp>
      <p:sp>
        <p:nvSpPr>
          <p:cNvPr id="47163" name="AutoShape 77"/>
          <p:cNvSpPr>
            <a:spLocks noChangeArrowheads="1"/>
          </p:cNvSpPr>
          <p:nvPr/>
        </p:nvSpPr>
        <p:spPr bwMode="auto">
          <a:xfrm>
            <a:off x="257175" y="1687513"/>
            <a:ext cx="2259013" cy="1270000"/>
          </a:xfrm>
          <a:prstGeom prst="roundRect">
            <a:avLst>
              <a:gd name="adj" fmla="val 16667"/>
            </a:avLst>
          </a:prstGeom>
          <a:solidFill>
            <a:srgbClr val="EC8026"/>
          </a:solidFill>
          <a:ln w="19050">
            <a:noFill/>
            <a:round/>
            <a:headEnd/>
            <a:tailEnd/>
          </a:ln>
        </p:spPr>
        <p:txBody>
          <a:bodyPr anchor="ctr" anchorCtr="1">
            <a:spAutoFit/>
          </a:bodyPr>
          <a:lstStyle/>
          <a:p>
            <a:pPr algn="ctr"/>
            <a:r>
              <a:rPr lang="it-IT" sz="1400" b="1">
                <a:latin typeface="B Frutiger Bold" charset="0"/>
                <a:cs typeface="Arial" pitchFamily="34" charset="0"/>
              </a:rPr>
              <a:t>Iron is taken up by cells from circulating transferrin via transferrin receptors TfR1 and TfR2</a:t>
            </a:r>
            <a:endParaRPr lang="en-US" b="1"/>
          </a:p>
        </p:txBody>
      </p:sp>
      <p:sp>
        <p:nvSpPr>
          <p:cNvPr id="51278" name="AutoShape 78"/>
          <p:cNvSpPr>
            <a:spLocks noChangeArrowheads="1"/>
          </p:cNvSpPr>
          <p:nvPr/>
        </p:nvSpPr>
        <p:spPr bwMode="auto">
          <a:xfrm>
            <a:off x="257175" y="3138488"/>
            <a:ext cx="2236788" cy="1035050"/>
          </a:xfrm>
          <a:prstGeom prst="roundRect">
            <a:avLst>
              <a:gd name="adj" fmla="val 16667"/>
            </a:avLst>
          </a:prstGeom>
          <a:solidFill>
            <a:srgbClr val="007FA1"/>
          </a:solidFill>
          <a:ln w="19050">
            <a:noFill/>
            <a:round/>
            <a:headEnd/>
            <a:tailEnd/>
          </a:ln>
        </p:spPr>
        <p:txBody>
          <a:bodyPr anchor="ctr" anchorCtr="1">
            <a:spAutoFit/>
          </a:bodyPr>
          <a:lstStyle/>
          <a:p>
            <a:pPr algn="ctr"/>
            <a:r>
              <a:rPr lang="it-IT" sz="1400" b="1">
                <a:solidFill>
                  <a:schemeClr val="tx2"/>
                </a:solidFill>
                <a:latin typeface="B Frutiger Bold" charset="0"/>
              </a:rPr>
              <a:t>Following various steps iron is delivered into the cytosol LIP of Fe2+</a:t>
            </a:r>
            <a:endParaRPr lang="en-US" b="1">
              <a:solidFill>
                <a:schemeClr val="bg1"/>
              </a:solidFill>
            </a:endParaRPr>
          </a:p>
        </p:txBody>
      </p:sp>
      <p:sp>
        <p:nvSpPr>
          <p:cNvPr id="51279" name="AutoShape 79"/>
          <p:cNvSpPr>
            <a:spLocks noChangeArrowheads="1"/>
          </p:cNvSpPr>
          <p:nvPr/>
        </p:nvSpPr>
        <p:spPr bwMode="auto">
          <a:xfrm>
            <a:off x="252413" y="4354513"/>
            <a:ext cx="2236787" cy="1035050"/>
          </a:xfrm>
          <a:prstGeom prst="roundRect">
            <a:avLst>
              <a:gd name="adj" fmla="val 16667"/>
            </a:avLst>
          </a:prstGeom>
          <a:solidFill>
            <a:srgbClr val="BBE0E3"/>
          </a:solidFill>
          <a:ln w="19050">
            <a:noFill/>
            <a:round/>
            <a:headEnd/>
            <a:tailEnd/>
          </a:ln>
        </p:spPr>
        <p:txBody>
          <a:bodyPr anchor="ctr" anchorCtr="1">
            <a:spAutoFit/>
          </a:bodyPr>
          <a:lstStyle/>
          <a:p>
            <a:pPr algn="ctr"/>
            <a:r>
              <a:rPr lang="it-IT" sz="1400" b="1">
                <a:latin typeface="B Frutiger Bold" charset="0"/>
                <a:cs typeface="Arial" pitchFamily="34" charset="0"/>
              </a:rPr>
              <a:t>Iron is used mostly by mitochondria for heme and iron-sulfur cluster synthesis</a:t>
            </a:r>
            <a:endParaRPr lang="en-US" b="1"/>
          </a:p>
        </p:txBody>
      </p:sp>
      <p:sp>
        <p:nvSpPr>
          <p:cNvPr id="51280" name="AutoShape 80"/>
          <p:cNvSpPr>
            <a:spLocks noChangeArrowheads="1"/>
          </p:cNvSpPr>
          <p:nvPr/>
        </p:nvSpPr>
        <p:spPr bwMode="auto">
          <a:xfrm>
            <a:off x="255588" y="5570538"/>
            <a:ext cx="2227262" cy="798512"/>
          </a:xfrm>
          <a:prstGeom prst="roundRect">
            <a:avLst>
              <a:gd name="adj" fmla="val 16667"/>
            </a:avLst>
          </a:prstGeom>
          <a:solidFill>
            <a:srgbClr val="EC8026">
              <a:alpha val="50195"/>
            </a:srgbClr>
          </a:solidFill>
          <a:ln w="19050">
            <a:noFill/>
            <a:round/>
            <a:headEnd/>
            <a:tailEnd/>
          </a:ln>
        </p:spPr>
        <p:txBody>
          <a:bodyPr anchor="ctr" anchorCtr="1">
            <a:spAutoFit/>
          </a:bodyPr>
          <a:lstStyle/>
          <a:p>
            <a:pPr algn="ctr" eaLnBrk="0" hangingPunct="0">
              <a:spcBef>
                <a:spcPct val="50000"/>
              </a:spcBef>
            </a:pPr>
            <a:r>
              <a:rPr lang="it-IT" sz="1400" b="1">
                <a:latin typeface="B Frutiger Bold" charset="0"/>
                <a:cs typeface="Arial" pitchFamily="34" charset="0"/>
              </a:rPr>
              <a:t>Excess iron is stored or withdrawn into ferritin</a:t>
            </a:r>
            <a:endParaRPr lang="en-US" sz="1400" b="1">
              <a:latin typeface="B Frutiger Bold" charset="0"/>
              <a:cs typeface="Arial" pitchFamily="34" charset="0"/>
            </a:endParaRPr>
          </a:p>
        </p:txBody>
      </p:sp>
      <p:sp>
        <p:nvSpPr>
          <p:cNvPr id="51281" name="AutoShape 81"/>
          <p:cNvSpPr>
            <a:spLocks noChangeArrowheads="1"/>
          </p:cNvSpPr>
          <p:nvPr/>
        </p:nvSpPr>
        <p:spPr bwMode="auto">
          <a:xfrm>
            <a:off x="3621088" y="6105525"/>
            <a:ext cx="3538537" cy="563563"/>
          </a:xfrm>
          <a:prstGeom prst="roundRect">
            <a:avLst>
              <a:gd name="adj" fmla="val 16667"/>
            </a:avLst>
          </a:prstGeom>
          <a:solidFill>
            <a:srgbClr val="923222"/>
          </a:solidFill>
          <a:ln w="19050">
            <a:noFill/>
            <a:round/>
            <a:headEnd/>
            <a:tailEnd/>
          </a:ln>
        </p:spPr>
        <p:txBody>
          <a:bodyPr anchor="ctr" anchorCtr="1">
            <a:spAutoFit/>
          </a:bodyPr>
          <a:lstStyle/>
          <a:p>
            <a:pPr algn="ctr"/>
            <a:r>
              <a:rPr lang="it-IT" sz="1400" b="1">
                <a:solidFill>
                  <a:schemeClr val="tx2"/>
                </a:solidFill>
                <a:latin typeface="B Frutiger Bold" charset="0"/>
                <a:cs typeface="Arial" pitchFamily="34" charset="0"/>
              </a:rPr>
              <a:t>Most cells have no iron-release mechanisms</a:t>
            </a:r>
            <a:endParaRPr lang="en-US" b="1">
              <a:solidFill>
                <a:schemeClr val="bg1"/>
              </a:solidFill>
            </a:endParaRPr>
          </a:p>
        </p:txBody>
      </p:sp>
      <p:sp>
        <p:nvSpPr>
          <p:cNvPr id="47168" name="Text Box 82"/>
          <p:cNvSpPr txBox="1">
            <a:spLocks noChangeArrowheads="1"/>
          </p:cNvSpPr>
          <p:nvPr/>
        </p:nvSpPr>
        <p:spPr bwMode="auto">
          <a:xfrm>
            <a:off x="146050" y="6126163"/>
            <a:ext cx="3984625" cy="549275"/>
          </a:xfrm>
          <a:prstGeom prst="rect">
            <a:avLst/>
          </a:prstGeom>
          <a:noFill/>
          <a:ln w="9525">
            <a:noFill/>
            <a:miter lim="800000"/>
            <a:headEnd/>
            <a:tailEnd/>
          </a:ln>
        </p:spPr>
        <p:txBody>
          <a:bodyPr anchor="b">
            <a:spAutoFit/>
          </a:bodyPr>
          <a:lstStyle/>
          <a:p>
            <a:pPr eaLnBrk="0" hangingPunct="0">
              <a:spcAft>
                <a:spcPct val="50000"/>
              </a:spcAft>
            </a:pPr>
            <a:endParaRPr lang="en-GB" sz="1200">
              <a:solidFill>
                <a:srgbClr val="000000"/>
              </a:solidFill>
              <a:cs typeface="Arial" pitchFamily="34" charset="0"/>
              <a:sym typeface="Symbol" pitchFamily="18" charset="2"/>
            </a:endParaRPr>
          </a:p>
          <a:p>
            <a:r>
              <a:rPr lang="en-GB" sz="1200">
                <a:solidFill>
                  <a:srgbClr val="000000"/>
                </a:solidFill>
                <a:cs typeface="Arial" pitchFamily="34" charset="0"/>
                <a:sym typeface="Symbol" pitchFamily="18" charset="2"/>
              </a:rPr>
              <a:t>Courtesy of Professor IV Cabantchik</a:t>
            </a:r>
            <a:endParaRPr lang="en-US" sz="1200">
              <a:solidFill>
                <a:srgbClr val="000000"/>
              </a:solidFill>
              <a:cs typeface="Arial" pitchFamily="34"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78"/>
                                        </p:tgtEl>
                                        <p:attrNameLst>
                                          <p:attrName>style.visibility</p:attrName>
                                        </p:attrNameLst>
                                      </p:cBhvr>
                                      <p:to>
                                        <p:strVal val="visible"/>
                                      </p:to>
                                    </p:set>
                                    <p:animEffect transition="in" filter="dissolve">
                                      <p:cBhvr>
                                        <p:cTn id="7" dur="500"/>
                                        <p:tgtEl>
                                          <p:spTgt spid="512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79"/>
                                        </p:tgtEl>
                                        <p:attrNameLst>
                                          <p:attrName>style.visibility</p:attrName>
                                        </p:attrNameLst>
                                      </p:cBhvr>
                                      <p:to>
                                        <p:strVal val="visible"/>
                                      </p:to>
                                    </p:set>
                                    <p:animEffect transition="in" filter="dissolve">
                                      <p:cBhvr>
                                        <p:cTn id="12" dur="500"/>
                                        <p:tgtEl>
                                          <p:spTgt spid="5127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80"/>
                                        </p:tgtEl>
                                        <p:attrNameLst>
                                          <p:attrName>style.visibility</p:attrName>
                                        </p:attrNameLst>
                                      </p:cBhvr>
                                      <p:to>
                                        <p:strVal val="visible"/>
                                      </p:to>
                                    </p:set>
                                    <p:animEffect transition="in" filter="dissolve">
                                      <p:cBhvr>
                                        <p:cTn id="17" dur="500"/>
                                        <p:tgtEl>
                                          <p:spTgt spid="5128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81"/>
                                        </p:tgtEl>
                                        <p:attrNameLst>
                                          <p:attrName>style.visibility</p:attrName>
                                        </p:attrNameLst>
                                      </p:cBhvr>
                                      <p:to>
                                        <p:strVal val="visible"/>
                                      </p:to>
                                    </p:set>
                                    <p:animEffect transition="in" filter="dissolve">
                                      <p:cBhvr>
                                        <p:cTn id="22" dur="500"/>
                                        <p:tgtEl>
                                          <p:spTgt spid="5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8" grpId="0" animBg="1"/>
      <p:bldP spid="51279" grpId="0" animBg="1"/>
      <p:bldP spid="51280" grpId="0" animBg="1"/>
      <p:bldP spid="512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smtClean="0"/>
              <a:t>Primary and secondary causes </a:t>
            </a:r>
            <a:br>
              <a:rPr lang="en-GB" smtClean="0"/>
            </a:br>
            <a:r>
              <a:rPr lang="en-GB" smtClean="0"/>
              <a:t>of iron overload</a:t>
            </a:r>
            <a:endParaRPr lang="en-US" smtClean="0"/>
          </a:p>
        </p:txBody>
      </p:sp>
      <p:sp>
        <p:nvSpPr>
          <p:cNvPr id="49155" name="Rectangle 3"/>
          <p:cNvSpPr>
            <a:spLocks noGrp="1" noChangeArrowheads="1"/>
          </p:cNvSpPr>
          <p:nvPr>
            <p:ph type="body" idx="1"/>
          </p:nvPr>
        </p:nvSpPr>
        <p:spPr/>
        <p:txBody>
          <a:bodyPr/>
          <a:lstStyle/>
          <a:p>
            <a:pPr eaLnBrk="1" hangingPunct="1">
              <a:spcAft>
                <a:spcPct val="40000"/>
              </a:spcAft>
              <a:buFont typeface="Arial" pitchFamily="34" charset="0"/>
              <a:buNone/>
            </a:pPr>
            <a:r>
              <a:rPr lang="en-GB" smtClean="0">
                <a:solidFill>
                  <a:srgbClr val="EC8026"/>
                </a:solidFill>
              </a:rPr>
              <a:t>Primary (hereditary)</a:t>
            </a:r>
          </a:p>
          <a:p>
            <a:pPr eaLnBrk="1" hangingPunct="1">
              <a:spcAft>
                <a:spcPct val="100000"/>
              </a:spcAft>
            </a:pPr>
            <a:r>
              <a:rPr lang="en-US" smtClean="0"/>
              <a:t>Resulting from a primary defect in the regulation of iron balance</a:t>
            </a:r>
            <a:r>
              <a:rPr lang="en-GB" smtClean="0"/>
              <a:t>, </a:t>
            </a:r>
            <a:br>
              <a:rPr lang="en-GB" smtClean="0"/>
            </a:br>
            <a:r>
              <a:rPr lang="en-GB" smtClean="0"/>
              <a:t>eg, hereditary hemochromatosis</a:t>
            </a:r>
          </a:p>
          <a:p>
            <a:pPr eaLnBrk="1" hangingPunct="1">
              <a:spcAft>
                <a:spcPct val="40000"/>
              </a:spcAft>
              <a:buFont typeface="Arial" pitchFamily="34" charset="0"/>
              <a:buNone/>
            </a:pPr>
            <a:r>
              <a:rPr lang="en-GB" smtClean="0">
                <a:solidFill>
                  <a:srgbClr val="EC8026"/>
                </a:solidFill>
              </a:rPr>
              <a:t>Secondary (acquired)</a:t>
            </a:r>
          </a:p>
          <a:p>
            <a:pPr eaLnBrk="1" hangingPunct="1">
              <a:spcAft>
                <a:spcPct val="40000"/>
              </a:spcAft>
            </a:pPr>
            <a:r>
              <a:rPr lang="en-GB" smtClean="0"/>
              <a:t>Caused by another condition or by its treatment</a:t>
            </a:r>
          </a:p>
          <a:p>
            <a:pPr lvl="1" eaLnBrk="1" hangingPunct="1">
              <a:spcAft>
                <a:spcPct val="40000"/>
              </a:spcAft>
            </a:pPr>
            <a:r>
              <a:rPr lang="en-GB" smtClean="0"/>
              <a:t>Ineffective erythropoiesis and anemias requiring repeated blood transfusion (eg DBA, thalassemia, sickle cell disease [SCD] and MDS)</a:t>
            </a:r>
          </a:p>
          <a:p>
            <a:pPr lvl="1" eaLnBrk="1" hangingPunct="1"/>
            <a:r>
              <a:rPr lang="en-GB" smtClean="0"/>
              <a:t>Toxic ingestion</a:t>
            </a:r>
          </a:p>
        </p:txBody>
      </p:sp>
      <p:sp>
        <p:nvSpPr>
          <p:cNvPr id="49156" name="Text Box 4"/>
          <p:cNvSpPr txBox="1">
            <a:spLocks noChangeArrowheads="1"/>
          </p:cNvSpPr>
          <p:nvPr/>
        </p:nvSpPr>
        <p:spPr bwMode="auto">
          <a:xfrm>
            <a:off x="150813" y="6416675"/>
            <a:ext cx="8583612" cy="257175"/>
          </a:xfrm>
          <a:prstGeom prst="rect">
            <a:avLst/>
          </a:prstGeom>
          <a:noFill/>
          <a:ln w="9525">
            <a:noFill/>
            <a:miter lim="800000"/>
            <a:headEnd/>
            <a:tailEnd/>
          </a:ln>
        </p:spPr>
        <p:txBody>
          <a:bodyPr>
            <a:spAutoFit/>
          </a:bodyPr>
          <a:lstStyle/>
          <a:p>
            <a:pPr marL="228600" indent="-228600">
              <a:lnSpc>
                <a:spcPct val="90000"/>
              </a:lnSpc>
            </a:pPr>
            <a:r>
              <a:rPr lang="en-US" sz="1200">
                <a:solidFill>
                  <a:srgbClr val="000000"/>
                </a:solidFill>
              </a:rPr>
              <a:t>Feder JN </a:t>
            </a:r>
            <a:r>
              <a:rPr lang="en-US" sz="1200" i="1">
                <a:solidFill>
                  <a:srgbClr val="000000"/>
                </a:solidFill>
              </a:rPr>
              <a:t>et al</a:t>
            </a:r>
            <a:r>
              <a:rPr lang="en-US" sz="1200">
                <a:solidFill>
                  <a:srgbClr val="000000"/>
                </a:solidFill>
              </a:rPr>
              <a:t>. </a:t>
            </a:r>
            <a:r>
              <a:rPr lang="en-US" sz="1200" i="1">
                <a:solidFill>
                  <a:srgbClr val="000000"/>
                </a:solidFill>
              </a:rPr>
              <a:t>Nat Genet</a:t>
            </a:r>
            <a:r>
              <a:rPr lang="en-US" sz="1200">
                <a:solidFill>
                  <a:srgbClr val="000000"/>
                </a:solidFill>
              </a:rPr>
              <a:t> 1996;13:399–408; Porter JB. </a:t>
            </a:r>
            <a:r>
              <a:rPr lang="en-US" sz="1200" i="1">
                <a:solidFill>
                  <a:srgbClr val="000000"/>
                </a:solidFill>
              </a:rPr>
              <a:t>Br J Haematol</a:t>
            </a:r>
            <a:r>
              <a:rPr lang="en-US" sz="1200">
                <a:solidFill>
                  <a:srgbClr val="000000"/>
                </a:solidFill>
              </a:rPr>
              <a:t> 2001;115:239</a:t>
            </a:r>
            <a:r>
              <a:rPr lang="en-US" sz="1200">
                <a:solidFill>
                  <a:srgbClr val="000000"/>
                </a:solidFill>
                <a:cs typeface="Arial" pitchFamily="34" charset="0"/>
              </a:rPr>
              <a:t>–</a:t>
            </a:r>
            <a:r>
              <a:rPr lang="en-US" sz="1200">
                <a:solidFill>
                  <a:srgbClr val="000000"/>
                </a:solidFill>
              </a:rPr>
              <a:t>252</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smtClean="0"/>
              <a:t>Transfusion therapy results in </a:t>
            </a:r>
            <a:br>
              <a:rPr lang="en-GB" smtClean="0"/>
            </a:br>
            <a:r>
              <a:rPr lang="en-GB" smtClean="0"/>
              <a:t>iron overload</a:t>
            </a:r>
            <a:endParaRPr lang="en-US" smtClean="0"/>
          </a:p>
        </p:txBody>
      </p:sp>
      <p:sp>
        <p:nvSpPr>
          <p:cNvPr id="51203" name="Rectangle 3"/>
          <p:cNvSpPr>
            <a:spLocks noGrp="1" noChangeArrowheads="1"/>
          </p:cNvSpPr>
          <p:nvPr>
            <p:ph type="body" idx="1"/>
          </p:nvPr>
        </p:nvSpPr>
        <p:spPr>
          <a:xfrm>
            <a:off x="4140200" y="1754188"/>
            <a:ext cx="4546600" cy="4843462"/>
          </a:xfrm>
        </p:spPr>
        <p:txBody>
          <a:bodyPr/>
          <a:lstStyle/>
          <a:p>
            <a:pPr eaLnBrk="1" hangingPunct="1">
              <a:spcAft>
                <a:spcPct val="40000"/>
              </a:spcAft>
            </a:pPr>
            <a:r>
              <a:rPr lang="en-GB" smtClean="0"/>
              <a:t>1 blood unit contains 200 mg iron </a:t>
            </a:r>
          </a:p>
          <a:p>
            <a:pPr eaLnBrk="1" hangingPunct="1"/>
            <a:r>
              <a:rPr lang="en-US" smtClean="0"/>
              <a:t>A 60 kg patient with thalassemia receiving 45 units of blood annually has transfusional iron intake of 9 g iron/year</a:t>
            </a:r>
          </a:p>
          <a:p>
            <a:pPr lvl="1" eaLnBrk="1" hangingPunct="1">
              <a:spcAft>
                <a:spcPct val="40000"/>
              </a:spcAft>
            </a:pPr>
            <a:r>
              <a:rPr lang="en-GB" smtClean="0">
                <a:solidFill>
                  <a:srgbClr val="EC8026"/>
                </a:solidFill>
              </a:rPr>
              <a:t>0.4 mg iron/kg body wt/day</a:t>
            </a:r>
          </a:p>
          <a:p>
            <a:pPr eaLnBrk="1" hangingPunct="1"/>
            <a:r>
              <a:rPr lang="en-GB" smtClean="0"/>
              <a:t>In addition, up to 4 mg/day may be absorbed from the gut</a:t>
            </a:r>
          </a:p>
          <a:p>
            <a:pPr lvl="1" eaLnBrk="1" hangingPunct="1">
              <a:spcAft>
                <a:spcPct val="40000"/>
              </a:spcAft>
            </a:pPr>
            <a:r>
              <a:rPr lang="en-GB" smtClean="0">
                <a:solidFill>
                  <a:srgbClr val="EC8026"/>
                </a:solidFill>
              </a:rPr>
              <a:t>Up to 1.5 g iron/year</a:t>
            </a:r>
          </a:p>
          <a:p>
            <a:pPr eaLnBrk="1" hangingPunct="1"/>
            <a:r>
              <a:rPr lang="en-US" smtClean="0">
                <a:sym typeface="Symbol" pitchFamily="18" charset="2"/>
              </a:rPr>
              <a:t>Overload can occur after 10–20 transfusions</a:t>
            </a:r>
            <a:endParaRPr lang="en-GB" smtClean="0">
              <a:sym typeface="Symbol" pitchFamily="18" charset="2"/>
            </a:endParaRPr>
          </a:p>
        </p:txBody>
      </p:sp>
      <p:pic>
        <p:nvPicPr>
          <p:cNvPr id="51204" name="Picture 4"/>
          <p:cNvPicPr>
            <a:picLocks noChangeAspect="1" noChangeArrowheads="1"/>
          </p:cNvPicPr>
          <p:nvPr/>
        </p:nvPicPr>
        <p:blipFill>
          <a:blip r:embed="rId3"/>
          <a:srcRect/>
          <a:stretch>
            <a:fillRect/>
          </a:stretch>
        </p:blipFill>
        <p:spPr bwMode="auto">
          <a:xfrm>
            <a:off x="615950" y="1643063"/>
            <a:ext cx="3230563" cy="3883025"/>
          </a:xfrm>
          <a:prstGeom prst="rect">
            <a:avLst/>
          </a:prstGeom>
          <a:noFill/>
          <a:ln w="9525">
            <a:noFill/>
            <a:miter lim="800000"/>
            <a:headEnd/>
            <a:tailEnd/>
          </a:ln>
        </p:spPr>
      </p:pic>
      <p:sp>
        <p:nvSpPr>
          <p:cNvPr id="51205" name="Text Box 5"/>
          <p:cNvSpPr txBox="1">
            <a:spLocks noChangeArrowheads="1"/>
          </p:cNvSpPr>
          <p:nvPr/>
        </p:nvSpPr>
        <p:spPr bwMode="auto">
          <a:xfrm>
            <a:off x="506413" y="5519738"/>
            <a:ext cx="3560762" cy="825500"/>
          </a:xfrm>
          <a:prstGeom prst="rect">
            <a:avLst/>
          </a:prstGeom>
          <a:noFill/>
          <a:ln w="12700">
            <a:noFill/>
            <a:miter lim="800000"/>
            <a:headEnd/>
            <a:tailEnd/>
          </a:ln>
        </p:spPr>
        <p:txBody>
          <a:bodyPr>
            <a:spAutoFit/>
          </a:bodyPr>
          <a:lstStyle/>
          <a:p>
            <a:pPr defTabSz="762000" eaLnBrk="0" hangingPunct="0"/>
            <a:r>
              <a:rPr lang="de-DE" b="1"/>
              <a:t>200</a:t>
            </a:r>
            <a:r>
              <a:rPr lang="de-DE" b="1">
                <a:cs typeface="Arial" pitchFamily="34" charset="0"/>
              </a:rPr>
              <a:t>–</a:t>
            </a:r>
            <a:r>
              <a:rPr lang="de-DE" b="1"/>
              <a:t>250 mg iron:</a:t>
            </a:r>
          </a:p>
          <a:p>
            <a:pPr defTabSz="762000"/>
            <a:r>
              <a:rPr lang="en-GB" b="1"/>
              <a:t>Whole blood: 0.47 mg iron/mL ‘Pure’ red cells: 1.16 mg iron/mL</a:t>
            </a:r>
            <a:endParaRPr lang="de-DE" b="1"/>
          </a:p>
        </p:txBody>
      </p:sp>
      <p:sp>
        <p:nvSpPr>
          <p:cNvPr id="51206" name="Rectangle 6"/>
          <p:cNvSpPr>
            <a:spLocks noChangeArrowheads="1"/>
          </p:cNvSpPr>
          <p:nvPr/>
        </p:nvSpPr>
        <p:spPr bwMode="auto">
          <a:xfrm>
            <a:off x="150813" y="6402388"/>
            <a:ext cx="5021262" cy="274637"/>
          </a:xfrm>
          <a:prstGeom prst="rect">
            <a:avLst/>
          </a:prstGeom>
          <a:noFill/>
          <a:ln w="9525">
            <a:noFill/>
            <a:miter lim="800000"/>
            <a:headEnd/>
            <a:tailEnd/>
          </a:ln>
        </p:spPr>
        <p:txBody>
          <a:bodyPr>
            <a:spAutoFit/>
          </a:bodyPr>
          <a:lstStyle/>
          <a:p>
            <a:pPr marL="457200" indent="-457200"/>
            <a:r>
              <a:rPr lang="sv-SE" sz="1200"/>
              <a:t>Porter JB. </a:t>
            </a:r>
            <a:r>
              <a:rPr lang="sv-SE" sz="1200" i="1"/>
              <a:t>Br J Haematol</a:t>
            </a:r>
            <a:r>
              <a:rPr lang="sv-SE" sz="1200"/>
              <a:t> 2001;115:239–252</a:t>
            </a:r>
            <a:endParaRPr lang="en-US" sz="1200"/>
          </a:p>
        </p:txBody>
      </p:sp>
      <p:sp>
        <p:nvSpPr>
          <p:cNvPr id="51207" name="AutoShape 7"/>
          <p:cNvSpPr>
            <a:spLocks noChangeArrowheads="1"/>
          </p:cNvSpPr>
          <p:nvPr/>
        </p:nvSpPr>
        <p:spPr bwMode="auto">
          <a:xfrm>
            <a:off x="4437063" y="5643563"/>
            <a:ext cx="4243387" cy="1004887"/>
          </a:xfrm>
          <a:prstGeom prst="roundRect">
            <a:avLst>
              <a:gd name="adj" fmla="val 16667"/>
            </a:avLst>
          </a:prstGeom>
          <a:solidFill>
            <a:srgbClr val="EC8026"/>
          </a:solidFill>
          <a:ln w="19050">
            <a:noFill/>
            <a:round/>
            <a:headEnd/>
            <a:tailEnd/>
          </a:ln>
        </p:spPr>
        <p:txBody>
          <a:bodyPr anchor="ctr" anchorCtr="1">
            <a:spAutoFit/>
          </a:bodyPr>
          <a:lstStyle/>
          <a:p>
            <a:pPr algn="ctr" eaLnBrk="0" hangingPunct="0">
              <a:spcBef>
                <a:spcPct val="50000"/>
              </a:spcBef>
            </a:pPr>
            <a:r>
              <a:rPr lang="en-GB" sz="1800" b="1"/>
              <a:t>Iron overload is an inevitable consequence of multiple blood transfusions</a:t>
            </a:r>
            <a:endParaRPr lang="en-US" sz="1800" b="1">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rrowheads="1"/>
          </p:cNvSpPr>
          <p:nvPr/>
        </p:nvSpPr>
        <p:spPr bwMode="auto">
          <a:xfrm>
            <a:off x="3762375" y="1695450"/>
            <a:ext cx="1620838" cy="1620838"/>
          </a:xfrm>
          <a:prstGeom prst="ellipse">
            <a:avLst/>
          </a:prstGeom>
          <a:solidFill>
            <a:srgbClr val="923222"/>
          </a:solidFill>
          <a:ln w="19050">
            <a:noFill/>
            <a:round/>
            <a:headEnd/>
            <a:tailEnd/>
          </a:ln>
        </p:spPr>
        <p:txBody>
          <a:bodyPr wrap="none" lIns="90488" tIns="44450" rIns="90488" bIns="44450" anchor="ctr"/>
          <a:lstStyle/>
          <a:p>
            <a:pPr algn="ctr" rtl="1" eaLnBrk="0" hangingPunct="0"/>
            <a:r>
              <a:rPr lang="en-US" sz="2400" b="1">
                <a:solidFill>
                  <a:schemeClr val="bg1"/>
                </a:solidFill>
              </a:rPr>
              <a:t>Erythron</a:t>
            </a:r>
          </a:p>
          <a:p>
            <a:pPr algn="ctr" rtl="1" eaLnBrk="0" hangingPunct="0"/>
            <a:r>
              <a:rPr lang="en-GB" sz="2400" b="1">
                <a:solidFill>
                  <a:schemeClr val="bg1"/>
                </a:solidFill>
              </a:rPr>
              <a:t>2 g</a:t>
            </a:r>
            <a:endParaRPr lang="en-US" sz="2400" b="1">
              <a:solidFill>
                <a:schemeClr val="bg1"/>
              </a:solidFill>
            </a:endParaRPr>
          </a:p>
        </p:txBody>
      </p:sp>
      <p:sp>
        <p:nvSpPr>
          <p:cNvPr id="53251" name="Text Box 3"/>
          <p:cNvSpPr txBox="1">
            <a:spLocks noChangeArrowheads="1"/>
          </p:cNvSpPr>
          <p:nvPr/>
        </p:nvSpPr>
        <p:spPr bwMode="auto">
          <a:xfrm>
            <a:off x="0" y="6383338"/>
            <a:ext cx="274638" cy="411162"/>
          </a:xfrm>
          <a:prstGeom prst="rect">
            <a:avLst/>
          </a:prstGeom>
          <a:noFill/>
          <a:ln w="9525">
            <a:noFill/>
            <a:miter lim="800000"/>
            <a:headEnd/>
            <a:tailEnd/>
          </a:ln>
        </p:spPr>
        <p:txBody>
          <a:bodyPr wrap="none" lIns="182880" bIns="182880" anchor="b">
            <a:spAutoFit/>
          </a:bodyPr>
          <a:lstStyle/>
          <a:p>
            <a:endParaRPr lang="en-US" sz="1200" b="1"/>
          </a:p>
        </p:txBody>
      </p:sp>
      <p:sp>
        <p:nvSpPr>
          <p:cNvPr id="53252" name="Text Box 4"/>
          <p:cNvSpPr txBox="1">
            <a:spLocks noChangeArrowheads="1"/>
          </p:cNvSpPr>
          <p:nvPr/>
        </p:nvSpPr>
        <p:spPr bwMode="auto">
          <a:xfrm>
            <a:off x="153988" y="6403975"/>
            <a:ext cx="8624887" cy="274638"/>
          </a:xfrm>
          <a:prstGeom prst="rect">
            <a:avLst/>
          </a:prstGeom>
          <a:noFill/>
          <a:ln w="9525">
            <a:noFill/>
            <a:miter lim="800000"/>
            <a:headEnd/>
            <a:tailEnd/>
          </a:ln>
        </p:spPr>
        <p:txBody>
          <a:bodyPr>
            <a:spAutoFit/>
          </a:bodyPr>
          <a:lstStyle/>
          <a:p>
            <a:r>
              <a:rPr lang="nb-NO" sz="1200">
                <a:solidFill>
                  <a:srgbClr val="000000"/>
                </a:solidFill>
                <a:cs typeface="Arial" pitchFamily="34" charset="0"/>
              </a:rPr>
              <a:t>Hershko C </a:t>
            </a:r>
            <a:r>
              <a:rPr lang="nb-NO" sz="1200" i="1">
                <a:solidFill>
                  <a:srgbClr val="000000"/>
                </a:solidFill>
                <a:cs typeface="Arial" pitchFamily="34" charset="0"/>
              </a:rPr>
              <a:t>et al</a:t>
            </a:r>
            <a:r>
              <a:rPr lang="nb-NO" sz="1200">
                <a:solidFill>
                  <a:srgbClr val="000000"/>
                </a:solidFill>
                <a:cs typeface="Arial" pitchFamily="34" charset="0"/>
              </a:rPr>
              <a:t>. </a:t>
            </a:r>
            <a:r>
              <a:rPr lang="nb-NO" sz="1200" i="1">
                <a:solidFill>
                  <a:srgbClr val="000000"/>
                </a:solidFill>
                <a:cs typeface="Arial" pitchFamily="34" charset="0"/>
              </a:rPr>
              <a:t>Ann NY Acad Sci</a:t>
            </a:r>
            <a:r>
              <a:rPr lang="nb-NO" sz="1200">
                <a:solidFill>
                  <a:srgbClr val="000000"/>
                </a:solidFill>
                <a:cs typeface="Arial" pitchFamily="34" charset="0"/>
              </a:rPr>
              <a:t> 1998;850:191–201</a:t>
            </a:r>
            <a:endParaRPr lang="en-US" sz="1200" b="1">
              <a:solidFill>
                <a:srgbClr val="FF0000"/>
              </a:solidFill>
              <a:cs typeface="Arial" pitchFamily="34" charset="0"/>
            </a:endParaRPr>
          </a:p>
        </p:txBody>
      </p:sp>
      <p:grpSp>
        <p:nvGrpSpPr>
          <p:cNvPr id="2" name="Group 5"/>
          <p:cNvGrpSpPr>
            <a:grpSpLocks/>
          </p:cNvGrpSpPr>
          <p:nvPr/>
        </p:nvGrpSpPr>
        <p:grpSpPr bwMode="auto">
          <a:xfrm>
            <a:off x="3675063" y="1608138"/>
            <a:ext cx="1793875" cy="1793875"/>
            <a:chOff x="2179" y="1053"/>
            <a:chExt cx="1130" cy="1130"/>
          </a:xfrm>
        </p:grpSpPr>
        <p:sp>
          <p:nvSpPr>
            <p:cNvPr id="53277" name="Arc 6"/>
            <p:cNvSpPr>
              <a:spLocks/>
            </p:cNvSpPr>
            <p:nvPr/>
          </p:nvSpPr>
          <p:spPr bwMode="auto">
            <a:xfrm>
              <a:off x="2753" y="1054"/>
              <a:ext cx="556" cy="585"/>
            </a:xfrm>
            <a:custGeom>
              <a:avLst/>
              <a:gdLst>
                <a:gd name="T0" fmla="*/ 0 w 21600"/>
                <a:gd name="T1" fmla="*/ 0 h 21600"/>
                <a:gd name="T2" fmla="*/ 14 w 21600"/>
                <a:gd name="T3" fmla="*/ 16 h 21600"/>
                <a:gd name="T4" fmla="*/ 0 w 21600"/>
                <a:gd name="T5" fmla="*/ 1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800000"/>
              </a:solidFill>
              <a:round/>
              <a:headEnd/>
              <a:tailEnd type="triangle" w="lg" len="med"/>
            </a:ln>
          </p:spPr>
          <p:txBody>
            <a:bodyPr wrap="none" anchor="ctr"/>
            <a:lstStyle/>
            <a:p>
              <a:endParaRPr lang="en-US"/>
            </a:p>
          </p:txBody>
        </p:sp>
        <p:sp>
          <p:nvSpPr>
            <p:cNvPr id="53278" name="Arc 7"/>
            <p:cNvSpPr>
              <a:spLocks/>
            </p:cNvSpPr>
            <p:nvPr/>
          </p:nvSpPr>
          <p:spPr bwMode="auto">
            <a:xfrm rot="10800000">
              <a:off x="2179" y="1597"/>
              <a:ext cx="556" cy="585"/>
            </a:xfrm>
            <a:custGeom>
              <a:avLst/>
              <a:gdLst>
                <a:gd name="T0" fmla="*/ 0 w 21600"/>
                <a:gd name="T1" fmla="*/ 0 h 21600"/>
                <a:gd name="T2" fmla="*/ 14 w 21600"/>
                <a:gd name="T3" fmla="*/ 16 h 21600"/>
                <a:gd name="T4" fmla="*/ 0 w 21600"/>
                <a:gd name="T5" fmla="*/ 1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800000"/>
              </a:solidFill>
              <a:round/>
              <a:headEnd/>
              <a:tailEnd type="triangle" w="lg" len="med"/>
            </a:ln>
          </p:spPr>
          <p:txBody>
            <a:bodyPr wrap="none" anchor="ctr"/>
            <a:lstStyle/>
            <a:p>
              <a:endParaRPr lang="en-US"/>
            </a:p>
          </p:txBody>
        </p:sp>
        <p:sp>
          <p:nvSpPr>
            <p:cNvPr id="53279" name="Arc 8"/>
            <p:cNvSpPr>
              <a:spLocks/>
            </p:cNvSpPr>
            <p:nvPr/>
          </p:nvSpPr>
          <p:spPr bwMode="auto">
            <a:xfrm rot="5400000">
              <a:off x="2735" y="1612"/>
              <a:ext cx="556" cy="585"/>
            </a:xfrm>
            <a:custGeom>
              <a:avLst/>
              <a:gdLst>
                <a:gd name="T0" fmla="*/ 0 w 21600"/>
                <a:gd name="T1" fmla="*/ 0 h 21600"/>
                <a:gd name="T2" fmla="*/ 14 w 21600"/>
                <a:gd name="T3" fmla="*/ 16 h 21600"/>
                <a:gd name="T4" fmla="*/ 0 w 21600"/>
                <a:gd name="T5" fmla="*/ 1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800000"/>
              </a:solidFill>
              <a:round/>
              <a:headEnd/>
              <a:tailEnd type="triangle" w="lg" len="med"/>
            </a:ln>
          </p:spPr>
          <p:txBody>
            <a:bodyPr wrap="none" anchor="ctr"/>
            <a:lstStyle/>
            <a:p>
              <a:endParaRPr lang="en-US"/>
            </a:p>
          </p:txBody>
        </p:sp>
        <p:sp>
          <p:nvSpPr>
            <p:cNvPr id="53280" name="Arc 9"/>
            <p:cNvSpPr>
              <a:spLocks/>
            </p:cNvSpPr>
            <p:nvPr/>
          </p:nvSpPr>
          <p:spPr bwMode="auto">
            <a:xfrm rot="-5400000">
              <a:off x="2195" y="1038"/>
              <a:ext cx="556" cy="585"/>
            </a:xfrm>
            <a:custGeom>
              <a:avLst/>
              <a:gdLst>
                <a:gd name="T0" fmla="*/ 0 w 21600"/>
                <a:gd name="T1" fmla="*/ 0 h 21600"/>
                <a:gd name="T2" fmla="*/ 14 w 21600"/>
                <a:gd name="T3" fmla="*/ 16 h 21600"/>
                <a:gd name="T4" fmla="*/ 0 w 21600"/>
                <a:gd name="T5" fmla="*/ 1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800000"/>
              </a:solidFill>
              <a:round/>
              <a:headEnd/>
              <a:tailEnd type="triangle" w="lg" len="med"/>
            </a:ln>
          </p:spPr>
          <p:txBody>
            <a:bodyPr wrap="none" anchor="ctr"/>
            <a:lstStyle/>
            <a:p>
              <a:endParaRPr lang="en-US"/>
            </a:p>
          </p:txBody>
        </p:sp>
      </p:grpSp>
      <p:sp>
        <p:nvSpPr>
          <p:cNvPr id="53254" name="Rectangle 10"/>
          <p:cNvSpPr>
            <a:spLocks noGrp="1" noChangeArrowheads="1"/>
          </p:cNvSpPr>
          <p:nvPr>
            <p:ph type="title"/>
          </p:nvPr>
        </p:nvSpPr>
        <p:spPr/>
        <p:txBody>
          <a:bodyPr/>
          <a:lstStyle/>
          <a:p>
            <a:pPr eaLnBrk="1" hangingPunct="1"/>
            <a:r>
              <a:rPr lang="en-US" smtClean="0"/>
              <a:t>Normal distribution and turnover </a:t>
            </a:r>
            <a:br>
              <a:rPr lang="en-US" smtClean="0"/>
            </a:br>
            <a:r>
              <a:rPr lang="en-US" smtClean="0"/>
              <a:t>of body iron</a:t>
            </a:r>
          </a:p>
        </p:txBody>
      </p:sp>
      <p:sp>
        <p:nvSpPr>
          <p:cNvPr id="53255" name="AutoShape 11"/>
          <p:cNvSpPr>
            <a:spLocks noChangeArrowheads="1"/>
          </p:cNvSpPr>
          <p:nvPr/>
        </p:nvSpPr>
        <p:spPr bwMode="auto">
          <a:xfrm>
            <a:off x="282575" y="6005513"/>
            <a:ext cx="8602663" cy="363537"/>
          </a:xfrm>
          <a:prstGeom prst="roundRect">
            <a:avLst>
              <a:gd name="adj" fmla="val 16667"/>
            </a:avLst>
          </a:prstGeom>
          <a:solidFill>
            <a:srgbClr val="EC8026"/>
          </a:solidFill>
          <a:ln w="19050">
            <a:noFill/>
            <a:round/>
            <a:headEnd/>
            <a:tailEnd/>
          </a:ln>
        </p:spPr>
        <p:txBody>
          <a:bodyPr anchor="ctr" anchorCtr="1">
            <a:spAutoFit/>
          </a:bodyPr>
          <a:lstStyle/>
          <a:p>
            <a:pPr algn="ctr" eaLnBrk="0" hangingPunct="0">
              <a:spcBef>
                <a:spcPct val="50000"/>
              </a:spcBef>
            </a:pPr>
            <a:r>
              <a:rPr lang="en-GB" b="1"/>
              <a:t>Iron balance is achieved in the normal state </a:t>
            </a:r>
            <a:endParaRPr lang="en-US" b="1"/>
          </a:p>
        </p:txBody>
      </p:sp>
      <p:grpSp>
        <p:nvGrpSpPr>
          <p:cNvPr id="3" name="Group 12"/>
          <p:cNvGrpSpPr>
            <a:grpSpLocks/>
          </p:cNvGrpSpPr>
          <p:nvPr/>
        </p:nvGrpSpPr>
        <p:grpSpPr bwMode="auto">
          <a:xfrm>
            <a:off x="381000" y="3854450"/>
            <a:ext cx="3017838" cy="1319213"/>
            <a:chOff x="240" y="2428"/>
            <a:chExt cx="1901" cy="831"/>
          </a:xfrm>
        </p:grpSpPr>
        <p:sp>
          <p:nvSpPr>
            <p:cNvPr id="53273" name="Line 13"/>
            <p:cNvSpPr>
              <a:spLocks noChangeShapeType="1"/>
            </p:cNvSpPr>
            <p:nvPr/>
          </p:nvSpPr>
          <p:spPr bwMode="auto">
            <a:xfrm rot="10800000" flipH="1">
              <a:off x="1655" y="2704"/>
              <a:ext cx="384" cy="0"/>
            </a:xfrm>
            <a:prstGeom prst="line">
              <a:avLst/>
            </a:prstGeom>
            <a:noFill/>
            <a:ln w="76200">
              <a:solidFill>
                <a:schemeClr val="tx1"/>
              </a:solidFill>
              <a:round/>
              <a:headEnd/>
              <a:tailEnd type="triangle" w="med" len="med"/>
            </a:ln>
          </p:spPr>
          <p:txBody>
            <a:bodyPr/>
            <a:lstStyle/>
            <a:p>
              <a:endParaRPr lang="en-US"/>
            </a:p>
          </p:txBody>
        </p:sp>
        <p:sp>
          <p:nvSpPr>
            <p:cNvPr id="53274" name="Text Box 14"/>
            <p:cNvSpPr txBox="1">
              <a:spLocks noChangeArrowheads="1"/>
            </p:cNvSpPr>
            <p:nvPr/>
          </p:nvSpPr>
          <p:spPr bwMode="auto">
            <a:xfrm>
              <a:off x="1519" y="2955"/>
              <a:ext cx="622" cy="304"/>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n-GB" b="1"/>
                <a:t>2</a:t>
              </a:r>
              <a:r>
                <a:rPr lang="en-GB" b="1">
                  <a:cs typeface="Arial" pitchFamily="34" charset="0"/>
                </a:rPr>
                <a:t>–</a:t>
              </a:r>
              <a:r>
                <a:rPr lang="en-GB" b="1"/>
                <a:t>3 mg/day</a:t>
              </a:r>
              <a:endParaRPr lang="en-US" b="1"/>
            </a:p>
          </p:txBody>
        </p:sp>
        <p:sp>
          <p:nvSpPr>
            <p:cNvPr id="53275" name="Rectangle 15"/>
            <p:cNvSpPr>
              <a:spLocks noChangeArrowheads="1"/>
            </p:cNvSpPr>
            <p:nvPr/>
          </p:nvSpPr>
          <p:spPr bwMode="auto">
            <a:xfrm>
              <a:off x="240" y="2428"/>
              <a:ext cx="1270" cy="712"/>
            </a:xfrm>
            <a:prstGeom prst="rect">
              <a:avLst/>
            </a:prstGeom>
            <a:solidFill>
              <a:srgbClr val="EC8026"/>
            </a:solidFill>
            <a:ln w="19050">
              <a:noFill/>
              <a:miter lim="800000"/>
              <a:headEnd/>
              <a:tailEnd/>
            </a:ln>
          </p:spPr>
          <p:txBody>
            <a:bodyPr wrap="none" lIns="90488" tIns="44450" rIns="90488" bIns="44450" anchor="ctr"/>
            <a:lstStyle/>
            <a:p>
              <a:pPr algn="ctr" rtl="1" eaLnBrk="0" hangingPunct="0"/>
              <a:r>
                <a:rPr lang="en-US" sz="1800" b="1"/>
                <a:t>Parenchyma</a:t>
              </a:r>
            </a:p>
            <a:p>
              <a:pPr algn="ctr" rtl="1" eaLnBrk="0" hangingPunct="0"/>
              <a:r>
                <a:rPr lang="en-GB" sz="1800" b="1"/>
                <a:t>0.3 g</a:t>
              </a:r>
            </a:p>
            <a:p>
              <a:pPr algn="ctr" rtl="1" eaLnBrk="0" hangingPunct="0"/>
              <a:r>
                <a:rPr lang="en-GB" sz="1800" b="1"/>
                <a:t>Liver 1 g</a:t>
              </a:r>
              <a:endParaRPr lang="en-US" sz="1800" b="1"/>
            </a:p>
          </p:txBody>
        </p:sp>
        <p:sp>
          <p:nvSpPr>
            <p:cNvPr id="53276" name="Line 16"/>
            <p:cNvSpPr>
              <a:spLocks noChangeShapeType="1"/>
            </p:cNvSpPr>
            <p:nvPr/>
          </p:nvSpPr>
          <p:spPr bwMode="auto">
            <a:xfrm flipH="1">
              <a:off x="1633" y="2831"/>
              <a:ext cx="384" cy="0"/>
            </a:xfrm>
            <a:prstGeom prst="line">
              <a:avLst/>
            </a:prstGeom>
            <a:noFill/>
            <a:ln w="76200">
              <a:solidFill>
                <a:schemeClr val="tx1"/>
              </a:solidFill>
              <a:round/>
              <a:headEnd/>
              <a:tailEnd type="triangle" w="med" len="med"/>
            </a:ln>
          </p:spPr>
          <p:txBody>
            <a:bodyPr/>
            <a:lstStyle/>
            <a:p>
              <a:endParaRPr lang="en-US"/>
            </a:p>
          </p:txBody>
        </p:sp>
      </p:grpSp>
      <p:grpSp>
        <p:nvGrpSpPr>
          <p:cNvPr id="4" name="Group 17"/>
          <p:cNvGrpSpPr>
            <a:grpSpLocks/>
          </p:cNvGrpSpPr>
          <p:nvPr/>
        </p:nvGrpSpPr>
        <p:grpSpPr bwMode="auto">
          <a:xfrm>
            <a:off x="5554663" y="2781300"/>
            <a:ext cx="3275012" cy="2160588"/>
            <a:chOff x="3499" y="1752"/>
            <a:chExt cx="2063" cy="1361"/>
          </a:xfrm>
        </p:grpSpPr>
        <p:sp>
          <p:nvSpPr>
            <p:cNvPr id="53270" name="Text Box 18"/>
            <p:cNvSpPr txBox="1">
              <a:spLocks noChangeArrowheads="1"/>
            </p:cNvSpPr>
            <p:nvPr/>
          </p:nvSpPr>
          <p:spPr bwMode="auto">
            <a:xfrm>
              <a:off x="3742" y="1752"/>
              <a:ext cx="1008" cy="212"/>
            </a:xfrm>
            <a:prstGeom prst="rect">
              <a:avLst/>
            </a:prstGeom>
            <a:noFill/>
            <a:ln w="9525">
              <a:noFill/>
              <a:miter lim="800000"/>
              <a:headEnd/>
              <a:tailEnd/>
            </a:ln>
          </p:spPr>
          <p:txBody>
            <a:bodyPr>
              <a:spAutoFit/>
            </a:bodyPr>
            <a:lstStyle/>
            <a:p>
              <a:pPr algn="ctr" eaLnBrk="0" hangingPunct="0">
                <a:spcBef>
                  <a:spcPct val="50000"/>
                </a:spcBef>
              </a:pPr>
              <a:r>
                <a:rPr lang="en-GB" b="1"/>
                <a:t>20</a:t>
              </a:r>
              <a:r>
                <a:rPr lang="en-GB" b="1">
                  <a:cs typeface="Arial" pitchFamily="34" charset="0"/>
                </a:rPr>
                <a:t>–</a:t>
              </a:r>
              <a:r>
                <a:rPr lang="en-GB" b="1"/>
                <a:t>30 mg/day</a:t>
              </a:r>
              <a:endParaRPr lang="en-US" b="1"/>
            </a:p>
          </p:txBody>
        </p:sp>
        <p:sp>
          <p:nvSpPr>
            <p:cNvPr id="53271" name="Rectangle 19"/>
            <p:cNvSpPr>
              <a:spLocks noChangeArrowheads="1"/>
            </p:cNvSpPr>
            <p:nvPr/>
          </p:nvSpPr>
          <p:spPr bwMode="auto">
            <a:xfrm>
              <a:off x="4101" y="2449"/>
              <a:ext cx="1461" cy="664"/>
            </a:xfrm>
            <a:prstGeom prst="rect">
              <a:avLst/>
            </a:prstGeom>
            <a:solidFill>
              <a:srgbClr val="EC8026"/>
            </a:solidFill>
            <a:ln w="19050">
              <a:noFill/>
              <a:miter lim="800000"/>
              <a:headEnd/>
              <a:tailEnd/>
            </a:ln>
          </p:spPr>
          <p:txBody>
            <a:bodyPr wrap="none" lIns="90488" tIns="44450" rIns="90488" bIns="44450" anchor="ctr"/>
            <a:lstStyle/>
            <a:p>
              <a:pPr algn="ctr" rtl="1" eaLnBrk="0" hangingPunct="0"/>
              <a:r>
                <a:rPr lang="en-US" sz="1800" b="1"/>
                <a:t>Reticuloendothelial</a:t>
              </a:r>
            </a:p>
            <a:p>
              <a:pPr algn="ctr" rtl="1" eaLnBrk="0" hangingPunct="0"/>
              <a:r>
                <a:rPr lang="en-US" sz="1800" b="1"/>
                <a:t>macrophages</a:t>
              </a:r>
            </a:p>
            <a:p>
              <a:pPr algn="ctr" rtl="1" eaLnBrk="0" hangingPunct="0"/>
              <a:r>
                <a:rPr lang="en-GB" sz="1800" b="1"/>
                <a:t>0.6 g</a:t>
              </a:r>
              <a:endParaRPr lang="en-US" sz="1800" b="1"/>
            </a:p>
          </p:txBody>
        </p:sp>
        <p:sp>
          <p:nvSpPr>
            <p:cNvPr id="53272" name="Line 20"/>
            <p:cNvSpPr>
              <a:spLocks noChangeShapeType="1"/>
            </p:cNvSpPr>
            <p:nvPr/>
          </p:nvSpPr>
          <p:spPr bwMode="auto">
            <a:xfrm>
              <a:off x="3499" y="1789"/>
              <a:ext cx="1083" cy="650"/>
            </a:xfrm>
            <a:prstGeom prst="line">
              <a:avLst/>
            </a:prstGeom>
            <a:noFill/>
            <a:ln w="127000">
              <a:solidFill>
                <a:schemeClr val="tx1"/>
              </a:solidFill>
              <a:round/>
              <a:headEnd/>
              <a:tailEnd type="triangle" w="med" len="med"/>
            </a:ln>
          </p:spPr>
          <p:txBody>
            <a:bodyPr/>
            <a:lstStyle/>
            <a:p>
              <a:endParaRPr lang="en-US"/>
            </a:p>
          </p:txBody>
        </p:sp>
      </p:grpSp>
      <p:grpSp>
        <p:nvGrpSpPr>
          <p:cNvPr id="5" name="Group 21"/>
          <p:cNvGrpSpPr>
            <a:grpSpLocks/>
          </p:cNvGrpSpPr>
          <p:nvPr/>
        </p:nvGrpSpPr>
        <p:grpSpPr bwMode="auto">
          <a:xfrm>
            <a:off x="3419475" y="3454400"/>
            <a:ext cx="2881313" cy="2068513"/>
            <a:chOff x="2154" y="2176"/>
            <a:chExt cx="1815" cy="1303"/>
          </a:xfrm>
        </p:grpSpPr>
        <p:sp>
          <p:nvSpPr>
            <p:cNvPr id="53263" name="Text Box 22"/>
            <p:cNvSpPr txBox="1">
              <a:spLocks noChangeArrowheads="1"/>
            </p:cNvSpPr>
            <p:nvPr/>
          </p:nvSpPr>
          <p:spPr bwMode="auto">
            <a:xfrm>
              <a:off x="2154" y="2940"/>
              <a:ext cx="591" cy="304"/>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n-GB" b="1"/>
                <a:t>1</a:t>
              </a:r>
              <a:r>
                <a:rPr lang="en-GB" b="1">
                  <a:cs typeface="Arial" pitchFamily="34" charset="0"/>
                </a:rPr>
                <a:t>–</a:t>
              </a:r>
              <a:r>
                <a:rPr lang="en-GB" b="1"/>
                <a:t>2 mg/day</a:t>
              </a:r>
              <a:endParaRPr lang="en-US" b="1"/>
            </a:p>
          </p:txBody>
        </p:sp>
        <p:sp>
          <p:nvSpPr>
            <p:cNvPr id="53264" name="Text Box 23"/>
            <p:cNvSpPr txBox="1">
              <a:spLocks noChangeArrowheads="1"/>
            </p:cNvSpPr>
            <p:nvPr/>
          </p:nvSpPr>
          <p:spPr bwMode="auto">
            <a:xfrm>
              <a:off x="2961" y="2223"/>
              <a:ext cx="1008" cy="212"/>
            </a:xfrm>
            <a:prstGeom prst="rect">
              <a:avLst/>
            </a:prstGeom>
            <a:noFill/>
            <a:ln w="9525">
              <a:noFill/>
              <a:miter lim="800000"/>
              <a:headEnd/>
              <a:tailEnd/>
            </a:ln>
          </p:spPr>
          <p:txBody>
            <a:bodyPr>
              <a:spAutoFit/>
            </a:bodyPr>
            <a:lstStyle/>
            <a:p>
              <a:pPr algn="ctr" eaLnBrk="0" hangingPunct="0">
                <a:spcBef>
                  <a:spcPct val="50000"/>
                </a:spcBef>
              </a:pPr>
              <a:r>
                <a:rPr lang="en-GB" b="1"/>
                <a:t>20</a:t>
              </a:r>
              <a:r>
                <a:rPr lang="en-GB" b="1">
                  <a:cs typeface="Arial" pitchFamily="34" charset="0"/>
                </a:rPr>
                <a:t>–</a:t>
              </a:r>
              <a:r>
                <a:rPr lang="en-GB" b="1"/>
                <a:t>30 mg/day</a:t>
              </a:r>
              <a:endParaRPr lang="en-US" b="1"/>
            </a:p>
          </p:txBody>
        </p:sp>
        <p:sp>
          <p:nvSpPr>
            <p:cNvPr id="53265" name="Rectangle 24"/>
            <p:cNvSpPr>
              <a:spLocks noChangeArrowheads="1"/>
            </p:cNvSpPr>
            <p:nvPr/>
          </p:nvSpPr>
          <p:spPr bwMode="auto">
            <a:xfrm>
              <a:off x="2493" y="3221"/>
              <a:ext cx="754" cy="258"/>
            </a:xfrm>
            <a:prstGeom prst="rect">
              <a:avLst/>
            </a:prstGeom>
            <a:solidFill>
              <a:srgbClr val="007FA1"/>
            </a:solidFill>
            <a:ln w="19050">
              <a:noFill/>
              <a:miter lim="800000"/>
              <a:headEnd/>
              <a:tailEnd/>
            </a:ln>
          </p:spPr>
          <p:txBody>
            <a:bodyPr wrap="none" lIns="90488" tIns="44450" rIns="90488" bIns="44450" anchor="ctr"/>
            <a:lstStyle/>
            <a:p>
              <a:pPr algn="ctr" rtl="1" eaLnBrk="0" hangingPunct="0"/>
              <a:r>
                <a:rPr lang="en-US" sz="2000" b="1">
                  <a:solidFill>
                    <a:schemeClr val="bg1"/>
                  </a:solidFill>
                </a:rPr>
                <a:t>Gut</a:t>
              </a:r>
            </a:p>
          </p:txBody>
        </p:sp>
        <p:sp>
          <p:nvSpPr>
            <p:cNvPr id="53266" name="Line 25"/>
            <p:cNvSpPr>
              <a:spLocks noChangeShapeType="1"/>
            </p:cNvSpPr>
            <p:nvPr/>
          </p:nvSpPr>
          <p:spPr bwMode="auto">
            <a:xfrm flipV="1">
              <a:off x="2879" y="2176"/>
              <a:ext cx="1" cy="316"/>
            </a:xfrm>
            <a:prstGeom prst="line">
              <a:avLst/>
            </a:prstGeom>
            <a:noFill/>
            <a:ln w="127000">
              <a:solidFill>
                <a:schemeClr val="tx1"/>
              </a:solidFill>
              <a:round/>
              <a:headEnd/>
              <a:tailEnd type="triangle" w="med" len="med"/>
            </a:ln>
          </p:spPr>
          <p:txBody>
            <a:bodyPr/>
            <a:lstStyle/>
            <a:p>
              <a:endParaRPr lang="en-US"/>
            </a:p>
          </p:txBody>
        </p:sp>
        <p:grpSp>
          <p:nvGrpSpPr>
            <p:cNvPr id="53267" name="Group 26"/>
            <p:cNvGrpSpPr>
              <a:grpSpLocks/>
            </p:cNvGrpSpPr>
            <p:nvPr/>
          </p:nvGrpSpPr>
          <p:grpSpPr bwMode="auto">
            <a:xfrm rot="5400000">
              <a:off x="2727" y="2995"/>
              <a:ext cx="264" cy="144"/>
              <a:chOff x="2672" y="3495"/>
              <a:chExt cx="385" cy="104"/>
            </a:xfrm>
          </p:grpSpPr>
          <p:sp>
            <p:nvSpPr>
              <p:cNvPr id="53268" name="Line 27"/>
              <p:cNvSpPr>
                <a:spLocks noChangeShapeType="1"/>
              </p:cNvSpPr>
              <p:nvPr/>
            </p:nvSpPr>
            <p:spPr bwMode="auto">
              <a:xfrm>
                <a:off x="2673" y="3495"/>
                <a:ext cx="384" cy="0"/>
              </a:xfrm>
              <a:prstGeom prst="line">
                <a:avLst/>
              </a:prstGeom>
              <a:noFill/>
              <a:ln w="28575">
                <a:solidFill>
                  <a:schemeClr val="tx1"/>
                </a:solidFill>
                <a:round/>
                <a:headEnd/>
                <a:tailEnd type="triangle" w="med" len="med"/>
              </a:ln>
            </p:spPr>
            <p:txBody>
              <a:bodyPr/>
              <a:lstStyle/>
              <a:p>
                <a:endParaRPr lang="en-US"/>
              </a:p>
            </p:txBody>
          </p:sp>
          <p:sp>
            <p:nvSpPr>
              <p:cNvPr id="53269" name="Line 28"/>
              <p:cNvSpPr>
                <a:spLocks noChangeShapeType="1"/>
              </p:cNvSpPr>
              <p:nvPr/>
            </p:nvSpPr>
            <p:spPr bwMode="auto">
              <a:xfrm flipH="1">
                <a:off x="2672" y="3599"/>
                <a:ext cx="384" cy="0"/>
              </a:xfrm>
              <a:prstGeom prst="line">
                <a:avLst/>
              </a:prstGeom>
              <a:noFill/>
              <a:ln w="76200">
                <a:solidFill>
                  <a:schemeClr val="tx1"/>
                </a:solidFill>
                <a:round/>
                <a:headEnd/>
                <a:tailEnd type="triangle" w="med" len="med"/>
              </a:ln>
            </p:spPr>
            <p:txBody>
              <a:bodyPr/>
              <a:lstStyle/>
              <a:p>
                <a:endParaRPr lang="en-US"/>
              </a:p>
            </p:txBody>
          </p:sp>
        </p:grpSp>
      </p:grpSp>
      <p:grpSp>
        <p:nvGrpSpPr>
          <p:cNvPr id="7" name="Group 29"/>
          <p:cNvGrpSpPr>
            <a:grpSpLocks/>
          </p:cNvGrpSpPr>
          <p:nvPr/>
        </p:nvGrpSpPr>
        <p:grpSpPr bwMode="auto">
          <a:xfrm>
            <a:off x="3432175" y="4178300"/>
            <a:ext cx="3182938" cy="1008063"/>
            <a:chOff x="2162" y="2632"/>
            <a:chExt cx="2005" cy="635"/>
          </a:xfrm>
        </p:grpSpPr>
        <p:sp>
          <p:nvSpPr>
            <p:cNvPr id="53260" name="Line 30"/>
            <p:cNvSpPr>
              <a:spLocks noChangeShapeType="1"/>
            </p:cNvSpPr>
            <p:nvPr/>
          </p:nvSpPr>
          <p:spPr bwMode="auto">
            <a:xfrm flipH="1">
              <a:off x="3606" y="2795"/>
              <a:ext cx="408" cy="0"/>
            </a:xfrm>
            <a:prstGeom prst="line">
              <a:avLst/>
            </a:prstGeom>
            <a:noFill/>
            <a:ln w="127000">
              <a:solidFill>
                <a:schemeClr val="tx1"/>
              </a:solidFill>
              <a:round/>
              <a:headEnd/>
              <a:tailEnd type="triangle" w="med" len="med"/>
            </a:ln>
          </p:spPr>
          <p:txBody>
            <a:bodyPr/>
            <a:lstStyle/>
            <a:p>
              <a:endParaRPr lang="en-US"/>
            </a:p>
          </p:txBody>
        </p:sp>
        <p:sp>
          <p:nvSpPr>
            <p:cNvPr id="53261" name="Text Box 31"/>
            <p:cNvSpPr txBox="1">
              <a:spLocks noChangeArrowheads="1"/>
            </p:cNvSpPr>
            <p:nvPr/>
          </p:nvSpPr>
          <p:spPr bwMode="auto">
            <a:xfrm>
              <a:off x="3533" y="2901"/>
              <a:ext cx="634" cy="366"/>
            </a:xfrm>
            <a:prstGeom prst="rect">
              <a:avLst/>
            </a:prstGeom>
            <a:noFill/>
            <a:ln w="9525">
              <a:noFill/>
              <a:miter lim="800000"/>
              <a:headEnd/>
              <a:tailEnd/>
            </a:ln>
          </p:spPr>
          <p:txBody>
            <a:bodyPr>
              <a:spAutoFit/>
            </a:bodyPr>
            <a:lstStyle/>
            <a:p>
              <a:pPr algn="ctr" eaLnBrk="0" hangingPunct="0">
                <a:spcBef>
                  <a:spcPct val="50000"/>
                </a:spcBef>
              </a:pPr>
              <a:r>
                <a:rPr lang="en-GB" b="1"/>
                <a:t>20</a:t>
              </a:r>
              <a:r>
                <a:rPr lang="en-GB" b="1">
                  <a:cs typeface="Arial" pitchFamily="34" charset="0"/>
                </a:rPr>
                <a:t>–</a:t>
              </a:r>
              <a:r>
                <a:rPr lang="en-GB" b="1"/>
                <a:t>30 mg/day</a:t>
              </a:r>
              <a:endParaRPr lang="en-US" b="1"/>
            </a:p>
          </p:txBody>
        </p:sp>
        <p:sp>
          <p:nvSpPr>
            <p:cNvPr id="53262" name="Rectangle 32"/>
            <p:cNvSpPr>
              <a:spLocks noChangeArrowheads="1"/>
            </p:cNvSpPr>
            <p:nvPr/>
          </p:nvSpPr>
          <p:spPr bwMode="auto">
            <a:xfrm>
              <a:off x="2162" y="2632"/>
              <a:ext cx="1422" cy="304"/>
            </a:xfrm>
            <a:prstGeom prst="rect">
              <a:avLst/>
            </a:prstGeom>
            <a:solidFill>
              <a:srgbClr val="007FA1"/>
            </a:solidFill>
            <a:ln w="34925">
              <a:noFill/>
              <a:miter lim="800000"/>
              <a:headEnd/>
              <a:tailEnd/>
            </a:ln>
          </p:spPr>
          <p:txBody>
            <a:bodyPr wrap="none" lIns="90488" tIns="44450" rIns="90488" bIns="44450" anchor="ctr"/>
            <a:lstStyle/>
            <a:p>
              <a:pPr algn="ctr" rtl="1" eaLnBrk="0" hangingPunct="0"/>
              <a:r>
                <a:rPr lang="en-US" sz="2000" b="1">
                  <a:solidFill>
                    <a:schemeClr val="bg1"/>
                  </a:solidFill>
                </a:rPr>
                <a:t>Transferrin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Line 2"/>
          <p:cNvSpPr>
            <a:spLocks noChangeShapeType="1"/>
          </p:cNvSpPr>
          <p:nvPr/>
        </p:nvSpPr>
        <p:spPr bwMode="auto">
          <a:xfrm flipH="1">
            <a:off x="5791200" y="4416425"/>
            <a:ext cx="652463" cy="1588"/>
          </a:xfrm>
          <a:prstGeom prst="line">
            <a:avLst/>
          </a:prstGeom>
          <a:noFill/>
          <a:ln w="63500">
            <a:solidFill>
              <a:schemeClr val="tx1"/>
            </a:solidFill>
            <a:round/>
            <a:headEnd/>
            <a:tailEnd type="triangle" w="med" len="med"/>
          </a:ln>
        </p:spPr>
        <p:txBody>
          <a:bodyPr/>
          <a:lstStyle/>
          <a:p>
            <a:endParaRPr lang="en-US"/>
          </a:p>
        </p:txBody>
      </p:sp>
      <p:sp>
        <p:nvSpPr>
          <p:cNvPr id="61443" name="Line 3"/>
          <p:cNvSpPr>
            <a:spLocks noChangeShapeType="1"/>
          </p:cNvSpPr>
          <p:nvPr/>
        </p:nvSpPr>
        <p:spPr bwMode="auto">
          <a:xfrm flipH="1">
            <a:off x="5751513" y="4416425"/>
            <a:ext cx="692150" cy="1588"/>
          </a:xfrm>
          <a:prstGeom prst="line">
            <a:avLst/>
          </a:prstGeom>
          <a:noFill/>
          <a:ln w="127000">
            <a:solidFill>
              <a:srgbClr val="800000"/>
            </a:solidFill>
            <a:round/>
            <a:headEnd/>
            <a:tailEnd type="triangle" w="med" len="med"/>
          </a:ln>
        </p:spPr>
        <p:txBody>
          <a:bodyPr/>
          <a:lstStyle/>
          <a:p>
            <a:endParaRPr lang="en-US"/>
          </a:p>
        </p:txBody>
      </p:sp>
      <p:sp>
        <p:nvSpPr>
          <p:cNvPr id="55300" name="Rectangle 4"/>
          <p:cNvSpPr>
            <a:spLocks noChangeArrowheads="1"/>
          </p:cNvSpPr>
          <p:nvPr/>
        </p:nvSpPr>
        <p:spPr bwMode="auto">
          <a:xfrm>
            <a:off x="381000" y="3854450"/>
            <a:ext cx="2016125" cy="1130300"/>
          </a:xfrm>
          <a:prstGeom prst="rect">
            <a:avLst/>
          </a:prstGeom>
          <a:solidFill>
            <a:srgbClr val="EC8026"/>
          </a:solidFill>
          <a:ln w="19050">
            <a:noFill/>
            <a:miter lim="800000"/>
            <a:headEnd/>
            <a:tailEnd/>
          </a:ln>
        </p:spPr>
        <p:txBody>
          <a:bodyPr wrap="none" lIns="90488" tIns="44450" rIns="90488" bIns="44450" anchor="ctr"/>
          <a:lstStyle/>
          <a:p>
            <a:pPr algn="ctr" rtl="1" eaLnBrk="0" hangingPunct="0"/>
            <a:r>
              <a:rPr lang="en-US" sz="1800" b="1"/>
              <a:t>Parenchyma</a:t>
            </a:r>
          </a:p>
        </p:txBody>
      </p:sp>
      <p:sp>
        <p:nvSpPr>
          <p:cNvPr id="55301" name="Rectangle 5"/>
          <p:cNvSpPr>
            <a:spLocks noChangeArrowheads="1"/>
          </p:cNvSpPr>
          <p:nvPr/>
        </p:nvSpPr>
        <p:spPr bwMode="auto">
          <a:xfrm>
            <a:off x="6510338" y="3887788"/>
            <a:ext cx="2319337" cy="1054100"/>
          </a:xfrm>
          <a:prstGeom prst="rect">
            <a:avLst/>
          </a:prstGeom>
          <a:solidFill>
            <a:srgbClr val="EC8026"/>
          </a:solidFill>
          <a:ln w="19050">
            <a:noFill/>
            <a:miter lim="800000"/>
            <a:headEnd/>
            <a:tailEnd/>
          </a:ln>
        </p:spPr>
        <p:txBody>
          <a:bodyPr wrap="none" lIns="90488" tIns="44450" rIns="90488" bIns="44450" anchor="ctr"/>
          <a:lstStyle/>
          <a:p>
            <a:pPr algn="ctr" rtl="1" eaLnBrk="0" hangingPunct="0"/>
            <a:r>
              <a:rPr lang="en-US" sz="1800" b="1"/>
              <a:t>Reticuloendothelial </a:t>
            </a:r>
          </a:p>
          <a:p>
            <a:pPr algn="ctr" rtl="1" eaLnBrk="0" hangingPunct="0"/>
            <a:r>
              <a:rPr lang="en-US" sz="1800" b="1"/>
              <a:t>macrophages</a:t>
            </a:r>
          </a:p>
        </p:txBody>
      </p:sp>
      <p:sp>
        <p:nvSpPr>
          <p:cNvPr id="55302" name="Rectangle 6"/>
          <p:cNvSpPr>
            <a:spLocks noChangeArrowheads="1"/>
          </p:cNvSpPr>
          <p:nvPr/>
        </p:nvSpPr>
        <p:spPr bwMode="auto">
          <a:xfrm>
            <a:off x="3957638" y="5113338"/>
            <a:ext cx="1196975" cy="409575"/>
          </a:xfrm>
          <a:prstGeom prst="rect">
            <a:avLst/>
          </a:prstGeom>
          <a:solidFill>
            <a:srgbClr val="0097C0"/>
          </a:solidFill>
          <a:ln w="19050">
            <a:noFill/>
            <a:miter lim="800000"/>
            <a:headEnd/>
            <a:tailEnd/>
          </a:ln>
        </p:spPr>
        <p:txBody>
          <a:bodyPr wrap="none" lIns="90488" tIns="44450" rIns="90488" bIns="44450" anchor="ctr"/>
          <a:lstStyle/>
          <a:p>
            <a:pPr algn="ctr" rtl="1" eaLnBrk="0" hangingPunct="0"/>
            <a:r>
              <a:rPr lang="en-US" sz="2000" b="1">
                <a:solidFill>
                  <a:schemeClr val="bg1"/>
                </a:solidFill>
              </a:rPr>
              <a:t>Gut</a:t>
            </a:r>
          </a:p>
        </p:txBody>
      </p:sp>
      <p:grpSp>
        <p:nvGrpSpPr>
          <p:cNvPr id="2" name="Group 7"/>
          <p:cNvGrpSpPr>
            <a:grpSpLocks/>
          </p:cNvGrpSpPr>
          <p:nvPr/>
        </p:nvGrpSpPr>
        <p:grpSpPr bwMode="auto">
          <a:xfrm>
            <a:off x="2678113" y="3521075"/>
            <a:ext cx="3765550" cy="541338"/>
            <a:chOff x="1497" y="2338"/>
            <a:chExt cx="2560" cy="341"/>
          </a:xfrm>
        </p:grpSpPr>
        <p:sp>
          <p:nvSpPr>
            <p:cNvPr id="55329" name="Line 8"/>
            <p:cNvSpPr>
              <a:spLocks noChangeShapeType="1"/>
            </p:cNvSpPr>
            <p:nvPr/>
          </p:nvSpPr>
          <p:spPr bwMode="auto">
            <a:xfrm flipH="1">
              <a:off x="1497" y="2679"/>
              <a:ext cx="2560" cy="0"/>
            </a:xfrm>
            <a:prstGeom prst="line">
              <a:avLst/>
            </a:prstGeom>
            <a:noFill/>
            <a:ln w="101600">
              <a:solidFill>
                <a:srgbClr val="800000"/>
              </a:solidFill>
              <a:round/>
              <a:headEnd/>
              <a:tailEnd type="triangle" w="med" len="med"/>
            </a:ln>
          </p:spPr>
          <p:txBody>
            <a:bodyPr/>
            <a:lstStyle/>
            <a:p>
              <a:endParaRPr lang="en-US"/>
            </a:p>
          </p:txBody>
        </p:sp>
        <p:sp>
          <p:nvSpPr>
            <p:cNvPr id="55330" name="Rectangle 9"/>
            <p:cNvSpPr>
              <a:spLocks noChangeArrowheads="1"/>
            </p:cNvSpPr>
            <p:nvPr/>
          </p:nvSpPr>
          <p:spPr bwMode="auto">
            <a:xfrm>
              <a:off x="1728" y="2338"/>
              <a:ext cx="607" cy="286"/>
            </a:xfrm>
            <a:prstGeom prst="rect">
              <a:avLst/>
            </a:prstGeom>
            <a:noFill/>
            <a:ln w="12700">
              <a:noFill/>
              <a:miter lim="800000"/>
              <a:headEnd/>
              <a:tailEnd/>
            </a:ln>
          </p:spPr>
          <p:txBody>
            <a:bodyPr wrap="none" lIns="90488" tIns="44450" rIns="90488" bIns="44450">
              <a:spAutoFit/>
            </a:bodyPr>
            <a:lstStyle/>
            <a:p>
              <a:pPr rtl="1" eaLnBrk="0" hangingPunct="0"/>
              <a:r>
                <a:rPr lang="en-US" sz="2400" b="1">
                  <a:solidFill>
                    <a:srgbClr val="800000"/>
                  </a:solidFill>
                </a:rPr>
                <a:t>NTBI</a:t>
              </a:r>
            </a:p>
          </p:txBody>
        </p:sp>
      </p:grpSp>
      <p:sp>
        <p:nvSpPr>
          <p:cNvPr id="55304" name="Line 10"/>
          <p:cNvSpPr>
            <a:spLocks noChangeShapeType="1"/>
          </p:cNvSpPr>
          <p:nvPr/>
        </p:nvSpPr>
        <p:spPr bwMode="auto">
          <a:xfrm>
            <a:off x="5554663" y="2840038"/>
            <a:ext cx="1719262" cy="1031875"/>
          </a:xfrm>
          <a:prstGeom prst="line">
            <a:avLst/>
          </a:prstGeom>
          <a:noFill/>
          <a:ln w="127000">
            <a:solidFill>
              <a:schemeClr val="tx1"/>
            </a:solidFill>
            <a:round/>
            <a:headEnd/>
            <a:tailEnd type="triangle" w="med" len="med"/>
          </a:ln>
        </p:spPr>
        <p:txBody>
          <a:bodyPr/>
          <a:lstStyle/>
          <a:p>
            <a:endParaRPr lang="en-US"/>
          </a:p>
        </p:txBody>
      </p:sp>
      <p:sp>
        <p:nvSpPr>
          <p:cNvPr id="55305" name="Line 11"/>
          <p:cNvSpPr>
            <a:spLocks noChangeShapeType="1"/>
          </p:cNvSpPr>
          <p:nvPr/>
        </p:nvSpPr>
        <p:spPr bwMode="auto">
          <a:xfrm flipV="1">
            <a:off x="4570413" y="3454400"/>
            <a:ext cx="1587" cy="501650"/>
          </a:xfrm>
          <a:prstGeom prst="line">
            <a:avLst/>
          </a:prstGeom>
          <a:noFill/>
          <a:ln w="127000">
            <a:solidFill>
              <a:schemeClr val="tx1"/>
            </a:solidFill>
            <a:round/>
            <a:headEnd/>
            <a:tailEnd type="triangle" w="med" len="med"/>
          </a:ln>
        </p:spPr>
        <p:txBody>
          <a:bodyPr/>
          <a:lstStyle/>
          <a:p>
            <a:endParaRPr lang="en-US"/>
          </a:p>
        </p:txBody>
      </p:sp>
      <p:grpSp>
        <p:nvGrpSpPr>
          <p:cNvPr id="55306" name="Group 12"/>
          <p:cNvGrpSpPr>
            <a:grpSpLocks/>
          </p:cNvGrpSpPr>
          <p:nvPr/>
        </p:nvGrpSpPr>
        <p:grpSpPr bwMode="auto">
          <a:xfrm rot="5400000">
            <a:off x="4329113" y="4754563"/>
            <a:ext cx="419100" cy="228600"/>
            <a:chOff x="2672" y="3495"/>
            <a:chExt cx="385" cy="104"/>
          </a:xfrm>
        </p:grpSpPr>
        <p:sp>
          <p:nvSpPr>
            <p:cNvPr id="55327" name="Line 13"/>
            <p:cNvSpPr>
              <a:spLocks noChangeShapeType="1"/>
            </p:cNvSpPr>
            <p:nvPr/>
          </p:nvSpPr>
          <p:spPr bwMode="auto">
            <a:xfrm>
              <a:off x="2673" y="3495"/>
              <a:ext cx="384" cy="0"/>
            </a:xfrm>
            <a:prstGeom prst="line">
              <a:avLst/>
            </a:prstGeom>
            <a:noFill/>
            <a:ln w="28575">
              <a:solidFill>
                <a:schemeClr val="tx1"/>
              </a:solidFill>
              <a:round/>
              <a:headEnd/>
              <a:tailEnd type="triangle" w="med" len="med"/>
            </a:ln>
          </p:spPr>
          <p:txBody>
            <a:bodyPr/>
            <a:lstStyle/>
            <a:p>
              <a:endParaRPr lang="en-US"/>
            </a:p>
          </p:txBody>
        </p:sp>
        <p:sp>
          <p:nvSpPr>
            <p:cNvPr id="55328" name="Line 14"/>
            <p:cNvSpPr>
              <a:spLocks noChangeShapeType="1"/>
            </p:cNvSpPr>
            <p:nvPr/>
          </p:nvSpPr>
          <p:spPr bwMode="auto">
            <a:xfrm flipH="1">
              <a:off x="2672" y="3599"/>
              <a:ext cx="384" cy="0"/>
            </a:xfrm>
            <a:prstGeom prst="line">
              <a:avLst/>
            </a:prstGeom>
            <a:noFill/>
            <a:ln w="76200">
              <a:solidFill>
                <a:schemeClr val="tx1"/>
              </a:solidFill>
              <a:round/>
              <a:headEnd/>
              <a:tailEnd type="triangle" w="med" len="med"/>
            </a:ln>
          </p:spPr>
          <p:txBody>
            <a:bodyPr/>
            <a:lstStyle/>
            <a:p>
              <a:endParaRPr lang="en-US"/>
            </a:p>
          </p:txBody>
        </p:sp>
      </p:grpSp>
      <p:sp>
        <p:nvSpPr>
          <p:cNvPr id="55307" name="Oval 15"/>
          <p:cNvSpPr>
            <a:spLocks noChangeArrowheads="1"/>
          </p:cNvSpPr>
          <p:nvPr/>
        </p:nvSpPr>
        <p:spPr bwMode="auto">
          <a:xfrm>
            <a:off x="3740150" y="1674813"/>
            <a:ext cx="1620838" cy="1620837"/>
          </a:xfrm>
          <a:prstGeom prst="ellipse">
            <a:avLst/>
          </a:prstGeom>
          <a:solidFill>
            <a:srgbClr val="923222"/>
          </a:solidFill>
          <a:ln w="19050">
            <a:noFill/>
            <a:round/>
            <a:headEnd/>
            <a:tailEnd/>
          </a:ln>
        </p:spPr>
        <p:txBody>
          <a:bodyPr wrap="none" lIns="90488" tIns="44450" rIns="90488" bIns="44450" anchor="ctr"/>
          <a:lstStyle/>
          <a:p>
            <a:pPr algn="ctr" rtl="1" eaLnBrk="0" hangingPunct="0"/>
            <a:r>
              <a:rPr lang="en-US" sz="2400" b="1">
                <a:solidFill>
                  <a:schemeClr val="bg1"/>
                </a:solidFill>
              </a:rPr>
              <a:t>Erythron</a:t>
            </a:r>
          </a:p>
        </p:txBody>
      </p:sp>
      <p:sp>
        <p:nvSpPr>
          <p:cNvPr id="55308" name="Rectangle 16"/>
          <p:cNvSpPr>
            <a:spLocks noChangeArrowheads="1"/>
          </p:cNvSpPr>
          <p:nvPr/>
        </p:nvSpPr>
        <p:spPr bwMode="auto">
          <a:xfrm>
            <a:off x="3432175" y="4178300"/>
            <a:ext cx="2257425" cy="482600"/>
          </a:xfrm>
          <a:prstGeom prst="rect">
            <a:avLst/>
          </a:prstGeom>
          <a:solidFill>
            <a:srgbClr val="007FA1"/>
          </a:solidFill>
          <a:ln w="34925">
            <a:noFill/>
            <a:miter lim="800000"/>
            <a:headEnd/>
            <a:tailEnd/>
          </a:ln>
        </p:spPr>
        <p:txBody>
          <a:bodyPr wrap="none" lIns="90488" tIns="44450" rIns="90488" bIns="44450" anchor="ctr"/>
          <a:lstStyle/>
          <a:p>
            <a:pPr algn="ctr" rtl="1" eaLnBrk="0" hangingPunct="0"/>
            <a:r>
              <a:rPr lang="en-US" sz="2000" b="1">
                <a:solidFill>
                  <a:schemeClr val="bg1"/>
                </a:solidFill>
              </a:rPr>
              <a:t>Transferrin</a:t>
            </a:r>
          </a:p>
        </p:txBody>
      </p:sp>
      <p:grpSp>
        <p:nvGrpSpPr>
          <p:cNvPr id="4" name="Group 17"/>
          <p:cNvGrpSpPr>
            <a:grpSpLocks/>
          </p:cNvGrpSpPr>
          <p:nvPr/>
        </p:nvGrpSpPr>
        <p:grpSpPr bwMode="auto">
          <a:xfrm>
            <a:off x="6850063" y="1571625"/>
            <a:ext cx="2166937" cy="2274888"/>
            <a:chOff x="4235" y="1078"/>
            <a:chExt cx="1365" cy="1433"/>
          </a:xfrm>
        </p:grpSpPr>
        <p:grpSp>
          <p:nvGrpSpPr>
            <p:cNvPr id="55323" name="Group 18"/>
            <p:cNvGrpSpPr>
              <a:grpSpLocks/>
            </p:cNvGrpSpPr>
            <p:nvPr/>
          </p:nvGrpSpPr>
          <p:grpSpPr bwMode="auto">
            <a:xfrm>
              <a:off x="4235" y="1078"/>
              <a:ext cx="1070" cy="1433"/>
              <a:chOff x="4235" y="1078"/>
              <a:chExt cx="1070" cy="1433"/>
            </a:xfrm>
          </p:grpSpPr>
          <p:sp>
            <p:nvSpPr>
              <p:cNvPr id="55325" name="Oval 19"/>
              <p:cNvSpPr>
                <a:spLocks noChangeArrowheads="1"/>
              </p:cNvSpPr>
              <p:nvPr/>
            </p:nvSpPr>
            <p:spPr bwMode="auto">
              <a:xfrm>
                <a:off x="4235" y="1078"/>
                <a:ext cx="1070" cy="934"/>
              </a:xfrm>
              <a:prstGeom prst="ellipse">
                <a:avLst/>
              </a:prstGeom>
              <a:solidFill>
                <a:srgbClr val="923222"/>
              </a:solidFill>
              <a:ln w="19050">
                <a:noFill/>
                <a:round/>
                <a:headEnd/>
                <a:tailEnd/>
              </a:ln>
            </p:spPr>
            <p:txBody>
              <a:bodyPr wrap="none" lIns="90488" tIns="44450" rIns="90488" bIns="44450" anchor="ctr"/>
              <a:lstStyle/>
              <a:p>
                <a:pPr algn="ctr" rtl="1" eaLnBrk="0" hangingPunct="0"/>
                <a:r>
                  <a:rPr lang="en-US" sz="2000" b="1">
                    <a:solidFill>
                      <a:schemeClr val="bg1"/>
                    </a:solidFill>
                  </a:rPr>
                  <a:t>Transfusions</a:t>
                </a:r>
              </a:p>
            </p:txBody>
          </p:sp>
          <p:sp>
            <p:nvSpPr>
              <p:cNvPr id="55326" name="Line 20"/>
              <p:cNvSpPr>
                <a:spLocks noChangeShapeType="1"/>
              </p:cNvSpPr>
              <p:nvPr/>
            </p:nvSpPr>
            <p:spPr bwMode="auto">
              <a:xfrm>
                <a:off x="4770" y="1959"/>
                <a:ext cx="0" cy="552"/>
              </a:xfrm>
              <a:prstGeom prst="line">
                <a:avLst/>
              </a:prstGeom>
              <a:noFill/>
              <a:ln w="76200">
                <a:solidFill>
                  <a:srgbClr val="800000"/>
                </a:solidFill>
                <a:round/>
                <a:headEnd/>
                <a:tailEnd type="triangle" w="med" len="med"/>
              </a:ln>
            </p:spPr>
            <p:txBody>
              <a:bodyPr/>
              <a:lstStyle/>
              <a:p>
                <a:endParaRPr lang="en-US"/>
              </a:p>
            </p:txBody>
          </p:sp>
        </p:grpSp>
        <p:sp>
          <p:nvSpPr>
            <p:cNvPr id="55324" name="Text Box 21"/>
            <p:cNvSpPr txBox="1">
              <a:spLocks noChangeArrowheads="1"/>
            </p:cNvSpPr>
            <p:nvPr/>
          </p:nvSpPr>
          <p:spPr bwMode="auto">
            <a:xfrm>
              <a:off x="4677" y="2006"/>
              <a:ext cx="923" cy="366"/>
            </a:xfrm>
            <a:prstGeom prst="rect">
              <a:avLst/>
            </a:prstGeom>
            <a:noFill/>
            <a:ln w="9525">
              <a:noFill/>
              <a:miter lim="800000"/>
              <a:headEnd/>
              <a:tailEnd/>
            </a:ln>
          </p:spPr>
          <p:txBody>
            <a:bodyPr>
              <a:spAutoFit/>
            </a:bodyPr>
            <a:lstStyle/>
            <a:p>
              <a:pPr algn="ctr" eaLnBrk="0" hangingPunct="0">
                <a:spcBef>
                  <a:spcPct val="50000"/>
                </a:spcBef>
              </a:pPr>
              <a:r>
                <a:rPr lang="en-GB" b="1"/>
                <a:t>20</a:t>
              </a:r>
              <a:r>
                <a:rPr lang="en-GB" b="1">
                  <a:cs typeface="Arial" pitchFamily="34" charset="0"/>
                </a:rPr>
                <a:t>–</a:t>
              </a:r>
              <a:r>
                <a:rPr lang="en-GB" b="1"/>
                <a:t>40 mg/day</a:t>
              </a:r>
              <a:endParaRPr lang="en-US" b="1"/>
            </a:p>
          </p:txBody>
        </p:sp>
      </p:grpSp>
      <p:sp>
        <p:nvSpPr>
          <p:cNvPr id="61462" name="Rectangle 22"/>
          <p:cNvSpPr>
            <a:spLocks noChangeArrowheads="1"/>
          </p:cNvSpPr>
          <p:nvPr/>
        </p:nvSpPr>
        <p:spPr bwMode="auto">
          <a:xfrm>
            <a:off x="3417888" y="4176713"/>
            <a:ext cx="2273300" cy="482600"/>
          </a:xfrm>
          <a:prstGeom prst="rect">
            <a:avLst/>
          </a:prstGeom>
          <a:solidFill>
            <a:srgbClr val="923222"/>
          </a:solidFill>
          <a:ln w="34925">
            <a:noFill/>
            <a:miter lim="800000"/>
            <a:headEnd/>
            <a:tailEnd/>
          </a:ln>
        </p:spPr>
        <p:txBody>
          <a:bodyPr wrap="none" lIns="90488" tIns="44450" rIns="90488" bIns="44450" anchor="ctr"/>
          <a:lstStyle/>
          <a:p>
            <a:pPr algn="ctr" rtl="1" eaLnBrk="0" hangingPunct="0"/>
            <a:r>
              <a:rPr lang="en-US" sz="2000" b="1">
                <a:solidFill>
                  <a:schemeClr val="bg1"/>
                </a:solidFill>
              </a:rPr>
              <a:t>Transferrin</a:t>
            </a:r>
          </a:p>
        </p:txBody>
      </p:sp>
      <p:grpSp>
        <p:nvGrpSpPr>
          <p:cNvPr id="6" name="Group 23"/>
          <p:cNvGrpSpPr>
            <a:grpSpLocks/>
          </p:cNvGrpSpPr>
          <p:nvPr/>
        </p:nvGrpSpPr>
        <p:grpSpPr bwMode="auto">
          <a:xfrm>
            <a:off x="3656013" y="1589088"/>
            <a:ext cx="1793875" cy="1793875"/>
            <a:chOff x="2179" y="1053"/>
            <a:chExt cx="1130" cy="1130"/>
          </a:xfrm>
        </p:grpSpPr>
        <p:sp>
          <p:nvSpPr>
            <p:cNvPr id="55319" name="Arc 24"/>
            <p:cNvSpPr>
              <a:spLocks/>
            </p:cNvSpPr>
            <p:nvPr/>
          </p:nvSpPr>
          <p:spPr bwMode="auto">
            <a:xfrm>
              <a:off x="2753" y="1054"/>
              <a:ext cx="556" cy="585"/>
            </a:xfrm>
            <a:custGeom>
              <a:avLst/>
              <a:gdLst>
                <a:gd name="T0" fmla="*/ 0 w 21600"/>
                <a:gd name="T1" fmla="*/ 0 h 21600"/>
                <a:gd name="T2" fmla="*/ 14 w 21600"/>
                <a:gd name="T3" fmla="*/ 16 h 21600"/>
                <a:gd name="T4" fmla="*/ 0 w 21600"/>
                <a:gd name="T5" fmla="*/ 1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800000"/>
              </a:solidFill>
              <a:round/>
              <a:headEnd/>
              <a:tailEnd type="triangle" w="lg" len="med"/>
            </a:ln>
          </p:spPr>
          <p:txBody>
            <a:bodyPr wrap="none" anchor="ctr"/>
            <a:lstStyle/>
            <a:p>
              <a:endParaRPr lang="en-US"/>
            </a:p>
          </p:txBody>
        </p:sp>
        <p:sp>
          <p:nvSpPr>
            <p:cNvPr id="55320" name="Arc 25"/>
            <p:cNvSpPr>
              <a:spLocks/>
            </p:cNvSpPr>
            <p:nvPr/>
          </p:nvSpPr>
          <p:spPr bwMode="auto">
            <a:xfrm rot="10800000">
              <a:off x="2179" y="1597"/>
              <a:ext cx="556" cy="585"/>
            </a:xfrm>
            <a:custGeom>
              <a:avLst/>
              <a:gdLst>
                <a:gd name="T0" fmla="*/ 0 w 21600"/>
                <a:gd name="T1" fmla="*/ 0 h 21600"/>
                <a:gd name="T2" fmla="*/ 14 w 21600"/>
                <a:gd name="T3" fmla="*/ 16 h 21600"/>
                <a:gd name="T4" fmla="*/ 0 w 21600"/>
                <a:gd name="T5" fmla="*/ 1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800000"/>
              </a:solidFill>
              <a:round/>
              <a:headEnd/>
              <a:tailEnd type="triangle" w="lg" len="med"/>
            </a:ln>
          </p:spPr>
          <p:txBody>
            <a:bodyPr wrap="none" anchor="ctr"/>
            <a:lstStyle/>
            <a:p>
              <a:endParaRPr lang="en-US"/>
            </a:p>
          </p:txBody>
        </p:sp>
        <p:sp>
          <p:nvSpPr>
            <p:cNvPr id="55321" name="Arc 26"/>
            <p:cNvSpPr>
              <a:spLocks/>
            </p:cNvSpPr>
            <p:nvPr/>
          </p:nvSpPr>
          <p:spPr bwMode="auto">
            <a:xfrm rot="5400000">
              <a:off x="2735" y="1612"/>
              <a:ext cx="556" cy="585"/>
            </a:xfrm>
            <a:custGeom>
              <a:avLst/>
              <a:gdLst>
                <a:gd name="T0" fmla="*/ 0 w 21600"/>
                <a:gd name="T1" fmla="*/ 0 h 21600"/>
                <a:gd name="T2" fmla="*/ 14 w 21600"/>
                <a:gd name="T3" fmla="*/ 16 h 21600"/>
                <a:gd name="T4" fmla="*/ 0 w 21600"/>
                <a:gd name="T5" fmla="*/ 1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800000"/>
              </a:solidFill>
              <a:round/>
              <a:headEnd/>
              <a:tailEnd type="triangle" w="lg" len="med"/>
            </a:ln>
          </p:spPr>
          <p:txBody>
            <a:bodyPr wrap="none" anchor="ctr"/>
            <a:lstStyle/>
            <a:p>
              <a:endParaRPr lang="en-US"/>
            </a:p>
          </p:txBody>
        </p:sp>
        <p:sp>
          <p:nvSpPr>
            <p:cNvPr id="55322" name="Arc 27"/>
            <p:cNvSpPr>
              <a:spLocks/>
            </p:cNvSpPr>
            <p:nvPr/>
          </p:nvSpPr>
          <p:spPr bwMode="auto">
            <a:xfrm rot="-5400000">
              <a:off x="2195" y="1038"/>
              <a:ext cx="556" cy="585"/>
            </a:xfrm>
            <a:custGeom>
              <a:avLst/>
              <a:gdLst>
                <a:gd name="T0" fmla="*/ 0 w 21600"/>
                <a:gd name="T1" fmla="*/ 0 h 21600"/>
                <a:gd name="T2" fmla="*/ 14 w 21600"/>
                <a:gd name="T3" fmla="*/ 16 h 21600"/>
                <a:gd name="T4" fmla="*/ 0 w 21600"/>
                <a:gd name="T5" fmla="*/ 1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800000"/>
              </a:solidFill>
              <a:round/>
              <a:headEnd/>
              <a:tailEnd type="triangle" w="lg" len="med"/>
            </a:ln>
          </p:spPr>
          <p:txBody>
            <a:bodyPr wrap="none" anchor="ctr"/>
            <a:lstStyle/>
            <a:p>
              <a:endParaRPr lang="en-US"/>
            </a:p>
          </p:txBody>
        </p:sp>
      </p:grpSp>
      <p:sp>
        <p:nvSpPr>
          <p:cNvPr id="61468" name="Rectangle 28"/>
          <p:cNvSpPr>
            <a:spLocks noChangeArrowheads="1"/>
          </p:cNvSpPr>
          <p:nvPr/>
        </p:nvSpPr>
        <p:spPr bwMode="auto">
          <a:xfrm>
            <a:off x="6511925" y="3879850"/>
            <a:ext cx="2312988" cy="1054100"/>
          </a:xfrm>
          <a:prstGeom prst="rect">
            <a:avLst/>
          </a:prstGeom>
          <a:solidFill>
            <a:srgbClr val="923222"/>
          </a:solidFill>
          <a:ln w="19050">
            <a:noFill/>
            <a:miter lim="800000"/>
            <a:headEnd/>
            <a:tailEnd/>
          </a:ln>
        </p:spPr>
        <p:txBody>
          <a:bodyPr wrap="none" lIns="90488" tIns="44450" rIns="90488" bIns="44450" anchor="ctr"/>
          <a:lstStyle/>
          <a:p>
            <a:pPr algn="ctr" rtl="1" eaLnBrk="0" hangingPunct="0"/>
            <a:r>
              <a:rPr lang="en-US" sz="1800" b="1">
                <a:solidFill>
                  <a:schemeClr val="bg1"/>
                </a:solidFill>
              </a:rPr>
              <a:t>Reticuloendothelial </a:t>
            </a:r>
          </a:p>
          <a:p>
            <a:pPr algn="ctr" rtl="1" eaLnBrk="0" hangingPunct="0"/>
            <a:r>
              <a:rPr lang="en-US" sz="1800" b="1">
                <a:solidFill>
                  <a:schemeClr val="bg1"/>
                </a:solidFill>
              </a:rPr>
              <a:t>macrophages</a:t>
            </a:r>
          </a:p>
        </p:txBody>
      </p:sp>
      <p:sp>
        <p:nvSpPr>
          <p:cNvPr id="61469" name="Rectangle 29"/>
          <p:cNvSpPr>
            <a:spLocks noChangeArrowheads="1"/>
          </p:cNvSpPr>
          <p:nvPr/>
        </p:nvSpPr>
        <p:spPr bwMode="auto">
          <a:xfrm>
            <a:off x="387350" y="3860800"/>
            <a:ext cx="2025650" cy="1130300"/>
          </a:xfrm>
          <a:prstGeom prst="rect">
            <a:avLst/>
          </a:prstGeom>
          <a:solidFill>
            <a:srgbClr val="923222"/>
          </a:solidFill>
          <a:ln w="19050">
            <a:noFill/>
            <a:miter lim="800000"/>
            <a:headEnd/>
            <a:tailEnd/>
          </a:ln>
        </p:spPr>
        <p:txBody>
          <a:bodyPr wrap="none" lIns="90488" tIns="44450" rIns="90488" bIns="44450" anchor="ctr"/>
          <a:lstStyle/>
          <a:p>
            <a:pPr algn="ctr" rtl="1" eaLnBrk="0" hangingPunct="0"/>
            <a:r>
              <a:rPr lang="en-US" sz="1800" b="1">
                <a:solidFill>
                  <a:schemeClr val="bg1"/>
                </a:solidFill>
              </a:rPr>
              <a:t>Parenchyma</a:t>
            </a:r>
          </a:p>
        </p:txBody>
      </p:sp>
      <p:sp>
        <p:nvSpPr>
          <p:cNvPr id="55314" name="Text Box 30"/>
          <p:cNvSpPr txBox="1">
            <a:spLocks noChangeArrowheads="1"/>
          </p:cNvSpPr>
          <p:nvPr/>
        </p:nvSpPr>
        <p:spPr bwMode="auto">
          <a:xfrm>
            <a:off x="150813" y="6148388"/>
            <a:ext cx="6708775" cy="530225"/>
          </a:xfrm>
          <a:prstGeom prst="rect">
            <a:avLst/>
          </a:prstGeom>
          <a:noFill/>
          <a:ln w="9525">
            <a:noFill/>
            <a:miter lim="800000"/>
            <a:headEnd/>
            <a:tailEnd/>
          </a:ln>
        </p:spPr>
        <p:txBody>
          <a:bodyPr anchor="b">
            <a:spAutoFit/>
          </a:bodyPr>
          <a:lstStyle/>
          <a:p>
            <a:pPr>
              <a:spcAft>
                <a:spcPct val="40000"/>
              </a:spcAft>
            </a:pPr>
            <a:r>
              <a:rPr lang="en-GB" sz="1200">
                <a:solidFill>
                  <a:srgbClr val="000000"/>
                </a:solidFill>
              </a:rPr>
              <a:t>NTBI, non-transferrin-bound iron</a:t>
            </a:r>
            <a:endParaRPr lang="nb-NO" sz="1200">
              <a:solidFill>
                <a:srgbClr val="000000"/>
              </a:solidFill>
              <a:cs typeface="Arial" pitchFamily="34" charset="0"/>
            </a:endParaRPr>
          </a:p>
          <a:p>
            <a:r>
              <a:rPr lang="nb-NO" sz="1200">
                <a:solidFill>
                  <a:srgbClr val="000000"/>
                </a:solidFill>
                <a:cs typeface="Arial" pitchFamily="34" charset="0"/>
              </a:rPr>
              <a:t>Hershko C </a:t>
            </a:r>
            <a:r>
              <a:rPr lang="nb-NO" sz="1200" i="1">
                <a:solidFill>
                  <a:srgbClr val="000000"/>
                </a:solidFill>
                <a:cs typeface="Arial" pitchFamily="34" charset="0"/>
              </a:rPr>
              <a:t>et al</a:t>
            </a:r>
            <a:r>
              <a:rPr lang="nb-NO" sz="1200">
                <a:solidFill>
                  <a:srgbClr val="000000"/>
                </a:solidFill>
                <a:cs typeface="Arial" pitchFamily="34" charset="0"/>
              </a:rPr>
              <a:t>. </a:t>
            </a:r>
            <a:r>
              <a:rPr lang="nb-NO" sz="1200" i="1">
                <a:solidFill>
                  <a:srgbClr val="000000"/>
                </a:solidFill>
                <a:cs typeface="Arial" pitchFamily="34" charset="0"/>
              </a:rPr>
              <a:t>Ann NY Acad Sci</a:t>
            </a:r>
            <a:r>
              <a:rPr lang="nb-NO" sz="1200">
                <a:solidFill>
                  <a:srgbClr val="000000"/>
                </a:solidFill>
                <a:cs typeface="Arial" pitchFamily="34" charset="0"/>
              </a:rPr>
              <a:t> 1998;850:191–201</a:t>
            </a:r>
            <a:endParaRPr lang="en-US" sz="1200">
              <a:solidFill>
                <a:srgbClr val="000000"/>
              </a:solidFill>
              <a:cs typeface="Arial" pitchFamily="34" charset="0"/>
            </a:endParaRPr>
          </a:p>
        </p:txBody>
      </p:sp>
      <p:sp>
        <p:nvSpPr>
          <p:cNvPr id="55315" name="Rectangle 31"/>
          <p:cNvSpPr>
            <a:spLocks noGrp="1" noChangeArrowheads="1"/>
          </p:cNvSpPr>
          <p:nvPr>
            <p:ph type="title"/>
          </p:nvPr>
        </p:nvSpPr>
        <p:spPr/>
        <p:txBody>
          <a:bodyPr/>
          <a:lstStyle/>
          <a:p>
            <a:pPr eaLnBrk="1" hangingPunct="1"/>
            <a:r>
              <a:rPr lang="en-US" smtClean="0"/>
              <a:t>Imbalance of distribution and turnover </a:t>
            </a:r>
            <a:br>
              <a:rPr lang="en-US" smtClean="0"/>
            </a:br>
            <a:r>
              <a:rPr lang="en-US" smtClean="0"/>
              <a:t>of body iron with transfusion therapy</a:t>
            </a:r>
          </a:p>
        </p:txBody>
      </p:sp>
      <p:sp>
        <p:nvSpPr>
          <p:cNvPr id="55316" name="AutoShape 32"/>
          <p:cNvSpPr>
            <a:spLocks noChangeArrowheads="1"/>
          </p:cNvSpPr>
          <p:nvPr/>
        </p:nvSpPr>
        <p:spPr bwMode="auto">
          <a:xfrm>
            <a:off x="271463" y="5584825"/>
            <a:ext cx="8626475" cy="606425"/>
          </a:xfrm>
          <a:prstGeom prst="roundRect">
            <a:avLst>
              <a:gd name="adj" fmla="val 16667"/>
            </a:avLst>
          </a:prstGeom>
          <a:solidFill>
            <a:srgbClr val="EC8026"/>
          </a:solidFill>
          <a:ln w="19050">
            <a:noFill/>
            <a:round/>
            <a:headEnd/>
            <a:tailEnd/>
          </a:ln>
        </p:spPr>
        <p:txBody>
          <a:bodyPr anchor="ctr" anchorCtr="1">
            <a:spAutoFit/>
          </a:bodyPr>
          <a:lstStyle/>
          <a:p>
            <a:pPr algn="ctr" eaLnBrk="0" hangingPunct="0">
              <a:lnSpc>
                <a:spcPct val="95000"/>
              </a:lnSpc>
            </a:pPr>
            <a:r>
              <a:rPr lang="en-GB" b="1"/>
              <a:t>Iron balance is disturbed by blood transfusion because the body cannot </a:t>
            </a:r>
            <a:br>
              <a:rPr lang="en-GB" b="1"/>
            </a:br>
            <a:r>
              <a:rPr lang="en-GB" b="1"/>
              <a:t>remove the excess iron </a:t>
            </a:r>
            <a:endParaRPr lang="en-US" b="1"/>
          </a:p>
        </p:txBody>
      </p:sp>
      <p:sp>
        <p:nvSpPr>
          <p:cNvPr id="55317" name="Line 33"/>
          <p:cNvSpPr>
            <a:spLocks noChangeShapeType="1"/>
          </p:cNvSpPr>
          <p:nvPr/>
        </p:nvSpPr>
        <p:spPr bwMode="auto">
          <a:xfrm rot="10800000" flipH="1">
            <a:off x="2627313" y="4292600"/>
            <a:ext cx="609600" cy="0"/>
          </a:xfrm>
          <a:prstGeom prst="line">
            <a:avLst/>
          </a:prstGeom>
          <a:noFill/>
          <a:ln w="38100">
            <a:solidFill>
              <a:schemeClr val="tx1"/>
            </a:solidFill>
            <a:round/>
            <a:headEnd/>
            <a:tailEnd type="triangle" w="med" len="med"/>
          </a:ln>
        </p:spPr>
        <p:txBody>
          <a:bodyPr/>
          <a:lstStyle/>
          <a:p>
            <a:endParaRPr lang="en-US"/>
          </a:p>
        </p:txBody>
      </p:sp>
      <p:sp>
        <p:nvSpPr>
          <p:cNvPr id="55318" name="Line 34"/>
          <p:cNvSpPr>
            <a:spLocks noChangeShapeType="1"/>
          </p:cNvSpPr>
          <p:nvPr/>
        </p:nvSpPr>
        <p:spPr bwMode="auto">
          <a:xfrm flipH="1">
            <a:off x="2592388" y="4494213"/>
            <a:ext cx="609600" cy="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3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22" presetClass="entr" presetSubtype="4" fill="hold" grpId="0" nodeType="afterEffect">
                                  <p:stCondLst>
                                    <p:cond delay="500"/>
                                  </p:stCondLst>
                                  <p:childTnLst>
                                    <p:set>
                                      <p:cBhvr>
                                        <p:cTn id="13" dur="1" fill="hold">
                                          <p:stCondLst>
                                            <p:cond delay="0"/>
                                          </p:stCondLst>
                                        </p:cTn>
                                        <p:tgtEl>
                                          <p:spTgt spid="61468"/>
                                        </p:tgtEl>
                                        <p:attrNameLst>
                                          <p:attrName>style.visibility</p:attrName>
                                        </p:attrNameLst>
                                      </p:cBhvr>
                                      <p:to>
                                        <p:strVal val="visible"/>
                                      </p:to>
                                    </p:set>
                                    <p:animEffect transition="in" filter="wipe(down)">
                                      <p:cBhvr>
                                        <p:cTn id="14" dur="2000"/>
                                        <p:tgtEl>
                                          <p:spTgt spid="61468"/>
                                        </p:tgtEl>
                                      </p:cBhvr>
                                    </p:animEffect>
                                  </p:childTnLst>
                                </p:cTn>
                              </p:par>
                            </p:childTnLst>
                          </p:cTn>
                        </p:par>
                        <p:par>
                          <p:cTn id="15" fill="hold">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61443"/>
                                        </p:tgtEl>
                                        <p:attrNameLst>
                                          <p:attrName>style.visibility</p:attrName>
                                        </p:attrNameLst>
                                      </p:cBhvr>
                                      <p:to>
                                        <p:strVal val="visible"/>
                                      </p:to>
                                    </p:set>
                                    <p:animEffect transition="in" filter="dissolve">
                                      <p:cBhvr>
                                        <p:cTn id="18" dur="1000"/>
                                        <p:tgtEl>
                                          <p:spTgt spid="61443"/>
                                        </p:tgtEl>
                                      </p:cBhvr>
                                    </p:animEffect>
                                  </p:childTnLst>
                                </p:cTn>
                              </p:par>
                            </p:childTnLst>
                          </p:cTn>
                        </p:par>
                        <p:par>
                          <p:cTn id="19" fill="hold">
                            <p:stCondLst>
                              <p:cond delay="3500"/>
                            </p:stCondLst>
                            <p:childTnLst>
                              <p:par>
                                <p:cTn id="20" presetID="22" presetClass="entr" presetSubtype="2" fill="hold" grpId="0" nodeType="afterEffect">
                                  <p:stCondLst>
                                    <p:cond delay="0"/>
                                  </p:stCondLst>
                                  <p:childTnLst>
                                    <p:set>
                                      <p:cBhvr>
                                        <p:cTn id="21" dur="1" fill="hold">
                                          <p:stCondLst>
                                            <p:cond delay="0"/>
                                          </p:stCondLst>
                                        </p:cTn>
                                        <p:tgtEl>
                                          <p:spTgt spid="61462"/>
                                        </p:tgtEl>
                                        <p:attrNameLst>
                                          <p:attrName>style.visibility</p:attrName>
                                        </p:attrNameLst>
                                      </p:cBhvr>
                                      <p:to>
                                        <p:strVal val="visible"/>
                                      </p:to>
                                    </p:set>
                                    <p:animEffect transition="in" filter="wipe(right)">
                                      <p:cBhvr>
                                        <p:cTn id="22" dur="1000"/>
                                        <p:tgtEl>
                                          <p:spTgt spid="6146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1000"/>
                                        <p:tgtEl>
                                          <p:spTgt spid="2"/>
                                        </p:tgtEl>
                                      </p:cBhvr>
                                    </p:animEffect>
                                  </p:childTnLst>
                                </p:cTn>
                              </p:par>
                            </p:childTnLst>
                          </p:cTn>
                        </p:par>
                        <p:par>
                          <p:cTn id="28" fill="hold">
                            <p:stCondLst>
                              <p:cond delay="1000"/>
                            </p:stCondLst>
                            <p:childTnLst>
                              <p:par>
                                <p:cTn id="29" presetID="22" presetClass="entr" presetSubtype="4" fill="hold" grpId="0" nodeType="afterEffect">
                                  <p:stCondLst>
                                    <p:cond delay="500"/>
                                  </p:stCondLst>
                                  <p:childTnLst>
                                    <p:set>
                                      <p:cBhvr>
                                        <p:cTn id="30" dur="1" fill="hold">
                                          <p:stCondLst>
                                            <p:cond delay="0"/>
                                          </p:stCondLst>
                                        </p:cTn>
                                        <p:tgtEl>
                                          <p:spTgt spid="61469"/>
                                        </p:tgtEl>
                                        <p:attrNameLst>
                                          <p:attrName>style.visibility</p:attrName>
                                        </p:attrNameLst>
                                      </p:cBhvr>
                                      <p:to>
                                        <p:strVal val="visible"/>
                                      </p:to>
                                    </p:set>
                                    <p:animEffect transition="in" filter="wipe(down)">
                                      <p:cBhvr>
                                        <p:cTn id="31" dur="2000"/>
                                        <p:tgtEl>
                                          <p:spTgt spid="61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62" grpId="0" animBg="1"/>
      <p:bldP spid="61468" grpId="0" animBg="1"/>
      <p:bldP spid="6146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Iron overload leads to formation </a:t>
            </a:r>
            <a:br>
              <a:rPr lang="en-US" smtClean="0"/>
            </a:br>
            <a:r>
              <a:rPr lang="en-US" smtClean="0"/>
              <a:t>of NTBI</a:t>
            </a:r>
          </a:p>
        </p:txBody>
      </p:sp>
      <p:sp>
        <p:nvSpPr>
          <p:cNvPr id="57347" name="Rectangle 28"/>
          <p:cNvSpPr>
            <a:spLocks noChangeArrowheads="1"/>
          </p:cNvSpPr>
          <p:nvPr/>
        </p:nvSpPr>
        <p:spPr bwMode="auto">
          <a:xfrm>
            <a:off x="5961063" y="1595438"/>
            <a:ext cx="2089150" cy="517525"/>
          </a:xfrm>
          <a:prstGeom prst="rect">
            <a:avLst/>
          </a:prstGeom>
          <a:noFill/>
          <a:ln w="9525">
            <a:noFill/>
            <a:miter lim="800000"/>
            <a:headEnd/>
            <a:tailEnd/>
          </a:ln>
        </p:spPr>
        <p:txBody>
          <a:bodyPr>
            <a:spAutoFit/>
          </a:bodyPr>
          <a:lstStyle/>
          <a:p>
            <a:pPr algn="ctr" eaLnBrk="0" hangingPunct="0"/>
            <a:r>
              <a:rPr lang="en-GB" sz="1400" b="1">
                <a:solidFill>
                  <a:srgbClr val="000000"/>
                </a:solidFill>
                <a:cs typeface="Arial" pitchFamily="34" charset="0"/>
              </a:rPr>
              <a:t>Uncontrolled iron loading of organs</a:t>
            </a:r>
          </a:p>
        </p:txBody>
      </p:sp>
      <p:grpSp>
        <p:nvGrpSpPr>
          <p:cNvPr id="57348" name="Group 3"/>
          <p:cNvGrpSpPr>
            <a:grpSpLocks/>
          </p:cNvGrpSpPr>
          <p:nvPr/>
        </p:nvGrpSpPr>
        <p:grpSpPr bwMode="auto">
          <a:xfrm>
            <a:off x="6211888" y="2181225"/>
            <a:ext cx="1781175" cy="4394200"/>
            <a:chOff x="3993" y="1390"/>
            <a:chExt cx="1122" cy="2768"/>
          </a:xfrm>
        </p:grpSpPr>
        <p:pic>
          <p:nvPicPr>
            <p:cNvPr id="57459" name="Picture 5" descr="New_IronMan"/>
            <p:cNvPicPr>
              <a:picLocks noChangeAspect="1" noChangeArrowheads="1"/>
            </p:cNvPicPr>
            <p:nvPr/>
          </p:nvPicPr>
          <p:blipFill>
            <a:blip r:embed="rId3">
              <a:lum bright="12000"/>
            </a:blip>
            <a:srcRect/>
            <a:stretch>
              <a:fillRect/>
            </a:stretch>
          </p:blipFill>
          <p:spPr bwMode="auto">
            <a:xfrm>
              <a:off x="3993" y="1390"/>
              <a:ext cx="988" cy="2768"/>
            </a:xfrm>
            <a:prstGeom prst="rect">
              <a:avLst/>
            </a:prstGeom>
            <a:noFill/>
            <a:ln w="9525">
              <a:noFill/>
              <a:miter lim="800000"/>
              <a:headEnd/>
              <a:tailEnd/>
            </a:ln>
          </p:spPr>
        </p:pic>
        <p:sp>
          <p:nvSpPr>
            <p:cNvPr id="57460" name="Text Box 5"/>
            <p:cNvSpPr txBox="1">
              <a:spLocks noChangeArrowheads="1"/>
            </p:cNvSpPr>
            <p:nvPr/>
          </p:nvSpPr>
          <p:spPr bwMode="auto">
            <a:xfrm>
              <a:off x="4999" y="1498"/>
              <a:ext cx="116" cy="192"/>
            </a:xfrm>
            <a:prstGeom prst="rect">
              <a:avLst/>
            </a:prstGeom>
            <a:noFill/>
            <a:ln w="9525">
              <a:noFill/>
              <a:miter lim="800000"/>
              <a:headEnd/>
              <a:tailEnd/>
            </a:ln>
          </p:spPr>
          <p:txBody>
            <a:bodyPr wrap="none">
              <a:spAutoFit/>
            </a:bodyPr>
            <a:lstStyle/>
            <a:p>
              <a:endParaRPr lang="en-US" sz="1400" b="1"/>
            </a:p>
          </p:txBody>
        </p:sp>
        <p:sp>
          <p:nvSpPr>
            <p:cNvPr id="57461" name="Text Box 6"/>
            <p:cNvSpPr txBox="1">
              <a:spLocks noChangeArrowheads="1"/>
            </p:cNvSpPr>
            <p:nvPr/>
          </p:nvSpPr>
          <p:spPr bwMode="auto">
            <a:xfrm>
              <a:off x="4999" y="1802"/>
              <a:ext cx="116" cy="192"/>
            </a:xfrm>
            <a:prstGeom prst="rect">
              <a:avLst/>
            </a:prstGeom>
            <a:noFill/>
            <a:ln w="9525">
              <a:noFill/>
              <a:miter lim="800000"/>
              <a:headEnd/>
              <a:tailEnd/>
            </a:ln>
          </p:spPr>
          <p:txBody>
            <a:bodyPr wrap="none">
              <a:spAutoFit/>
            </a:bodyPr>
            <a:lstStyle/>
            <a:p>
              <a:endParaRPr lang="en-US" sz="1400" b="1"/>
            </a:p>
          </p:txBody>
        </p:sp>
        <p:sp>
          <p:nvSpPr>
            <p:cNvPr id="57462" name="Text Box 7"/>
            <p:cNvSpPr txBox="1">
              <a:spLocks noChangeArrowheads="1"/>
            </p:cNvSpPr>
            <p:nvPr/>
          </p:nvSpPr>
          <p:spPr bwMode="auto">
            <a:xfrm>
              <a:off x="4999" y="2075"/>
              <a:ext cx="116" cy="192"/>
            </a:xfrm>
            <a:prstGeom prst="rect">
              <a:avLst/>
            </a:prstGeom>
            <a:noFill/>
            <a:ln w="9525">
              <a:noFill/>
              <a:miter lim="800000"/>
              <a:headEnd/>
              <a:tailEnd/>
            </a:ln>
          </p:spPr>
          <p:txBody>
            <a:bodyPr wrap="none">
              <a:spAutoFit/>
            </a:bodyPr>
            <a:lstStyle/>
            <a:p>
              <a:endParaRPr lang="en-US" sz="1400" b="1"/>
            </a:p>
          </p:txBody>
        </p:sp>
        <p:sp>
          <p:nvSpPr>
            <p:cNvPr id="57463" name="Text Box 8"/>
            <p:cNvSpPr txBox="1">
              <a:spLocks noChangeArrowheads="1"/>
            </p:cNvSpPr>
            <p:nvPr/>
          </p:nvSpPr>
          <p:spPr bwMode="auto">
            <a:xfrm>
              <a:off x="4999" y="2277"/>
              <a:ext cx="116" cy="192"/>
            </a:xfrm>
            <a:prstGeom prst="rect">
              <a:avLst/>
            </a:prstGeom>
            <a:noFill/>
            <a:ln w="9525">
              <a:noFill/>
              <a:miter lim="800000"/>
              <a:headEnd/>
              <a:tailEnd/>
            </a:ln>
          </p:spPr>
          <p:txBody>
            <a:bodyPr wrap="none">
              <a:spAutoFit/>
            </a:bodyPr>
            <a:lstStyle/>
            <a:p>
              <a:endParaRPr lang="en-US" sz="1400" b="1"/>
            </a:p>
          </p:txBody>
        </p:sp>
        <p:sp>
          <p:nvSpPr>
            <p:cNvPr id="57464" name="Text Box 9"/>
            <p:cNvSpPr txBox="1">
              <a:spLocks noChangeArrowheads="1"/>
            </p:cNvSpPr>
            <p:nvPr/>
          </p:nvSpPr>
          <p:spPr bwMode="auto">
            <a:xfrm>
              <a:off x="4999" y="2431"/>
              <a:ext cx="116" cy="192"/>
            </a:xfrm>
            <a:prstGeom prst="rect">
              <a:avLst/>
            </a:prstGeom>
            <a:noFill/>
            <a:ln w="9525">
              <a:noFill/>
              <a:miter lim="800000"/>
              <a:headEnd/>
              <a:tailEnd/>
            </a:ln>
          </p:spPr>
          <p:txBody>
            <a:bodyPr wrap="none">
              <a:spAutoFit/>
            </a:bodyPr>
            <a:lstStyle/>
            <a:p>
              <a:endParaRPr lang="en-US" sz="1400" b="1"/>
            </a:p>
          </p:txBody>
        </p:sp>
        <p:sp>
          <p:nvSpPr>
            <p:cNvPr id="57465" name="Text Box 10"/>
            <p:cNvSpPr txBox="1">
              <a:spLocks noChangeArrowheads="1"/>
            </p:cNvSpPr>
            <p:nvPr/>
          </p:nvSpPr>
          <p:spPr bwMode="auto">
            <a:xfrm>
              <a:off x="4999" y="2647"/>
              <a:ext cx="116" cy="192"/>
            </a:xfrm>
            <a:prstGeom prst="rect">
              <a:avLst/>
            </a:prstGeom>
            <a:noFill/>
            <a:ln w="9525">
              <a:noFill/>
              <a:miter lim="800000"/>
              <a:headEnd/>
              <a:tailEnd/>
            </a:ln>
          </p:spPr>
          <p:txBody>
            <a:bodyPr wrap="none">
              <a:spAutoFit/>
            </a:bodyPr>
            <a:lstStyle/>
            <a:p>
              <a:endParaRPr lang="en-US" sz="1400" b="1"/>
            </a:p>
          </p:txBody>
        </p:sp>
        <p:sp>
          <p:nvSpPr>
            <p:cNvPr id="57466" name="Line 11"/>
            <p:cNvSpPr>
              <a:spLocks noChangeShapeType="1"/>
            </p:cNvSpPr>
            <p:nvPr/>
          </p:nvSpPr>
          <p:spPr bwMode="auto">
            <a:xfrm flipH="1">
              <a:off x="4598" y="1608"/>
              <a:ext cx="422" cy="0"/>
            </a:xfrm>
            <a:prstGeom prst="line">
              <a:avLst/>
            </a:prstGeom>
            <a:noFill/>
            <a:ln w="28575">
              <a:noFill/>
              <a:round/>
              <a:headEnd/>
              <a:tailEnd type="triangle" w="med" len="med"/>
            </a:ln>
          </p:spPr>
          <p:txBody>
            <a:bodyPr/>
            <a:lstStyle/>
            <a:p>
              <a:endParaRPr lang="en-US"/>
            </a:p>
          </p:txBody>
        </p:sp>
        <p:sp>
          <p:nvSpPr>
            <p:cNvPr id="57467" name="Line 12"/>
            <p:cNvSpPr>
              <a:spLocks noChangeShapeType="1"/>
            </p:cNvSpPr>
            <p:nvPr/>
          </p:nvSpPr>
          <p:spPr bwMode="auto">
            <a:xfrm flipH="1">
              <a:off x="4598" y="1886"/>
              <a:ext cx="422" cy="0"/>
            </a:xfrm>
            <a:prstGeom prst="line">
              <a:avLst/>
            </a:prstGeom>
            <a:noFill/>
            <a:ln w="28575">
              <a:noFill/>
              <a:round/>
              <a:headEnd/>
              <a:tailEnd type="triangle" w="med" len="med"/>
            </a:ln>
          </p:spPr>
          <p:txBody>
            <a:bodyPr/>
            <a:lstStyle/>
            <a:p>
              <a:endParaRPr lang="en-US"/>
            </a:p>
          </p:txBody>
        </p:sp>
        <p:sp>
          <p:nvSpPr>
            <p:cNvPr id="57468" name="Line 13"/>
            <p:cNvSpPr>
              <a:spLocks noChangeShapeType="1"/>
            </p:cNvSpPr>
            <p:nvPr/>
          </p:nvSpPr>
          <p:spPr bwMode="auto">
            <a:xfrm flipH="1">
              <a:off x="4598" y="2155"/>
              <a:ext cx="422" cy="0"/>
            </a:xfrm>
            <a:prstGeom prst="line">
              <a:avLst/>
            </a:prstGeom>
            <a:noFill/>
            <a:ln w="28575">
              <a:noFill/>
              <a:round/>
              <a:headEnd/>
              <a:tailEnd type="triangle" w="med" len="med"/>
            </a:ln>
          </p:spPr>
          <p:txBody>
            <a:bodyPr/>
            <a:lstStyle/>
            <a:p>
              <a:endParaRPr lang="en-US"/>
            </a:p>
          </p:txBody>
        </p:sp>
        <p:sp>
          <p:nvSpPr>
            <p:cNvPr id="57469" name="Line 14"/>
            <p:cNvSpPr>
              <a:spLocks noChangeShapeType="1"/>
            </p:cNvSpPr>
            <p:nvPr/>
          </p:nvSpPr>
          <p:spPr bwMode="auto">
            <a:xfrm flipH="1">
              <a:off x="4598" y="2381"/>
              <a:ext cx="422" cy="0"/>
            </a:xfrm>
            <a:prstGeom prst="line">
              <a:avLst/>
            </a:prstGeom>
            <a:noFill/>
            <a:ln w="28575">
              <a:noFill/>
              <a:round/>
              <a:headEnd/>
              <a:tailEnd type="triangle" w="med" len="med"/>
            </a:ln>
          </p:spPr>
          <p:txBody>
            <a:bodyPr/>
            <a:lstStyle/>
            <a:p>
              <a:endParaRPr lang="en-US"/>
            </a:p>
          </p:txBody>
        </p:sp>
        <p:sp>
          <p:nvSpPr>
            <p:cNvPr id="57470" name="Line 15"/>
            <p:cNvSpPr>
              <a:spLocks noChangeShapeType="1"/>
            </p:cNvSpPr>
            <p:nvPr/>
          </p:nvSpPr>
          <p:spPr bwMode="auto">
            <a:xfrm flipH="1">
              <a:off x="4598" y="2510"/>
              <a:ext cx="422" cy="0"/>
            </a:xfrm>
            <a:prstGeom prst="line">
              <a:avLst/>
            </a:prstGeom>
            <a:noFill/>
            <a:ln w="28575">
              <a:noFill/>
              <a:round/>
              <a:headEnd/>
              <a:tailEnd type="triangle" w="med" len="med"/>
            </a:ln>
          </p:spPr>
          <p:txBody>
            <a:bodyPr/>
            <a:lstStyle/>
            <a:p>
              <a:endParaRPr lang="en-US"/>
            </a:p>
          </p:txBody>
        </p:sp>
        <p:sp>
          <p:nvSpPr>
            <p:cNvPr id="57471" name="Line 16"/>
            <p:cNvSpPr>
              <a:spLocks noChangeShapeType="1"/>
            </p:cNvSpPr>
            <p:nvPr/>
          </p:nvSpPr>
          <p:spPr bwMode="auto">
            <a:xfrm flipH="1">
              <a:off x="4598" y="2731"/>
              <a:ext cx="422" cy="0"/>
            </a:xfrm>
            <a:prstGeom prst="line">
              <a:avLst/>
            </a:prstGeom>
            <a:noFill/>
            <a:ln w="28575">
              <a:noFill/>
              <a:round/>
              <a:headEnd/>
              <a:tailEnd type="triangle" w="med" len="med"/>
            </a:ln>
          </p:spPr>
          <p:txBody>
            <a:bodyPr/>
            <a:lstStyle/>
            <a:p>
              <a:endParaRPr lang="en-US"/>
            </a:p>
          </p:txBody>
        </p:sp>
      </p:grpSp>
      <p:sp>
        <p:nvSpPr>
          <p:cNvPr id="57349" name="Freeform 17"/>
          <p:cNvSpPr>
            <a:spLocks/>
          </p:cNvSpPr>
          <p:nvPr/>
        </p:nvSpPr>
        <p:spPr bwMode="auto">
          <a:xfrm>
            <a:off x="6469063" y="30480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50" name="Freeform 18"/>
          <p:cNvSpPr>
            <a:spLocks/>
          </p:cNvSpPr>
          <p:nvPr/>
        </p:nvSpPr>
        <p:spPr bwMode="auto">
          <a:xfrm>
            <a:off x="6659563" y="3068638"/>
            <a:ext cx="74612" cy="74612"/>
          </a:xfrm>
          <a:custGeom>
            <a:avLst/>
            <a:gdLst>
              <a:gd name="T0" fmla="*/ 16469164 w 26"/>
              <a:gd name="T1" fmla="*/ 49704916 h 28"/>
              <a:gd name="T2" fmla="*/ 312934207 w 26"/>
              <a:gd name="T3" fmla="*/ 312429756 h 28"/>
              <a:gd name="T4" fmla="*/ 222349499 w 26"/>
              <a:gd name="T5" fmla="*/ 0 h 28"/>
              <a:gd name="T6" fmla="*/ 16469164 w 26"/>
              <a:gd name="T7" fmla="*/ 49704916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6A6A6A"/>
          </a:solidFill>
          <a:ln w="9525">
            <a:noFill/>
            <a:round/>
            <a:headEnd/>
            <a:tailEnd/>
          </a:ln>
        </p:spPr>
        <p:txBody>
          <a:bodyPr wrap="none" anchor="ctr"/>
          <a:lstStyle/>
          <a:p>
            <a:pPr algn="ctr"/>
            <a:endParaRPr lang="en-US" sz="1800"/>
          </a:p>
        </p:txBody>
      </p:sp>
      <p:sp>
        <p:nvSpPr>
          <p:cNvPr id="57351" name="Freeform 19"/>
          <p:cNvSpPr>
            <a:spLocks/>
          </p:cNvSpPr>
          <p:nvPr/>
        </p:nvSpPr>
        <p:spPr bwMode="auto">
          <a:xfrm>
            <a:off x="6692900" y="3251200"/>
            <a:ext cx="152400" cy="152400"/>
          </a:xfrm>
          <a:custGeom>
            <a:avLst/>
            <a:gdLst>
              <a:gd name="T0" fmla="*/ 137429631 w 26"/>
              <a:gd name="T1" fmla="*/ 414745714 h 28"/>
              <a:gd name="T2" fmla="*/ 2147483647 w 26"/>
              <a:gd name="T3" fmla="*/ 2147483647 h 28"/>
              <a:gd name="T4" fmla="*/ 1889672077 w 26"/>
              <a:gd name="T5" fmla="*/ 0 h 28"/>
              <a:gd name="T6" fmla="*/ 137429631 w 26"/>
              <a:gd name="T7" fmla="*/ 414745714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52" name="Freeform 20"/>
          <p:cNvSpPr>
            <a:spLocks/>
          </p:cNvSpPr>
          <p:nvPr/>
        </p:nvSpPr>
        <p:spPr bwMode="auto">
          <a:xfrm>
            <a:off x="6499225" y="34036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53" name="Freeform 21"/>
          <p:cNvSpPr>
            <a:spLocks/>
          </p:cNvSpPr>
          <p:nvPr/>
        </p:nvSpPr>
        <p:spPr bwMode="auto">
          <a:xfrm>
            <a:off x="6423025" y="35877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54" name="Freeform 22"/>
          <p:cNvSpPr>
            <a:spLocks/>
          </p:cNvSpPr>
          <p:nvPr/>
        </p:nvSpPr>
        <p:spPr bwMode="auto">
          <a:xfrm>
            <a:off x="7150100" y="31305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55" name="Freeform 23"/>
          <p:cNvSpPr>
            <a:spLocks/>
          </p:cNvSpPr>
          <p:nvPr/>
        </p:nvSpPr>
        <p:spPr bwMode="auto">
          <a:xfrm>
            <a:off x="6659563" y="3435350"/>
            <a:ext cx="74612" cy="74613"/>
          </a:xfrm>
          <a:custGeom>
            <a:avLst/>
            <a:gdLst>
              <a:gd name="T0" fmla="*/ 16469164 w 26"/>
              <a:gd name="T1" fmla="*/ 49705582 h 28"/>
              <a:gd name="T2" fmla="*/ 312934207 w 26"/>
              <a:gd name="T3" fmla="*/ 312439273 h 28"/>
              <a:gd name="T4" fmla="*/ 222349499 w 26"/>
              <a:gd name="T5" fmla="*/ 0 h 28"/>
              <a:gd name="T6" fmla="*/ 16469164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56" name="Freeform 24"/>
          <p:cNvSpPr>
            <a:spLocks/>
          </p:cNvSpPr>
          <p:nvPr/>
        </p:nvSpPr>
        <p:spPr bwMode="auto">
          <a:xfrm>
            <a:off x="6692900" y="3525838"/>
            <a:ext cx="76200" cy="74612"/>
          </a:xfrm>
          <a:custGeom>
            <a:avLst/>
            <a:gdLst>
              <a:gd name="T0" fmla="*/ 17180169 w 26"/>
              <a:gd name="T1" fmla="*/ 49704916 h 28"/>
              <a:gd name="T2" fmla="*/ 334986923 w 26"/>
              <a:gd name="T3" fmla="*/ 312429756 h 28"/>
              <a:gd name="T4" fmla="*/ 240504785 w 26"/>
              <a:gd name="T5" fmla="*/ 0 h 28"/>
              <a:gd name="T6" fmla="*/ 17180169 w 26"/>
              <a:gd name="T7" fmla="*/ 49704916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57" name="Freeform 25"/>
          <p:cNvSpPr>
            <a:spLocks/>
          </p:cNvSpPr>
          <p:nvPr/>
        </p:nvSpPr>
        <p:spPr bwMode="auto">
          <a:xfrm>
            <a:off x="6804025" y="39687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58" name="Freeform 26"/>
          <p:cNvSpPr>
            <a:spLocks/>
          </p:cNvSpPr>
          <p:nvPr/>
        </p:nvSpPr>
        <p:spPr bwMode="auto">
          <a:xfrm>
            <a:off x="7185025" y="36639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59" name="Freeform 27"/>
          <p:cNvSpPr>
            <a:spLocks/>
          </p:cNvSpPr>
          <p:nvPr/>
        </p:nvSpPr>
        <p:spPr bwMode="auto">
          <a:xfrm>
            <a:off x="7226300" y="34353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60" name="Freeform 28"/>
          <p:cNvSpPr>
            <a:spLocks/>
          </p:cNvSpPr>
          <p:nvPr/>
        </p:nvSpPr>
        <p:spPr bwMode="auto">
          <a:xfrm>
            <a:off x="6311900" y="3830638"/>
            <a:ext cx="76200" cy="74612"/>
          </a:xfrm>
          <a:custGeom>
            <a:avLst/>
            <a:gdLst>
              <a:gd name="T0" fmla="*/ 17180169 w 26"/>
              <a:gd name="T1" fmla="*/ 49704916 h 28"/>
              <a:gd name="T2" fmla="*/ 334986923 w 26"/>
              <a:gd name="T3" fmla="*/ 312429756 h 28"/>
              <a:gd name="T4" fmla="*/ 240504785 w 26"/>
              <a:gd name="T5" fmla="*/ 0 h 28"/>
              <a:gd name="T6" fmla="*/ 17180169 w 26"/>
              <a:gd name="T7" fmla="*/ 49704916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61" name="Freeform 29"/>
          <p:cNvSpPr>
            <a:spLocks/>
          </p:cNvSpPr>
          <p:nvPr/>
        </p:nvSpPr>
        <p:spPr bwMode="auto">
          <a:xfrm>
            <a:off x="7454900" y="3632200"/>
            <a:ext cx="76200" cy="76200"/>
          </a:xfrm>
          <a:custGeom>
            <a:avLst/>
            <a:gdLst>
              <a:gd name="T0" fmla="*/ 17180169 w 26"/>
              <a:gd name="T1" fmla="*/ 51843214 h 28"/>
              <a:gd name="T2" fmla="*/ 334986923 w 26"/>
              <a:gd name="T3" fmla="*/ 333277029 h 28"/>
              <a:gd name="T4" fmla="*/ 240504785 w 26"/>
              <a:gd name="T5" fmla="*/ 0 h 28"/>
              <a:gd name="T6" fmla="*/ 17180169 w 26"/>
              <a:gd name="T7" fmla="*/ 51843214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62" name="Freeform 30"/>
          <p:cNvSpPr>
            <a:spLocks/>
          </p:cNvSpPr>
          <p:nvPr/>
        </p:nvSpPr>
        <p:spPr bwMode="auto">
          <a:xfrm>
            <a:off x="7489825" y="3251200"/>
            <a:ext cx="74613" cy="76200"/>
          </a:xfrm>
          <a:custGeom>
            <a:avLst/>
            <a:gdLst>
              <a:gd name="T0" fmla="*/ 16469385 w 26"/>
              <a:gd name="T1" fmla="*/ 51843214 h 28"/>
              <a:gd name="T2" fmla="*/ 312944140 w 26"/>
              <a:gd name="T3" fmla="*/ 333277029 h 28"/>
              <a:gd name="T4" fmla="*/ 222355349 w 26"/>
              <a:gd name="T5" fmla="*/ 0 h 28"/>
              <a:gd name="T6" fmla="*/ 16469385 w 26"/>
              <a:gd name="T7" fmla="*/ 51843214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63" name="Freeform 31"/>
          <p:cNvSpPr>
            <a:spLocks/>
          </p:cNvSpPr>
          <p:nvPr/>
        </p:nvSpPr>
        <p:spPr bwMode="auto">
          <a:xfrm>
            <a:off x="7032625" y="40132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64" name="Freeform 32"/>
          <p:cNvSpPr>
            <a:spLocks/>
          </p:cNvSpPr>
          <p:nvPr/>
        </p:nvSpPr>
        <p:spPr bwMode="auto">
          <a:xfrm>
            <a:off x="7185025" y="40449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65" name="Freeform 33"/>
          <p:cNvSpPr>
            <a:spLocks/>
          </p:cNvSpPr>
          <p:nvPr/>
        </p:nvSpPr>
        <p:spPr bwMode="auto">
          <a:xfrm>
            <a:off x="6423025" y="4089400"/>
            <a:ext cx="74613" cy="76200"/>
          </a:xfrm>
          <a:custGeom>
            <a:avLst/>
            <a:gdLst>
              <a:gd name="T0" fmla="*/ 16469385 w 26"/>
              <a:gd name="T1" fmla="*/ 51843214 h 28"/>
              <a:gd name="T2" fmla="*/ 312944140 w 26"/>
              <a:gd name="T3" fmla="*/ 333277029 h 28"/>
              <a:gd name="T4" fmla="*/ 222355349 w 26"/>
              <a:gd name="T5" fmla="*/ 0 h 28"/>
              <a:gd name="T6" fmla="*/ 16469385 w 26"/>
              <a:gd name="T7" fmla="*/ 51843214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66" name="Freeform 34"/>
          <p:cNvSpPr>
            <a:spLocks/>
          </p:cNvSpPr>
          <p:nvPr/>
        </p:nvSpPr>
        <p:spPr bwMode="auto">
          <a:xfrm>
            <a:off x="6816725" y="3840163"/>
            <a:ext cx="185738" cy="128587"/>
          </a:xfrm>
          <a:custGeom>
            <a:avLst/>
            <a:gdLst>
              <a:gd name="T0" fmla="*/ 221774347 w 117"/>
              <a:gd name="T1" fmla="*/ 7559646 h 81"/>
              <a:gd name="T2" fmla="*/ 161290434 w 117"/>
              <a:gd name="T3" fmla="*/ 22680524 h 81"/>
              <a:gd name="T4" fmla="*/ 115927500 w 117"/>
              <a:gd name="T5" fmla="*/ 37801403 h 81"/>
              <a:gd name="T6" fmla="*/ 65524239 w 117"/>
              <a:gd name="T7" fmla="*/ 73083453 h 81"/>
              <a:gd name="T8" fmla="*/ 35282282 w 117"/>
              <a:gd name="T9" fmla="*/ 118446089 h 81"/>
              <a:gd name="T10" fmla="*/ 0 w 117"/>
              <a:gd name="T11" fmla="*/ 178929604 h 81"/>
              <a:gd name="T12" fmla="*/ 40322609 w 117"/>
              <a:gd name="T13" fmla="*/ 199090776 h 81"/>
              <a:gd name="T14" fmla="*/ 95766195 w 117"/>
              <a:gd name="T15" fmla="*/ 158768433 h 81"/>
              <a:gd name="T16" fmla="*/ 151209782 w 117"/>
              <a:gd name="T17" fmla="*/ 123486382 h 81"/>
              <a:gd name="T18" fmla="*/ 272177608 w 117"/>
              <a:gd name="T19" fmla="*/ 68043160 h 81"/>
              <a:gd name="T20" fmla="*/ 282258260 w 117"/>
              <a:gd name="T21" fmla="*/ 32761110 h 81"/>
              <a:gd name="T22" fmla="*/ 221774347 w 117"/>
              <a:gd name="T23" fmla="*/ 7559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81"/>
              <a:gd name="T38" fmla="*/ 117 w 117"/>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81">
                <a:moveTo>
                  <a:pt x="88" y="3"/>
                </a:moveTo>
                <a:cubicBezTo>
                  <a:pt x="55" y="13"/>
                  <a:pt x="96" y="0"/>
                  <a:pt x="64" y="9"/>
                </a:cubicBezTo>
                <a:cubicBezTo>
                  <a:pt x="57" y="10"/>
                  <a:pt x="46" y="15"/>
                  <a:pt x="46" y="15"/>
                </a:cubicBezTo>
                <a:cubicBezTo>
                  <a:pt x="43" y="23"/>
                  <a:pt x="34" y="26"/>
                  <a:pt x="26" y="29"/>
                </a:cubicBezTo>
                <a:cubicBezTo>
                  <a:pt x="22" y="35"/>
                  <a:pt x="14" y="47"/>
                  <a:pt x="14" y="47"/>
                </a:cubicBezTo>
                <a:cubicBezTo>
                  <a:pt x="11" y="55"/>
                  <a:pt x="5" y="63"/>
                  <a:pt x="0" y="71"/>
                </a:cubicBezTo>
                <a:cubicBezTo>
                  <a:pt x="3" y="80"/>
                  <a:pt x="6" y="81"/>
                  <a:pt x="16" y="79"/>
                </a:cubicBezTo>
                <a:cubicBezTo>
                  <a:pt x="22" y="74"/>
                  <a:pt x="31" y="65"/>
                  <a:pt x="38" y="63"/>
                </a:cubicBezTo>
                <a:cubicBezTo>
                  <a:pt x="43" y="54"/>
                  <a:pt x="51" y="54"/>
                  <a:pt x="60" y="49"/>
                </a:cubicBezTo>
                <a:cubicBezTo>
                  <a:pt x="72" y="29"/>
                  <a:pt x="84" y="30"/>
                  <a:pt x="108" y="27"/>
                </a:cubicBezTo>
                <a:cubicBezTo>
                  <a:pt x="112" y="22"/>
                  <a:pt x="117" y="20"/>
                  <a:pt x="112" y="13"/>
                </a:cubicBezTo>
                <a:cubicBezTo>
                  <a:pt x="111" y="12"/>
                  <a:pt x="82" y="3"/>
                  <a:pt x="88" y="3"/>
                </a:cubicBezTo>
                <a:close/>
              </a:path>
            </a:pathLst>
          </a:custGeom>
          <a:noFill/>
          <a:ln w="9525">
            <a:noFill/>
            <a:round/>
            <a:headEnd/>
            <a:tailEnd/>
          </a:ln>
        </p:spPr>
        <p:txBody>
          <a:bodyPr wrap="none" anchor="ctr"/>
          <a:lstStyle/>
          <a:p>
            <a:pPr algn="ctr"/>
            <a:endParaRPr lang="en-US" sz="1800"/>
          </a:p>
        </p:txBody>
      </p:sp>
      <p:sp>
        <p:nvSpPr>
          <p:cNvPr id="57367" name="Freeform 35"/>
          <p:cNvSpPr>
            <a:spLocks/>
          </p:cNvSpPr>
          <p:nvPr/>
        </p:nvSpPr>
        <p:spPr bwMode="auto">
          <a:xfrm>
            <a:off x="7185025" y="3587750"/>
            <a:ext cx="74613" cy="74613"/>
          </a:xfrm>
          <a:custGeom>
            <a:avLst/>
            <a:gdLst>
              <a:gd name="T0" fmla="*/ 16469385 w 26"/>
              <a:gd name="T1" fmla="*/ 49705582 h 28"/>
              <a:gd name="T2" fmla="*/ 312944140 w 26"/>
              <a:gd name="T3" fmla="*/ 312439273 h 28"/>
              <a:gd name="T4" fmla="*/ 222355349 w 26"/>
              <a:gd name="T5" fmla="*/ 0 h 28"/>
              <a:gd name="T6" fmla="*/ 16469385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68" name="Freeform 36"/>
          <p:cNvSpPr>
            <a:spLocks/>
          </p:cNvSpPr>
          <p:nvPr/>
        </p:nvSpPr>
        <p:spPr bwMode="auto">
          <a:xfrm>
            <a:off x="7073900" y="3740150"/>
            <a:ext cx="76200" cy="74613"/>
          </a:xfrm>
          <a:custGeom>
            <a:avLst/>
            <a:gdLst>
              <a:gd name="T0" fmla="*/ 17180169 w 26"/>
              <a:gd name="T1" fmla="*/ 49705582 h 28"/>
              <a:gd name="T2" fmla="*/ 334986923 w 26"/>
              <a:gd name="T3" fmla="*/ 312439273 h 28"/>
              <a:gd name="T4" fmla="*/ 240504785 w 26"/>
              <a:gd name="T5" fmla="*/ 0 h 28"/>
              <a:gd name="T6" fmla="*/ 17180169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69" name="Freeform 37"/>
          <p:cNvSpPr>
            <a:spLocks/>
          </p:cNvSpPr>
          <p:nvPr/>
        </p:nvSpPr>
        <p:spPr bwMode="auto">
          <a:xfrm>
            <a:off x="7185025" y="3632200"/>
            <a:ext cx="74613" cy="76200"/>
          </a:xfrm>
          <a:custGeom>
            <a:avLst/>
            <a:gdLst>
              <a:gd name="T0" fmla="*/ 16469385 w 26"/>
              <a:gd name="T1" fmla="*/ 51843214 h 28"/>
              <a:gd name="T2" fmla="*/ 312944140 w 26"/>
              <a:gd name="T3" fmla="*/ 333277029 h 28"/>
              <a:gd name="T4" fmla="*/ 222355349 w 26"/>
              <a:gd name="T5" fmla="*/ 0 h 28"/>
              <a:gd name="T6" fmla="*/ 16469385 w 26"/>
              <a:gd name="T7" fmla="*/ 51843214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70" name="Freeform 38"/>
          <p:cNvSpPr>
            <a:spLocks/>
          </p:cNvSpPr>
          <p:nvPr/>
        </p:nvSpPr>
        <p:spPr bwMode="auto">
          <a:xfrm>
            <a:off x="7226300" y="38163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71" name="Freeform 39"/>
          <p:cNvSpPr>
            <a:spLocks/>
          </p:cNvSpPr>
          <p:nvPr/>
        </p:nvSpPr>
        <p:spPr bwMode="auto">
          <a:xfrm>
            <a:off x="7185025" y="38608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72" name="Freeform 40"/>
          <p:cNvSpPr>
            <a:spLocks/>
          </p:cNvSpPr>
          <p:nvPr/>
        </p:nvSpPr>
        <p:spPr bwMode="auto">
          <a:xfrm>
            <a:off x="7226300" y="40449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73" name="Freeform 41"/>
          <p:cNvSpPr>
            <a:spLocks/>
          </p:cNvSpPr>
          <p:nvPr/>
        </p:nvSpPr>
        <p:spPr bwMode="auto">
          <a:xfrm>
            <a:off x="7607300" y="42418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74" name="Freeform 42"/>
          <p:cNvSpPr>
            <a:spLocks/>
          </p:cNvSpPr>
          <p:nvPr/>
        </p:nvSpPr>
        <p:spPr bwMode="auto">
          <a:xfrm>
            <a:off x="7566025" y="45466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75" name="Freeform 43"/>
          <p:cNvSpPr>
            <a:spLocks/>
          </p:cNvSpPr>
          <p:nvPr/>
        </p:nvSpPr>
        <p:spPr bwMode="auto">
          <a:xfrm>
            <a:off x="7302500" y="4425950"/>
            <a:ext cx="76200" cy="74613"/>
          </a:xfrm>
          <a:custGeom>
            <a:avLst/>
            <a:gdLst>
              <a:gd name="T0" fmla="*/ 17180169 w 26"/>
              <a:gd name="T1" fmla="*/ 49705582 h 28"/>
              <a:gd name="T2" fmla="*/ 334986923 w 26"/>
              <a:gd name="T3" fmla="*/ 312439273 h 28"/>
              <a:gd name="T4" fmla="*/ 240504785 w 26"/>
              <a:gd name="T5" fmla="*/ 0 h 28"/>
              <a:gd name="T6" fmla="*/ 17180169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76" name="Freeform 44"/>
          <p:cNvSpPr>
            <a:spLocks/>
          </p:cNvSpPr>
          <p:nvPr/>
        </p:nvSpPr>
        <p:spPr bwMode="auto">
          <a:xfrm>
            <a:off x="7185025" y="4425950"/>
            <a:ext cx="74613" cy="74613"/>
          </a:xfrm>
          <a:custGeom>
            <a:avLst/>
            <a:gdLst>
              <a:gd name="T0" fmla="*/ 16469385 w 26"/>
              <a:gd name="T1" fmla="*/ 49705582 h 28"/>
              <a:gd name="T2" fmla="*/ 312944140 w 26"/>
              <a:gd name="T3" fmla="*/ 312439273 h 28"/>
              <a:gd name="T4" fmla="*/ 222355349 w 26"/>
              <a:gd name="T5" fmla="*/ 0 h 28"/>
              <a:gd name="T6" fmla="*/ 16469385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77" name="Freeform 45"/>
          <p:cNvSpPr>
            <a:spLocks/>
          </p:cNvSpPr>
          <p:nvPr/>
        </p:nvSpPr>
        <p:spPr bwMode="auto">
          <a:xfrm>
            <a:off x="7108825" y="45466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78" name="Freeform 46"/>
          <p:cNvSpPr>
            <a:spLocks/>
          </p:cNvSpPr>
          <p:nvPr/>
        </p:nvSpPr>
        <p:spPr bwMode="auto">
          <a:xfrm>
            <a:off x="7226300" y="4730750"/>
            <a:ext cx="76200" cy="74613"/>
          </a:xfrm>
          <a:custGeom>
            <a:avLst/>
            <a:gdLst>
              <a:gd name="T0" fmla="*/ 17180169 w 26"/>
              <a:gd name="T1" fmla="*/ 49705582 h 28"/>
              <a:gd name="T2" fmla="*/ 334986923 w 26"/>
              <a:gd name="T3" fmla="*/ 312439273 h 28"/>
              <a:gd name="T4" fmla="*/ 240504785 w 26"/>
              <a:gd name="T5" fmla="*/ 0 h 28"/>
              <a:gd name="T6" fmla="*/ 17180169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79" name="Freeform 47"/>
          <p:cNvSpPr>
            <a:spLocks/>
          </p:cNvSpPr>
          <p:nvPr/>
        </p:nvSpPr>
        <p:spPr bwMode="auto">
          <a:xfrm>
            <a:off x="7040563" y="4622800"/>
            <a:ext cx="74612" cy="76200"/>
          </a:xfrm>
          <a:custGeom>
            <a:avLst/>
            <a:gdLst>
              <a:gd name="T0" fmla="*/ 16469164 w 26"/>
              <a:gd name="T1" fmla="*/ 51843214 h 28"/>
              <a:gd name="T2" fmla="*/ 312934207 w 26"/>
              <a:gd name="T3" fmla="*/ 333277029 h 28"/>
              <a:gd name="T4" fmla="*/ 222349499 w 26"/>
              <a:gd name="T5" fmla="*/ 0 h 28"/>
              <a:gd name="T6" fmla="*/ 16469164 w 26"/>
              <a:gd name="T7" fmla="*/ 51843214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80" name="Freeform 48"/>
          <p:cNvSpPr>
            <a:spLocks/>
          </p:cNvSpPr>
          <p:nvPr/>
        </p:nvSpPr>
        <p:spPr bwMode="auto">
          <a:xfrm>
            <a:off x="7261225" y="47307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81" name="Freeform 49"/>
          <p:cNvSpPr>
            <a:spLocks/>
          </p:cNvSpPr>
          <p:nvPr/>
        </p:nvSpPr>
        <p:spPr bwMode="auto">
          <a:xfrm>
            <a:off x="7185025" y="49593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82" name="Freeform 50"/>
          <p:cNvSpPr>
            <a:spLocks/>
          </p:cNvSpPr>
          <p:nvPr/>
        </p:nvSpPr>
        <p:spPr bwMode="auto">
          <a:xfrm>
            <a:off x="7116763" y="4806950"/>
            <a:ext cx="74612" cy="74613"/>
          </a:xfrm>
          <a:custGeom>
            <a:avLst/>
            <a:gdLst>
              <a:gd name="T0" fmla="*/ 16469164 w 26"/>
              <a:gd name="T1" fmla="*/ 49705582 h 28"/>
              <a:gd name="T2" fmla="*/ 312934207 w 26"/>
              <a:gd name="T3" fmla="*/ 312439273 h 28"/>
              <a:gd name="T4" fmla="*/ 222349499 w 26"/>
              <a:gd name="T5" fmla="*/ 0 h 28"/>
              <a:gd name="T6" fmla="*/ 16469164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83" name="Freeform 51"/>
          <p:cNvSpPr>
            <a:spLocks/>
          </p:cNvSpPr>
          <p:nvPr/>
        </p:nvSpPr>
        <p:spPr bwMode="auto">
          <a:xfrm>
            <a:off x="6804025" y="48514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84" name="Freeform 52"/>
          <p:cNvSpPr>
            <a:spLocks/>
          </p:cNvSpPr>
          <p:nvPr/>
        </p:nvSpPr>
        <p:spPr bwMode="auto">
          <a:xfrm>
            <a:off x="6845300" y="5035550"/>
            <a:ext cx="76200" cy="74613"/>
          </a:xfrm>
          <a:custGeom>
            <a:avLst/>
            <a:gdLst>
              <a:gd name="T0" fmla="*/ 17180169 w 26"/>
              <a:gd name="T1" fmla="*/ 49705582 h 28"/>
              <a:gd name="T2" fmla="*/ 334986923 w 26"/>
              <a:gd name="T3" fmla="*/ 312439273 h 28"/>
              <a:gd name="T4" fmla="*/ 240504785 w 26"/>
              <a:gd name="T5" fmla="*/ 0 h 28"/>
              <a:gd name="T6" fmla="*/ 17180169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85" name="Freeform 53"/>
          <p:cNvSpPr>
            <a:spLocks/>
          </p:cNvSpPr>
          <p:nvPr/>
        </p:nvSpPr>
        <p:spPr bwMode="auto">
          <a:xfrm>
            <a:off x="6727825" y="43180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86" name="Freeform 54"/>
          <p:cNvSpPr>
            <a:spLocks/>
          </p:cNvSpPr>
          <p:nvPr/>
        </p:nvSpPr>
        <p:spPr bwMode="auto">
          <a:xfrm>
            <a:off x="6804025" y="44259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87" name="Freeform 55"/>
          <p:cNvSpPr>
            <a:spLocks/>
          </p:cNvSpPr>
          <p:nvPr/>
        </p:nvSpPr>
        <p:spPr bwMode="auto">
          <a:xfrm>
            <a:off x="6651625" y="46228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88" name="Freeform 56"/>
          <p:cNvSpPr>
            <a:spLocks/>
          </p:cNvSpPr>
          <p:nvPr/>
        </p:nvSpPr>
        <p:spPr bwMode="auto">
          <a:xfrm>
            <a:off x="6651625" y="4897438"/>
            <a:ext cx="74613" cy="74612"/>
          </a:xfrm>
          <a:custGeom>
            <a:avLst/>
            <a:gdLst>
              <a:gd name="T0" fmla="*/ 16469385 w 26"/>
              <a:gd name="T1" fmla="*/ 49704916 h 28"/>
              <a:gd name="T2" fmla="*/ 312944140 w 26"/>
              <a:gd name="T3" fmla="*/ 312429756 h 28"/>
              <a:gd name="T4" fmla="*/ 222355349 w 26"/>
              <a:gd name="T5" fmla="*/ 0 h 28"/>
              <a:gd name="T6" fmla="*/ 16469385 w 26"/>
              <a:gd name="T7" fmla="*/ 49704916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89" name="Freeform 57"/>
          <p:cNvSpPr>
            <a:spLocks/>
          </p:cNvSpPr>
          <p:nvPr/>
        </p:nvSpPr>
        <p:spPr bwMode="auto">
          <a:xfrm>
            <a:off x="6804025" y="4394200"/>
            <a:ext cx="74613" cy="76200"/>
          </a:xfrm>
          <a:custGeom>
            <a:avLst/>
            <a:gdLst>
              <a:gd name="T0" fmla="*/ 16469385 w 26"/>
              <a:gd name="T1" fmla="*/ 51843214 h 28"/>
              <a:gd name="T2" fmla="*/ 312944140 w 26"/>
              <a:gd name="T3" fmla="*/ 333277029 h 28"/>
              <a:gd name="T4" fmla="*/ 222355349 w 26"/>
              <a:gd name="T5" fmla="*/ 0 h 28"/>
              <a:gd name="T6" fmla="*/ 16469385 w 26"/>
              <a:gd name="T7" fmla="*/ 51843214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90" name="Freeform 58"/>
          <p:cNvSpPr>
            <a:spLocks/>
          </p:cNvSpPr>
          <p:nvPr/>
        </p:nvSpPr>
        <p:spPr bwMode="auto">
          <a:xfrm>
            <a:off x="6354763" y="4425950"/>
            <a:ext cx="74612" cy="74613"/>
          </a:xfrm>
          <a:custGeom>
            <a:avLst/>
            <a:gdLst>
              <a:gd name="T0" fmla="*/ 16469164 w 26"/>
              <a:gd name="T1" fmla="*/ 49705582 h 28"/>
              <a:gd name="T2" fmla="*/ 312934207 w 26"/>
              <a:gd name="T3" fmla="*/ 312439273 h 28"/>
              <a:gd name="T4" fmla="*/ 222349499 w 26"/>
              <a:gd name="T5" fmla="*/ 0 h 28"/>
              <a:gd name="T6" fmla="*/ 16469164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91" name="Freeform 59"/>
          <p:cNvSpPr>
            <a:spLocks/>
          </p:cNvSpPr>
          <p:nvPr/>
        </p:nvSpPr>
        <p:spPr bwMode="auto">
          <a:xfrm>
            <a:off x="6651625" y="4364038"/>
            <a:ext cx="74613" cy="74612"/>
          </a:xfrm>
          <a:custGeom>
            <a:avLst/>
            <a:gdLst>
              <a:gd name="T0" fmla="*/ 16469385 w 26"/>
              <a:gd name="T1" fmla="*/ 49704916 h 28"/>
              <a:gd name="T2" fmla="*/ 312944140 w 26"/>
              <a:gd name="T3" fmla="*/ 312429756 h 28"/>
              <a:gd name="T4" fmla="*/ 222355349 w 26"/>
              <a:gd name="T5" fmla="*/ 0 h 28"/>
              <a:gd name="T6" fmla="*/ 16469385 w 26"/>
              <a:gd name="T7" fmla="*/ 49704916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92" name="Freeform 60"/>
          <p:cNvSpPr>
            <a:spLocks/>
          </p:cNvSpPr>
          <p:nvPr/>
        </p:nvSpPr>
        <p:spPr bwMode="auto">
          <a:xfrm>
            <a:off x="7108825" y="5187950"/>
            <a:ext cx="74613" cy="74613"/>
          </a:xfrm>
          <a:custGeom>
            <a:avLst/>
            <a:gdLst>
              <a:gd name="T0" fmla="*/ 16469385 w 26"/>
              <a:gd name="T1" fmla="*/ 49705582 h 28"/>
              <a:gd name="T2" fmla="*/ 312944140 w 26"/>
              <a:gd name="T3" fmla="*/ 312439273 h 28"/>
              <a:gd name="T4" fmla="*/ 222355349 w 26"/>
              <a:gd name="T5" fmla="*/ 0 h 28"/>
              <a:gd name="T6" fmla="*/ 16469385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93" name="Freeform 61"/>
          <p:cNvSpPr>
            <a:spLocks/>
          </p:cNvSpPr>
          <p:nvPr/>
        </p:nvSpPr>
        <p:spPr bwMode="auto">
          <a:xfrm>
            <a:off x="6616700" y="4775200"/>
            <a:ext cx="76200" cy="76200"/>
          </a:xfrm>
          <a:custGeom>
            <a:avLst/>
            <a:gdLst>
              <a:gd name="T0" fmla="*/ 17180169 w 26"/>
              <a:gd name="T1" fmla="*/ 51843214 h 28"/>
              <a:gd name="T2" fmla="*/ 334986923 w 26"/>
              <a:gd name="T3" fmla="*/ 333277029 h 28"/>
              <a:gd name="T4" fmla="*/ 240504785 w 26"/>
              <a:gd name="T5" fmla="*/ 0 h 28"/>
              <a:gd name="T6" fmla="*/ 17180169 w 26"/>
              <a:gd name="T7" fmla="*/ 51843214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94" name="Freeform 62"/>
          <p:cNvSpPr>
            <a:spLocks/>
          </p:cNvSpPr>
          <p:nvPr/>
        </p:nvSpPr>
        <p:spPr bwMode="auto">
          <a:xfrm>
            <a:off x="6727825" y="45466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95" name="Freeform 63"/>
          <p:cNvSpPr>
            <a:spLocks/>
          </p:cNvSpPr>
          <p:nvPr/>
        </p:nvSpPr>
        <p:spPr bwMode="auto">
          <a:xfrm>
            <a:off x="6616700" y="4622800"/>
            <a:ext cx="76200" cy="76200"/>
          </a:xfrm>
          <a:custGeom>
            <a:avLst/>
            <a:gdLst>
              <a:gd name="T0" fmla="*/ 17180169 w 26"/>
              <a:gd name="T1" fmla="*/ 51843214 h 28"/>
              <a:gd name="T2" fmla="*/ 334986923 w 26"/>
              <a:gd name="T3" fmla="*/ 333277029 h 28"/>
              <a:gd name="T4" fmla="*/ 240504785 w 26"/>
              <a:gd name="T5" fmla="*/ 0 h 28"/>
              <a:gd name="T6" fmla="*/ 17180169 w 26"/>
              <a:gd name="T7" fmla="*/ 51843214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96" name="Freeform 64"/>
          <p:cNvSpPr>
            <a:spLocks/>
          </p:cNvSpPr>
          <p:nvPr/>
        </p:nvSpPr>
        <p:spPr bwMode="auto">
          <a:xfrm>
            <a:off x="7150100" y="5384800"/>
            <a:ext cx="76200" cy="76200"/>
          </a:xfrm>
          <a:custGeom>
            <a:avLst/>
            <a:gdLst>
              <a:gd name="T0" fmla="*/ 17180169 w 26"/>
              <a:gd name="T1" fmla="*/ 51843214 h 28"/>
              <a:gd name="T2" fmla="*/ 334986923 w 26"/>
              <a:gd name="T3" fmla="*/ 333277029 h 28"/>
              <a:gd name="T4" fmla="*/ 240504785 w 26"/>
              <a:gd name="T5" fmla="*/ 0 h 28"/>
              <a:gd name="T6" fmla="*/ 17180169 w 26"/>
              <a:gd name="T7" fmla="*/ 51843214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97" name="Freeform 65"/>
          <p:cNvSpPr>
            <a:spLocks/>
          </p:cNvSpPr>
          <p:nvPr/>
        </p:nvSpPr>
        <p:spPr bwMode="auto">
          <a:xfrm>
            <a:off x="6651625" y="53403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98" name="Freeform 66"/>
          <p:cNvSpPr>
            <a:spLocks/>
          </p:cNvSpPr>
          <p:nvPr/>
        </p:nvSpPr>
        <p:spPr bwMode="auto">
          <a:xfrm>
            <a:off x="7226300" y="5797550"/>
            <a:ext cx="76200" cy="74613"/>
          </a:xfrm>
          <a:custGeom>
            <a:avLst/>
            <a:gdLst>
              <a:gd name="T0" fmla="*/ 17180169 w 26"/>
              <a:gd name="T1" fmla="*/ 49705582 h 28"/>
              <a:gd name="T2" fmla="*/ 334986923 w 26"/>
              <a:gd name="T3" fmla="*/ 312439273 h 28"/>
              <a:gd name="T4" fmla="*/ 240504785 w 26"/>
              <a:gd name="T5" fmla="*/ 0 h 28"/>
              <a:gd name="T6" fmla="*/ 17180169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399" name="Freeform 67"/>
          <p:cNvSpPr>
            <a:spLocks/>
          </p:cNvSpPr>
          <p:nvPr/>
        </p:nvSpPr>
        <p:spPr bwMode="auto">
          <a:xfrm>
            <a:off x="7150100" y="5645150"/>
            <a:ext cx="76200" cy="74613"/>
          </a:xfrm>
          <a:custGeom>
            <a:avLst/>
            <a:gdLst>
              <a:gd name="T0" fmla="*/ 17180169 w 26"/>
              <a:gd name="T1" fmla="*/ 49705582 h 28"/>
              <a:gd name="T2" fmla="*/ 334986923 w 26"/>
              <a:gd name="T3" fmla="*/ 312439273 h 28"/>
              <a:gd name="T4" fmla="*/ 240504785 w 26"/>
              <a:gd name="T5" fmla="*/ 0 h 28"/>
              <a:gd name="T6" fmla="*/ 17180169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696969"/>
          </a:solidFill>
          <a:ln w="9525">
            <a:noFill/>
            <a:round/>
            <a:headEnd/>
            <a:tailEnd/>
          </a:ln>
        </p:spPr>
        <p:txBody>
          <a:bodyPr wrap="none" anchor="ctr"/>
          <a:lstStyle/>
          <a:p>
            <a:pPr algn="ctr"/>
            <a:endParaRPr lang="en-US" sz="1800"/>
          </a:p>
        </p:txBody>
      </p:sp>
      <p:sp>
        <p:nvSpPr>
          <p:cNvPr id="57400" name="Freeform 68"/>
          <p:cNvSpPr>
            <a:spLocks/>
          </p:cNvSpPr>
          <p:nvPr/>
        </p:nvSpPr>
        <p:spPr bwMode="auto">
          <a:xfrm>
            <a:off x="7150100" y="6223000"/>
            <a:ext cx="109538" cy="76200"/>
          </a:xfrm>
          <a:custGeom>
            <a:avLst/>
            <a:gdLst>
              <a:gd name="T0" fmla="*/ 53248107 w 26"/>
              <a:gd name="T1" fmla="*/ 51843214 h 28"/>
              <a:gd name="T2" fmla="*/ 993964664 w 26"/>
              <a:gd name="T3" fmla="*/ 333277029 h 28"/>
              <a:gd name="T4" fmla="*/ 709974760 w 26"/>
              <a:gd name="T5" fmla="*/ 0 h 28"/>
              <a:gd name="T6" fmla="*/ 53248107 w 26"/>
              <a:gd name="T7" fmla="*/ 51843214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696969"/>
          </a:solidFill>
          <a:ln w="9525">
            <a:noFill/>
            <a:round/>
            <a:headEnd/>
            <a:tailEnd/>
          </a:ln>
        </p:spPr>
        <p:txBody>
          <a:bodyPr wrap="none" anchor="ctr"/>
          <a:lstStyle/>
          <a:p>
            <a:pPr algn="ctr"/>
            <a:endParaRPr lang="en-US" sz="1800"/>
          </a:p>
        </p:txBody>
      </p:sp>
      <p:sp>
        <p:nvSpPr>
          <p:cNvPr id="57401" name="Freeform 69"/>
          <p:cNvSpPr>
            <a:spLocks/>
          </p:cNvSpPr>
          <p:nvPr/>
        </p:nvSpPr>
        <p:spPr bwMode="auto">
          <a:xfrm>
            <a:off x="6769100" y="5461000"/>
            <a:ext cx="74613" cy="76200"/>
          </a:xfrm>
          <a:custGeom>
            <a:avLst/>
            <a:gdLst>
              <a:gd name="T0" fmla="*/ 16469385 w 26"/>
              <a:gd name="T1" fmla="*/ 51843214 h 28"/>
              <a:gd name="T2" fmla="*/ 312944140 w 26"/>
              <a:gd name="T3" fmla="*/ 333277029 h 28"/>
              <a:gd name="T4" fmla="*/ 222355349 w 26"/>
              <a:gd name="T5" fmla="*/ 0 h 28"/>
              <a:gd name="T6" fmla="*/ 16469385 w 26"/>
              <a:gd name="T7" fmla="*/ 51843214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402" name="Freeform 70"/>
          <p:cNvSpPr>
            <a:spLocks/>
          </p:cNvSpPr>
          <p:nvPr/>
        </p:nvSpPr>
        <p:spPr bwMode="auto">
          <a:xfrm>
            <a:off x="6616700" y="5721350"/>
            <a:ext cx="76200" cy="74613"/>
          </a:xfrm>
          <a:custGeom>
            <a:avLst/>
            <a:gdLst>
              <a:gd name="T0" fmla="*/ 17180169 w 26"/>
              <a:gd name="T1" fmla="*/ 49705582 h 28"/>
              <a:gd name="T2" fmla="*/ 334986923 w 26"/>
              <a:gd name="T3" fmla="*/ 312439273 h 28"/>
              <a:gd name="T4" fmla="*/ 240504785 w 26"/>
              <a:gd name="T5" fmla="*/ 0 h 28"/>
              <a:gd name="T6" fmla="*/ 17180169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403" name="Freeform 71"/>
          <p:cNvSpPr>
            <a:spLocks/>
          </p:cNvSpPr>
          <p:nvPr/>
        </p:nvSpPr>
        <p:spPr bwMode="auto">
          <a:xfrm>
            <a:off x="6659563" y="5964238"/>
            <a:ext cx="74612" cy="74612"/>
          </a:xfrm>
          <a:custGeom>
            <a:avLst/>
            <a:gdLst>
              <a:gd name="T0" fmla="*/ 16469164 w 26"/>
              <a:gd name="T1" fmla="*/ 49704916 h 28"/>
              <a:gd name="T2" fmla="*/ 312934207 w 26"/>
              <a:gd name="T3" fmla="*/ 312429756 h 28"/>
              <a:gd name="T4" fmla="*/ 222349499 w 26"/>
              <a:gd name="T5" fmla="*/ 0 h 28"/>
              <a:gd name="T6" fmla="*/ 16469164 w 26"/>
              <a:gd name="T7" fmla="*/ 49704916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404" name="Freeform 72"/>
          <p:cNvSpPr>
            <a:spLocks/>
          </p:cNvSpPr>
          <p:nvPr/>
        </p:nvSpPr>
        <p:spPr bwMode="auto">
          <a:xfrm>
            <a:off x="6727825" y="61785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696969"/>
          </a:solidFill>
          <a:ln w="9525">
            <a:noFill/>
            <a:round/>
            <a:headEnd/>
            <a:tailEnd/>
          </a:ln>
        </p:spPr>
        <p:txBody>
          <a:bodyPr wrap="none" anchor="ctr"/>
          <a:lstStyle/>
          <a:p>
            <a:pPr algn="ctr"/>
            <a:endParaRPr lang="en-US" sz="1800"/>
          </a:p>
        </p:txBody>
      </p:sp>
      <p:sp>
        <p:nvSpPr>
          <p:cNvPr id="57405" name="Freeform 73"/>
          <p:cNvSpPr>
            <a:spLocks/>
          </p:cNvSpPr>
          <p:nvPr/>
        </p:nvSpPr>
        <p:spPr bwMode="auto">
          <a:xfrm>
            <a:off x="7108825" y="5842000"/>
            <a:ext cx="74613" cy="76200"/>
          </a:xfrm>
          <a:custGeom>
            <a:avLst/>
            <a:gdLst>
              <a:gd name="T0" fmla="*/ 16469385 w 26"/>
              <a:gd name="T1" fmla="*/ 51843214 h 28"/>
              <a:gd name="T2" fmla="*/ 312944140 w 26"/>
              <a:gd name="T3" fmla="*/ 333277029 h 28"/>
              <a:gd name="T4" fmla="*/ 222355349 w 26"/>
              <a:gd name="T5" fmla="*/ 0 h 28"/>
              <a:gd name="T6" fmla="*/ 16469385 w 26"/>
              <a:gd name="T7" fmla="*/ 51843214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406" name="Freeform 74"/>
          <p:cNvSpPr>
            <a:spLocks/>
          </p:cNvSpPr>
          <p:nvPr/>
        </p:nvSpPr>
        <p:spPr bwMode="auto">
          <a:xfrm>
            <a:off x="7226300" y="5492750"/>
            <a:ext cx="76200" cy="74613"/>
          </a:xfrm>
          <a:custGeom>
            <a:avLst/>
            <a:gdLst>
              <a:gd name="T0" fmla="*/ 17180169 w 26"/>
              <a:gd name="T1" fmla="*/ 49705582 h 28"/>
              <a:gd name="T2" fmla="*/ 334986923 w 26"/>
              <a:gd name="T3" fmla="*/ 312439273 h 28"/>
              <a:gd name="T4" fmla="*/ 240504785 w 26"/>
              <a:gd name="T5" fmla="*/ 0 h 28"/>
              <a:gd name="T6" fmla="*/ 17180169 w 26"/>
              <a:gd name="T7" fmla="*/ 49705582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407" name="Freeform 75"/>
          <p:cNvSpPr>
            <a:spLocks/>
          </p:cNvSpPr>
          <p:nvPr/>
        </p:nvSpPr>
        <p:spPr bwMode="auto">
          <a:xfrm>
            <a:off x="7261225" y="62992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696969"/>
          </a:solidFill>
          <a:ln w="9525">
            <a:noFill/>
            <a:round/>
            <a:headEnd/>
            <a:tailEnd/>
          </a:ln>
        </p:spPr>
        <p:txBody>
          <a:bodyPr wrap="none" anchor="ctr"/>
          <a:lstStyle/>
          <a:p>
            <a:pPr algn="ctr"/>
            <a:endParaRPr lang="en-US" sz="1800"/>
          </a:p>
        </p:txBody>
      </p:sp>
      <p:sp>
        <p:nvSpPr>
          <p:cNvPr id="57408" name="Freeform 76"/>
          <p:cNvSpPr>
            <a:spLocks/>
          </p:cNvSpPr>
          <p:nvPr/>
        </p:nvSpPr>
        <p:spPr bwMode="auto">
          <a:xfrm>
            <a:off x="7150100" y="62992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696969"/>
          </a:solidFill>
          <a:ln w="9525">
            <a:noFill/>
            <a:round/>
            <a:headEnd/>
            <a:tailEnd/>
          </a:ln>
        </p:spPr>
        <p:txBody>
          <a:bodyPr wrap="none" anchor="ctr"/>
          <a:lstStyle/>
          <a:p>
            <a:pPr algn="ctr"/>
            <a:endParaRPr lang="en-US" sz="1800"/>
          </a:p>
        </p:txBody>
      </p:sp>
      <p:sp>
        <p:nvSpPr>
          <p:cNvPr id="57409" name="Freeform 77"/>
          <p:cNvSpPr>
            <a:spLocks/>
          </p:cNvSpPr>
          <p:nvPr/>
        </p:nvSpPr>
        <p:spPr bwMode="auto">
          <a:xfrm>
            <a:off x="6659563" y="6345238"/>
            <a:ext cx="74612" cy="74612"/>
          </a:xfrm>
          <a:custGeom>
            <a:avLst/>
            <a:gdLst>
              <a:gd name="T0" fmla="*/ 16469164 w 26"/>
              <a:gd name="T1" fmla="*/ 49704916 h 28"/>
              <a:gd name="T2" fmla="*/ 312934207 w 26"/>
              <a:gd name="T3" fmla="*/ 312429756 h 28"/>
              <a:gd name="T4" fmla="*/ 222349499 w 26"/>
              <a:gd name="T5" fmla="*/ 0 h 28"/>
              <a:gd name="T6" fmla="*/ 16469164 w 26"/>
              <a:gd name="T7" fmla="*/ 49704916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696969"/>
          </a:solidFill>
          <a:ln w="9525">
            <a:noFill/>
            <a:round/>
            <a:headEnd/>
            <a:tailEnd/>
          </a:ln>
        </p:spPr>
        <p:txBody>
          <a:bodyPr wrap="none" anchor="ctr"/>
          <a:lstStyle/>
          <a:p>
            <a:pPr algn="ctr"/>
            <a:endParaRPr lang="en-US" sz="1800"/>
          </a:p>
        </p:txBody>
      </p:sp>
      <p:sp>
        <p:nvSpPr>
          <p:cNvPr id="57410" name="Freeform 78"/>
          <p:cNvSpPr>
            <a:spLocks/>
          </p:cNvSpPr>
          <p:nvPr/>
        </p:nvSpPr>
        <p:spPr bwMode="auto">
          <a:xfrm>
            <a:off x="6769100" y="3860800"/>
            <a:ext cx="228600" cy="114300"/>
          </a:xfrm>
          <a:custGeom>
            <a:avLst/>
            <a:gdLst>
              <a:gd name="T0" fmla="*/ 488350983 w 108"/>
              <a:gd name="T1" fmla="*/ 5040313 h 72"/>
              <a:gd name="T2" fmla="*/ 286738483 w 108"/>
              <a:gd name="T3" fmla="*/ 45362813 h 72"/>
              <a:gd name="T4" fmla="*/ 165770983 w 108"/>
              <a:gd name="T5" fmla="*/ 60483750 h 72"/>
              <a:gd name="T6" fmla="*/ 94085833 w 108"/>
              <a:gd name="T7" fmla="*/ 70564375 h 72"/>
              <a:gd name="T8" fmla="*/ 49282350 w 108"/>
              <a:gd name="T9" fmla="*/ 115927188 h 72"/>
              <a:gd name="T10" fmla="*/ 0 w 108"/>
              <a:gd name="T11" fmla="*/ 146169063 h 72"/>
              <a:gd name="T12" fmla="*/ 71685150 w 108"/>
              <a:gd name="T13" fmla="*/ 181451250 h 72"/>
              <a:gd name="T14" fmla="*/ 237454017 w 108"/>
              <a:gd name="T15" fmla="*/ 146169063 h 72"/>
              <a:gd name="T16" fmla="*/ 344980683 w 108"/>
              <a:gd name="T17" fmla="*/ 110886875 h 72"/>
              <a:gd name="T18" fmla="*/ 380824317 w 108"/>
              <a:gd name="T19" fmla="*/ 100806250 h 72"/>
              <a:gd name="T20" fmla="*/ 551074167 w 108"/>
              <a:gd name="T21" fmla="*/ 50403125 h 72"/>
              <a:gd name="T22" fmla="*/ 622759317 w 108"/>
              <a:gd name="T23" fmla="*/ 40322500 h 72"/>
              <a:gd name="T24" fmla="*/ 622759317 w 108"/>
              <a:gd name="T25" fmla="*/ 10080625 h 72"/>
              <a:gd name="T26" fmla="*/ 551074167 w 108"/>
              <a:gd name="T27" fmla="*/ 0 h 72"/>
              <a:gd name="T28" fmla="*/ 488350983 w 108"/>
              <a:gd name="T29" fmla="*/ 5040313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72"/>
              <a:gd name="T47" fmla="*/ 108 w 108"/>
              <a:gd name="T48" fmla="*/ 72 h 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72">
                <a:moveTo>
                  <a:pt x="82" y="2"/>
                </a:moveTo>
                <a:cubicBezTo>
                  <a:pt x="51" y="5"/>
                  <a:pt x="67" y="9"/>
                  <a:pt x="48" y="18"/>
                </a:cubicBezTo>
                <a:cubicBezTo>
                  <a:pt x="38" y="22"/>
                  <a:pt x="36" y="21"/>
                  <a:pt x="28" y="24"/>
                </a:cubicBezTo>
                <a:cubicBezTo>
                  <a:pt x="23" y="25"/>
                  <a:pt x="16" y="28"/>
                  <a:pt x="16" y="28"/>
                </a:cubicBezTo>
                <a:cubicBezTo>
                  <a:pt x="14" y="33"/>
                  <a:pt x="11" y="40"/>
                  <a:pt x="8" y="46"/>
                </a:cubicBezTo>
                <a:cubicBezTo>
                  <a:pt x="5" y="50"/>
                  <a:pt x="0" y="58"/>
                  <a:pt x="0" y="58"/>
                </a:cubicBezTo>
                <a:cubicBezTo>
                  <a:pt x="4" y="65"/>
                  <a:pt x="3" y="69"/>
                  <a:pt x="12" y="72"/>
                </a:cubicBezTo>
                <a:cubicBezTo>
                  <a:pt x="26" y="69"/>
                  <a:pt x="27" y="62"/>
                  <a:pt x="40" y="58"/>
                </a:cubicBezTo>
                <a:cubicBezTo>
                  <a:pt x="49" y="48"/>
                  <a:pt x="43" y="53"/>
                  <a:pt x="58" y="44"/>
                </a:cubicBezTo>
                <a:cubicBezTo>
                  <a:pt x="60" y="42"/>
                  <a:pt x="64" y="40"/>
                  <a:pt x="64" y="40"/>
                </a:cubicBezTo>
                <a:cubicBezTo>
                  <a:pt x="70" y="30"/>
                  <a:pt x="81" y="24"/>
                  <a:pt x="92" y="20"/>
                </a:cubicBezTo>
                <a:cubicBezTo>
                  <a:pt x="95" y="18"/>
                  <a:pt x="104" y="16"/>
                  <a:pt x="104" y="16"/>
                </a:cubicBezTo>
                <a:cubicBezTo>
                  <a:pt x="105" y="12"/>
                  <a:pt x="108" y="7"/>
                  <a:pt x="104" y="4"/>
                </a:cubicBezTo>
                <a:cubicBezTo>
                  <a:pt x="100" y="1"/>
                  <a:pt x="92" y="0"/>
                  <a:pt x="92" y="0"/>
                </a:cubicBezTo>
                <a:cubicBezTo>
                  <a:pt x="79" y="2"/>
                  <a:pt x="75" y="2"/>
                  <a:pt x="82" y="2"/>
                </a:cubicBezTo>
                <a:close/>
              </a:path>
            </a:pathLst>
          </a:custGeom>
          <a:solidFill>
            <a:srgbClr val="515151"/>
          </a:solidFill>
          <a:ln w="9525">
            <a:noFill/>
            <a:round/>
            <a:headEnd/>
            <a:tailEnd/>
          </a:ln>
        </p:spPr>
        <p:txBody>
          <a:bodyPr wrap="none" anchor="ctr"/>
          <a:lstStyle/>
          <a:p>
            <a:pPr algn="ctr"/>
            <a:endParaRPr lang="en-US" sz="1800"/>
          </a:p>
        </p:txBody>
      </p:sp>
      <p:sp>
        <p:nvSpPr>
          <p:cNvPr id="57411" name="Freeform 79"/>
          <p:cNvSpPr>
            <a:spLocks/>
          </p:cNvSpPr>
          <p:nvPr/>
        </p:nvSpPr>
        <p:spPr bwMode="auto">
          <a:xfrm>
            <a:off x="6889750" y="4176713"/>
            <a:ext cx="196850" cy="173037"/>
          </a:xfrm>
          <a:custGeom>
            <a:avLst/>
            <a:gdLst>
              <a:gd name="T0" fmla="*/ 80645000 w 124"/>
              <a:gd name="T1" fmla="*/ 27720845 h 109"/>
              <a:gd name="T2" fmla="*/ 5040313 w 124"/>
              <a:gd name="T3" fmla="*/ 103325314 h 109"/>
              <a:gd name="T4" fmla="*/ 10080625 w 124"/>
              <a:gd name="T5" fmla="*/ 183970081 h 109"/>
              <a:gd name="T6" fmla="*/ 60483750 w 124"/>
              <a:gd name="T7" fmla="*/ 199090975 h 109"/>
              <a:gd name="T8" fmla="*/ 115927188 w 124"/>
              <a:gd name="T9" fmla="*/ 274695444 h 109"/>
              <a:gd name="T10" fmla="*/ 302418750 w 124"/>
              <a:gd name="T11" fmla="*/ 214211869 h 109"/>
              <a:gd name="T12" fmla="*/ 312499375 w 124"/>
              <a:gd name="T13" fmla="*/ 158768591 h 109"/>
              <a:gd name="T14" fmla="*/ 171370625 w 124"/>
              <a:gd name="T15" fmla="*/ 32761143 h 109"/>
              <a:gd name="T16" fmla="*/ 105846563 w 124"/>
              <a:gd name="T17" fmla="*/ 17640249 h 109"/>
              <a:gd name="T18" fmla="*/ 80645000 w 124"/>
              <a:gd name="T19" fmla="*/ 27720845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09"/>
              <a:gd name="T32" fmla="*/ 124 w 124"/>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09">
                <a:moveTo>
                  <a:pt x="32" y="11"/>
                </a:moveTo>
                <a:cubicBezTo>
                  <a:pt x="13" y="14"/>
                  <a:pt x="7" y="23"/>
                  <a:pt x="2" y="41"/>
                </a:cubicBezTo>
                <a:cubicBezTo>
                  <a:pt x="2" y="51"/>
                  <a:pt x="0" y="62"/>
                  <a:pt x="4" y="73"/>
                </a:cubicBezTo>
                <a:cubicBezTo>
                  <a:pt x="5" y="79"/>
                  <a:pt x="24" y="79"/>
                  <a:pt x="24" y="79"/>
                </a:cubicBezTo>
                <a:cubicBezTo>
                  <a:pt x="28" y="96"/>
                  <a:pt x="32" y="99"/>
                  <a:pt x="46" y="109"/>
                </a:cubicBezTo>
                <a:cubicBezTo>
                  <a:pt x="77" y="107"/>
                  <a:pt x="94" y="101"/>
                  <a:pt x="120" y="85"/>
                </a:cubicBezTo>
                <a:cubicBezTo>
                  <a:pt x="122" y="76"/>
                  <a:pt x="124" y="74"/>
                  <a:pt x="124" y="63"/>
                </a:cubicBezTo>
                <a:cubicBezTo>
                  <a:pt x="124" y="16"/>
                  <a:pt x="106" y="15"/>
                  <a:pt x="68" y="13"/>
                </a:cubicBezTo>
                <a:cubicBezTo>
                  <a:pt x="59" y="10"/>
                  <a:pt x="42" y="7"/>
                  <a:pt x="42" y="7"/>
                </a:cubicBezTo>
                <a:cubicBezTo>
                  <a:pt x="29" y="0"/>
                  <a:pt x="14" y="11"/>
                  <a:pt x="32" y="11"/>
                </a:cubicBezTo>
                <a:close/>
              </a:path>
            </a:pathLst>
          </a:custGeom>
          <a:solidFill>
            <a:srgbClr val="535353"/>
          </a:solidFill>
          <a:ln w="9525">
            <a:noFill/>
            <a:round/>
            <a:headEnd/>
            <a:tailEnd/>
          </a:ln>
        </p:spPr>
        <p:txBody>
          <a:bodyPr wrap="none" anchor="ctr"/>
          <a:lstStyle/>
          <a:p>
            <a:pPr algn="ctr"/>
            <a:endParaRPr lang="en-US" sz="1800"/>
          </a:p>
        </p:txBody>
      </p:sp>
      <p:sp>
        <p:nvSpPr>
          <p:cNvPr id="57412" name="Freeform 80"/>
          <p:cNvSpPr>
            <a:spLocks/>
          </p:cNvSpPr>
          <p:nvPr/>
        </p:nvSpPr>
        <p:spPr bwMode="auto">
          <a:xfrm>
            <a:off x="7038975" y="3784600"/>
            <a:ext cx="173038" cy="92075"/>
          </a:xfrm>
          <a:custGeom>
            <a:avLst/>
            <a:gdLst>
              <a:gd name="T0" fmla="*/ 60483925 w 109"/>
              <a:gd name="T1" fmla="*/ 75604688 h 58"/>
              <a:gd name="T2" fmla="*/ 166330793 w 109"/>
              <a:gd name="T3" fmla="*/ 35282188 h 58"/>
              <a:gd name="T4" fmla="*/ 226814718 w 109"/>
              <a:gd name="T5" fmla="*/ 5040313 h 58"/>
              <a:gd name="T6" fmla="*/ 241935699 w 109"/>
              <a:gd name="T7" fmla="*/ 0 h 58"/>
              <a:gd name="T8" fmla="*/ 126008177 w 109"/>
              <a:gd name="T9" fmla="*/ 115927188 h 58"/>
              <a:gd name="T10" fmla="*/ 65524252 w 109"/>
              <a:gd name="T11" fmla="*/ 136088438 h 58"/>
              <a:gd name="T12" fmla="*/ 35282289 w 109"/>
              <a:gd name="T13" fmla="*/ 146169063 h 58"/>
              <a:gd name="T14" fmla="*/ 20161308 w 109"/>
              <a:gd name="T15" fmla="*/ 110886875 h 58"/>
              <a:gd name="T16" fmla="*/ 50403271 w 109"/>
              <a:gd name="T17" fmla="*/ 100806250 h 58"/>
              <a:gd name="T18" fmla="*/ 90725887 w 109"/>
              <a:gd name="T19" fmla="*/ 60483750 h 58"/>
              <a:gd name="T20" fmla="*/ 176411447 w 109"/>
              <a:gd name="T21" fmla="*/ 30241875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58"/>
              <a:gd name="T35" fmla="*/ 109 w 109"/>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58">
                <a:moveTo>
                  <a:pt x="24" y="30"/>
                </a:moveTo>
                <a:cubicBezTo>
                  <a:pt x="38" y="20"/>
                  <a:pt x="52" y="21"/>
                  <a:pt x="66" y="14"/>
                </a:cubicBezTo>
                <a:cubicBezTo>
                  <a:pt x="89" y="1"/>
                  <a:pt x="66" y="9"/>
                  <a:pt x="90" y="2"/>
                </a:cubicBezTo>
                <a:cubicBezTo>
                  <a:pt x="92" y="1"/>
                  <a:pt x="96" y="0"/>
                  <a:pt x="96" y="0"/>
                </a:cubicBezTo>
                <a:cubicBezTo>
                  <a:pt x="109" y="39"/>
                  <a:pt x="77" y="33"/>
                  <a:pt x="50" y="46"/>
                </a:cubicBezTo>
                <a:cubicBezTo>
                  <a:pt x="42" y="49"/>
                  <a:pt x="33" y="51"/>
                  <a:pt x="26" y="54"/>
                </a:cubicBezTo>
                <a:cubicBezTo>
                  <a:pt x="22" y="55"/>
                  <a:pt x="14" y="58"/>
                  <a:pt x="14" y="58"/>
                </a:cubicBezTo>
                <a:cubicBezTo>
                  <a:pt x="9" y="56"/>
                  <a:pt x="0" y="49"/>
                  <a:pt x="8" y="44"/>
                </a:cubicBezTo>
                <a:cubicBezTo>
                  <a:pt x="11" y="41"/>
                  <a:pt x="20" y="40"/>
                  <a:pt x="20" y="40"/>
                </a:cubicBezTo>
                <a:cubicBezTo>
                  <a:pt x="22" y="37"/>
                  <a:pt x="34" y="24"/>
                  <a:pt x="36" y="24"/>
                </a:cubicBezTo>
                <a:lnTo>
                  <a:pt x="70" y="12"/>
                </a:lnTo>
              </a:path>
            </a:pathLst>
          </a:custGeom>
          <a:gradFill rotWithShape="0">
            <a:gsLst>
              <a:gs pos="0">
                <a:srgbClr val="CCAF12"/>
              </a:gs>
              <a:gs pos="100000">
                <a:srgbClr val="5E5108"/>
              </a:gs>
            </a:gsLst>
            <a:path path="rect">
              <a:fillToRect l="50000" t="50000" r="50000" b="50000"/>
            </a:path>
          </a:gradFill>
          <a:ln w="9525">
            <a:noFill/>
            <a:round/>
            <a:headEnd/>
            <a:tailEnd/>
          </a:ln>
        </p:spPr>
        <p:txBody>
          <a:bodyPr wrap="none" anchor="ctr"/>
          <a:lstStyle/>
          <a:p>
            <a:pPr algn="ctr"/>
            <a:endParaRPr lang="en-US" sz="1800"/>
          </a:p>
        </p:txBody>
      </p:sp>
      <p:sp>
        <p:nvSpPr>
          <p:cNvPr id="57413" name="Freeform 81"/>
          <p:cNvSpPr>
            <a:spLocks/>
          </p:cNvSpPr>
          <p:nvPr/>
        </p:nvSpPr>
        <p:spPr bwMode="auto">
          <a:xfrm>
            <a:off x="6986588" y="2425700"/>
            <a:ext cx="39687" cy="41275"/>
          </a:xfrm>
          <a:custGeom>
            <a:avLst/>
            <a:gdLst>
              <a:gd name="T0" fmla="*/ 27720576 w 25"/>
              <a:gd name="T1" fmla="*/ 0 h 26"/>
              <a:gd name="T2" fmla="*/ 22680327 w 25"/>
              <a:gd name="T3" fmla="*/ 30241875 h 26"/>
              <a:gd name="T4" fmla="*/ 63002319 w 25"/>
              <a:gd name="T5" fmla="*/ 35282188 h 26"/>
              <a:gd name="T6" fmla="*/ 27720576 w 25"/>
              <a:gd name="T7" fmla="*/ 0 h 26"/>
              <a:gd name="T8" fmla="*/ 0 60000 65536"/>
              <a:gd name="T9" fmla="*/ 0 60000 65536"/>
              <a:gd name="T10" fmla="*/ 0 60000 65536"/>
              <a:gd name="T11" fmla="*/ 0 60000 65536"/>
              <a:gd name="T12" fmla="*/ 0 w 25"/>
              <a:gd name="T13" fmla="*/ 0 h 26"/>
              <a:gd name="T14" fmla="*/ 25 w 25"/>
              <a:gd name="T15" fmla="*/ 26 h 26"/>
            </a:gdLst>
            <a:ahLst/>
            <a:cxnLst>
              <a:cxn ang="T8">
                <a:pos x="T0" y="T1"/>
              </a:cxn>
              <a:cxn ang="T9">
                <a:pos x="T2" y="T3"/>
              </a:cxn>
              <a:cxn ang="T10">
                <a:pos x="T4" y="T5"/>
              </a:cxn>
              <a:cxn ang="T11">
                <a:pos x="T6" y="T7"/>
              </a:cxn>
            </a:cxnLst>
            <a:rect l="T12" t="T13" r="T14" b="T15"/>
            <a:pathLst>
              <a:path w="25" h="26">
                <a:moveTo>
                  <a:pt x="11" y="0"/>
                </a:moveTo>
                <a:cubicBezTo>
                  <a:pt x="1" y="3"/>
                  <a:pt x="0" y="6"/>
                  <a:pt x="9" y="12"/>
                </a:cubicBezTo>
                <a:cubicBezTo>
                  <a:pt x="4" y="26"/>
                  <a:pt x="18" y="18"/>
                  <a:pt x="25" y="14"/>
                </a:cubicBezTo>
                <a:cubicBezTo>
                  <a:pt x="21" y="2"/>
                  <a:pt x="22" y="0"/>
                  <a:pt x="11" y="0"/>
                </a:cubicBezTo>
                <a:close/>
              </a:path>
            </a:pathLst>
          </a:custGeom>
          <a:solidFill>
            <a:srgbClr val="CCAF12"/>
          </a:solidFill>
          <a:ln w="9525">
            <a:noFill/>
            <a:round/>
            <a:headEnd/>
            <a:tailEnd/>
          </a:ln>
        </p:spPr>
        <p:txBody>
          <a:bodyPr wrap="none" anchor="ctr"/>
          <a:lstStyle/>
          <a:p>
            <a:pPr algn="ctr"/>
            <a:endParaRPr lang="en-US" sz="1800"/>
          </a:p>
        </p:txBody>
      </p:sp>
      <p:sp>
        <p:nvSpPr>
          <p:cNvPr id="57414" name="Freeform 82"/>
          <p:cNvSpPr>
            <a:spLocks/>
          </p:cNvSpPr>
          <p:nvPr/>
        </p:nvSpPr>
        <p:spPr bwMode="auto">
          <a:xfrm>
            <a:off x="7531100" y="39370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415" name="Freeform 83"/>
          <p:cNvSpPr>
            <a:spLocks/>
          </p:cNvSpPr>
          <p:nvPr/>
        </p:nvSpPr>
        <p:spPr bwMode="auto">
          <a:xfrm>
            <a:off x="7302500" y="29781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416" name="Freeform 84"/>
          <p:cNvSpPr>
            <a:spLocks/>
          </p:cNvSpPr>
          <p:nvPr/>
        </p:nvSpPr>
        <p:spPr bwMode="auto">
          <a:xfrm>
            <a:off x="6540500" y="6345238"/>
            <a:ext cx="76200" cy="106362"/>
          </a:xfrm>
          <a:custGeom>
            <a:avLst/>
            <a:gdLst>
              <a:gd name="T0" fmla="*/ 17180169 w 26"/>
              <a:gd name="T1" fmla="*/ 144295248 h 28"/>
              <a:gd name="T2" fmla="*/ 334986923 w 26"/>
              <a:gd name="T3" fmla="*/ 894641171 h 28"/>
              <a:gd name="T4" fmla="*/ 240504785 w 26"/>
              <a:gd name="T5" fmla="*/ 0 h 28"/>
              <a:gd name="T6" fmla="*/ 17180169 w 26"/>
              <a:gd name="T7" fmla="*/ 144295248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696969"/>
          </a:solidFill>
          <a:ln w="9525">
            <a:noFill/>
            <a:round/>
            <a:headEnd/>
            <a:tailEnd/>
          </a:ln>
        </p:spPr>
        <p:txBody>
          <a:bodyPr wrap="none" anchor="ctr"/>
          <a:lstStyle/>
          <a:p>
            <a:pPr algn="ctr"/>
            <a:endParaRPr lang="en-US" sz="1800"/>
          </a:p>
        </p:txBody>
      </p:sp>
      <p:sp>
        <p:nvSpPr>
          <p:cNvPr id="57417" name="Freeform 85"/>
          <p:cNvSpPr>
            <a:spLocks/>
          </p:cNvSpPr>
          <p:nvPr/>
        </p:nvSpPr>
        <p:spPr bwMode="auto">
          <a:xfrm>
            <a:off x="6692900" y="541655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418" name="Freeform 86"/>
          <p:cNvSpPr>
            <a:spLocks/>
          </p:cNvSpPr>
          <p:nvPr/>
        </p:nvSpPr>
        <p:spPr bwMode="auto">
          <a:xfrm>
            <a:off x="6727825" y="54610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419" name="Freeform 87"/>
          <p:cNvSpPr>
            <a:spLocks/>
          </p:cNvSpPr>
          <p:nvPr/>
        </p:nvSpPr>
        <p:spPr bwMode="auto">
          <a:xfrm>
            <a:off x="7566025" y="3937000"/>
            <a:ext cx="41275" cy="44450"/>
          </a:xfrm>
          <a:custGeom>
            <a:avLst/>
            <a:gdLst>
              <a:gd name="T0" fmla="*/ 2520950 w 26"/>
              <a:gd name="T1" fmla="*/ 10080625 h 28"/>
              <a:gd name="T2" fmla="*/ 52924075 w 26"/>
              <a:gd name="T3" fmla="*/ 65524063 h 28"/>
              <a:gd name="T4" fmla="*/ 37803138 w 26"/>
              <a:gd name="T5" fmla="*/ 0 h 28"/>
              <a:gd name="T6" fmla="*/ 2520950 w 26"/>
              <a:gd name="T7" fmla="*/ 10080625 h 28"/>
              <a:gd name="T8" fmla="*/ 0 60000 65536"/>
              <a:gd name="T9" fmla="*/ 0 60000 65536"/>
              <a:gd name="T10" fmla="*/ 0 60000 65536"/>
              <a:gd name="T11" fmla="*/ 0 60000 65536"/>
              <a:gd name="T12" fmla="*/ 0 w 26"/>
              <a:gd name="T13" fmla="*/ 0 h 28"/>
              <a:gd name="T14" fmla="*/ 26 w 26"/>
              <a:gd name="T15" fmla="*/ 28 h 28"/>
            </a:gdLst>
            <a:ahLst/>
            <a:cxnLst>
              <a:cxn ang="T8">
                <a:pos x="T0" y="T1"/>
              </a:cxn>
              <a:cxn ang="T9">
                <a:pos x="T2" y="T3"/>
              </a:cxn>
              <a:cxn ang="T10">
                <a:pos x="T4" y="T5"/>
              </a:cxn>
              <a:cxn ang="T11">
                <a:pos x="T6" y="T7"/>
              </a:cxn>
            </a:cxnLst>
            <a:rect l="T12" t="T13" r="T14" b="T15"/>
            <a:pathLst>
              <a:path w="26" h="28">
                <a:moveTo>
                  <a:pt x="1" y="4"/>
                </a:moveTo>
                <a:cubicBezTo>
                  <a:pt x="3" y="25"/>
                  <a:pt x="0" y="28"/>
                  <a:pt x="21" y="26"/>
                </a:cubicBezTo>
                <a:cubicBezTo>
                  <a:pt x="24" y="15"/>
                  <a:pt x="26" y="3"/>
                  <a:pt x="15" y="0"/>
                </a:cubicBezTo>
                <a:cubicBezTo>
                  <a:pt x="10" y="1"/>
                  <a:pt x="1" y="4"/>
                  <a:pt x="1" y="4"/>
                </a:cubicBezTo>
                <a:close/>
              </a:path>
            </a:pathLst>
          </a:custGeom>
          <a:solidFill>
            <a:srgbClr val="474747"/>
          </a:solidFill>
          <a:ln w="9525">
            <a:noFill/>
            <a:round/>
            <a:headEnd/>
            <a:tailEnd/>
          </a:ln>
        </p:spPr>
        <p:txBody>
          <a:bodyPr wrap="none" anchor="ctr"/>
          <a:lstStyle/>
          <a:p>
            <a:pPr algn="ctr"/>
            <a:endParaRPr lang="en-US" sz="1800"/>
          </a:p>
        </p:txBody>
      </p:sp>
      <p:sp>
        <p:nvSpPr>
          <p:cNvPr id="57420" name="Rectangle 16"/>
          <p:cNvSpPr>
            <a:spLocks noChangeArrowheads="1"/>
          </p:cNvSpPr>
          <p:nvPr/>
        </p:nvSpPr>
        <p:spPr bwMode="auto">
          <a:xfrm>
            <a:off x="3722688" y="1595438"/>
            <a:ext cx="1919287" cy="730250"/>
          </a:xfrm>
          <a:prstGeom prst="rect">
            <a:avLst/>
          </a:prstGeom>
          <a:noFill/>
          <a:ln w="9525">
            <a:noFill/>
            <a:miter lim="800000"/>
            <a:headEnd/>
            <a:tailEnd/>
          </a:ln>
        </p:spPr>
        <p:txBody>
          <a:bodyPr>
            <a:spAutoFit/>
          </a:bodyPr>
          <a:lstStyle/>
          <a:p>
            <a:pPr algn="ctr" eaLnBrk="0" hangingPunct="0"/>
            <a:r>
              <a:rPr lang="de-CH" sz="1400" b="1">
                <a:solidFill>
                  <a:srgbClr val="000000"/>
                </a:solidFill>
                <a:cs typeface="Arial" pitchFamily="34" charset="0"/>
              </a:rPr>
              <a:t>Subsequent formation of NTBI in plasma</a:t>
            </a:r>
            <a:endParaRPr lang="en-US" sz="1400" b="1">
              <a:solidFill>
                <a:srgbClr val="000000"/>
              </a:solidFill>
              <a:cs typeface="Arial" pitchFamily="34" charset="0"/>
            </a:endParaRPr>
          </a:p>
        </p:txBody>
      </p:sp>
      <p:sp>
        <p:nvSpPr>
          <p:cNvPr id="57421" name="Oval 18"/>
          <p:cNvSpPr>
            <a:spLocks noChangeArrowheads="1"/>
          </p:cNvSpPr>
          <p:nvPr/>
        </p:nvSpPr>
        <p:spPr bwMode="auto">
          <a:xfrm>
            <a:off x="5191125" y="3546475"/>
            <a:ext cx="338138" cy="236538"/>
          </a:xfrm>
          <a:prstGeom prst="ellipse">
            <a:avLst/>
          </a:prstGeom>
          <a:solidFill>
            <a:srgbClr val="FF3300"/>
          </a:solidFill>
          <a:ln w="9525">
            <a:noFill/>
            <a:round/>
            <a:headEnd/>
            <a:tailEnd/>
          </a:ln>
        </p:spPr>
        <p:txBody>
          <a:bodyPr wrap="none" anchor="ctr"/>
          <a:lstStyle/>
          <a:p>
            <a:pPr marL="268288" indent="-268288" algn="ctr">
              <a:spcBef>
                <a:spcPct val="20000"/>
              </a:spcBef>
              <a:buClr>
                <a:schemeClr val="accent1"/>
              </a:buClr>
              <a:buFont typeface="Arial" pitchFamily="34" charset="0"/>
              <a:buNone/>
            </a:pPr>
            <a:r>
              <a:rPr lang="en-US" sz="1400">
                <a:solidFill>
                  <a:srgbClr val="000000"/>
                </a:solidFill>
              </a:rPr>
              <a:t>Fe</a:t>
            </a:r>
          </a:p>
        </p:txBody>
      </p:sp>
      <p:sp>
        <p:nvSpPr>
          <p:cNvPr id="57422" name="Oval 19"/>
          <p:cNvSpPr>
            <a:spLocks noChangeArrowheads="1"/>
          </p:cNvSpPr>
          <p:nvPr/>
        </p:nvSpPr>
        <p:spPr bwMode="auto">
          <a:xfrm>
            <a:off x="5076825" y="3952875"/>
            <a:ext cx="338138" cy="236538"/>
          </a:xfrm>
          <a:prstGeom prst="ellipse">
            <a:avLst/>
          </a:prstGeom>
          <a:solidFill>
            <a:srgbClr val="FF3300"/>
          </a:solidFill>
          <a:ln w="9525">
            <a:noFill/>
            <a:round/>
            <a:headEnd/>
            <a:tailEnd/>
          </a:ln>
        </p:spPr>
        <p:txBody>
          <a:bodyPr wrap="none" anchor="ctr"/>
          <a:lstStyle/>
          <a:p>
            <a:pPr marL="268288" indent="-268288" algn="ctr">
              <a:spcBef>
                <a:spcPct val="20000"/>
              </a:spcBef>
              <a:buClr>
                <a:schemeClr val="accent1"/>
              </a:buClr>
              <a:buFont typeface="Arial" pitchFamily="34" charset="0"/>
              <a:buNone/>
            </a:pPr>
            <a:r>
              <a:rPr lang="en-US" sz="1400">
                <a:solidFill>
                  <a:srgbClr val="000000"/>
                </a:solidFill>
              </a:rPr>
              <a:t>Fe</a:t>
            </a:r>
          </a:p>
        </p:txBody>
      </p:sp>
      <p:sp>
        <p:nvSpPr>
          <p:cNvPr id="57423" name="Oval 20"/>
          <p:cNvSpPr>
            <a:spLocks noChangeArrowheads="1"/>
          </p:cNvSpPr>
          <p:nvPr/>
        </p:nvSpPr>
        <p:spPr bwMode="auto">
          <a:xfrm>
            <a:off x="4645025" y="3762375"/>
            <a:ext cx="338138" cy="236538"/>
          </a:xfrm>
          <a:prstGeom prst="ellipse">
            <a:avLst/>
          </a:prstGeom>
          <a:solidFill>
            <a:srgbClr val="FF3300"/>
          </a:solidFill>
          <a:ln w="9525">
            <a:noFill/>
            <a:round/>
            <a:headEnd/>
            <a:tailEnd/>
          </a:ln>
        </p:spPr>
        <p:txBody>
          <a:bodyPr wrap="none" anchor="ctr"/>
          <a:lstStyle/>
          <a:p>
            <a:pPr marL="268288" indent="-268288" algn="ctr">
              <a:spcBef>
                <a:spcPct val="20000"/>
              </a:spcBef>
              <a:buClr>
                <a:schemeClr val="accent1"/>
              </a:buClr>
              <a:buFont typeface="Arial" pitchFamily="34" charset="0"/>
              <a:buNone/>
            </a:pPr>
            <a:r>
              <a:rPr lang="en-US" sz="1400">
                <a:solidFill>
                  <a:srgbClr val="000000"/>
                </a:solidFill>
              </a:rPr>
              <a:t>Fe</a:t>
            </a:r>
          </a:p>
        </p:txBody>
      </p:sp>
      <p:sp>
        <p:nvSpPr>
          <p:cNvPr id="57424" name="Oval 21"/>
          <p:cNvSpPr>
            <a:spLocks noChangeArrowheads="1"/>
          </p:cNvSpPr>
          <p:nvPr/>
        </p:nvSpPr>
        <p:spPr bwMode="auto">
          <a:xfrm>
            <a:off x="5119688" y="4479925"/>
            <a:ext cx="338137" cy="236538"/>
          </a:xfrm>
          <a:prstGeom prst="ellipse">
            <a:avLst/>
          </a:prstGeom>
          <a:solidFill>
            <a:srgbClr val="FF3300"/>
          </a:solidFill>
          <a:ln w="9525">
            <a:noFill/>
            <a:round/>
            <a:headEnd/>
            <a:tailEnd/>
          </a:ln>
        </p:spPr>
        <p:txBody>
          <a:bodyPr wrap="none" anchor="ctr"/>
          <a:lstStyle/>
          <a:p>
            <a:pPr marL="268288" indent="-268288" algn="ctr">
              <a:spcBef>
                <a:spcPct val="20000"/>
              </a:spcBef>
              <a:buClr>
                <a:schemeClr val="accent1"/>
              </a:buClr>
              <a:buFont typeface="Arial" pitchFamily="34" charset="0"/>
              <a:buNone/>
            </a:pPr>
            <a:r>
              <a:rPr lang="en-US" sz="1400">
                <a:solidFill>
                  <a:srgbClr val="000000"/>
                </a:solidFill>
              </a:rPr>
              <a:t>Fe</a:t>
            </a:r>
          </a:p>
        </p:txBody>
      </p:sp>
      <p:sp>
        <p:nvSpPr>
          <p:cNvPr id="57425" name="Oval 22"/>
          <p:cNvSpPr>
            <a:spLocks noChangeArrowheads="1"/>
          </p:cNvSpPr>
          <p:nvPr/>
        </p:nvSpPr>
        <p:spPr bwMode="auto">
          <a:xfrm>
            <a:off x="4692650" y="4300538"/>
            <a:ext cx="338138" cy="236537"/>
          </a:xfrm>
          <a:prstGeom prst="ellipse">
            <a:avLst/>
          </a:prstGeom>
          <a:solidFill>
            <a:srgbClr val="FF3300"/>
          </a:solidFill>
          <a:ln w="9525">
            <a:noFill/>
            <a:round/>
            <a:headEnd/>
            <a:tailEnd/>
          </a:ln>
        </p:spPr>
        <p:txBody>
          <a:bodyPr wrap="none" anchor="ctr"/>
          <a:lstStyle/>
          <a:p>
            <a:pPr marL="268288" indent="-268288" algn="ctr">
              <a:spcBef>
                <a:spcPct val="20000"/>
              </a:spcBef>
              <a:buClr>
                <a:schemeClr val="accent1"/>
              </a:buClr>
              <a:buFont typeface="Arial" pitchFamily="34" charset="0"/>
              <a:buNone/>
            </a:pPr>
            <a:r>
              <a:rPr lang="en-US" sz="1400">
                <a:solidFill>
                  <a:srgbClr val="000000"/>
                </a:solidFill>
              </a:rPr>
              <a:t>Fe</a:t>
            </a:r>
          </a:p>
        </p:txBody>
      </p:sp>
      <p:sp>
        <p:nvSpPr>
          <p:cNvPr id="57426" name="Oval 23"/>
          <p:cNvSpPr>
            <a:spLocks noChangeArrowheads="1"/>
          </p:cNvSpPr>
          <p:nvPr/>
        </p:nvSpPr>
        <p:spPr bwMode="auto">
          <a:xfrm>
            <a:off x="5311775" y="4986338"/>
            <a:ext cx="338138" cy="236537"/>
          </a:xfrm>
          <a:prstGeom prst="ellipse">
            <a:avLst/>
          </a:prstGeom>
          <a:solidFill>
            <a:srgbClr val="FF3300"/>
          </a:solidFill>
          <a:ln w="9525">
            <a:noFill/>
            <a:round/>
            <a:headEnd/>
            <a:tailEnd/>
          </a:ln>
        </p:spPr>
        <p:txBody>
          <a:bodyPr wrap="none" anchor="ctr"/>
          <a:lstStyle/>
          <a:p>
            <a:pPr marL="268288" indent="-268288" algn="ctr">
              <a:spcBef>
                <a:spcPct val="20000"/>
              </a:spcBef>
              <a:buClr>
                <a:schemeClr val="accent1"/>
              </a:buClr>
              <a:buFont typeface="Arial" pitchFamily="34" charset="0"/>
              <a:buNone/>
            </a:pPr>
            <a:r>
              <a:rPr lang="en-US" sz="1400">
                <a:solidFill>
                  <a:srgbClr val="000000"/>
                </a:solidFill>
              </a:rPr>
              <a:t>Fe</a:t>
            </a:r>
          </a:p>
        </p:txBody>
      </p:sp>
      <p:sp>
        <p:nvSpPr>
          <p:cNvPr id="57427" name="Oval 24"/>
          <p:cNvSpPr>
            <a:spLocks noChangeArrowheads="1"/>
          </p:cNvSpPr>
          <p:nvPr/>
        </p:nvSpPr>
        <p:spPr bwMode="auto">
          <a:xfrm>
            <a:off x="4789488" y="4859338"/>
            <a:ext cx="338137" cy="236537"/>
          </a:xfrm>
          <a:prstGeom prst="ellipse">
            <a:avLst/>
          </a:prstGeom>
          <a:solidFill>
            <a:srgbClr val="FF3300"/>
          </a:solidFill>
          <a:ln w="9525">
            <a:noFill/>
            <a:round/>
            <a:headEnd/>
            <a:tailEnd/>
          </a:ln>
        </p:spPr>
        <p:txBody>
          <a:bodyPr wrap="none" anchor="ctr"/>
          <a:lstStyle/>
          <a:p>
            <a:pPr marL="268288" indent="-268288" algn="ctr">
              <a:spcBef>
                <a:spcPct val="20000"/>
              </a:spcBef>
              <a:buClr>
                <a:schemeClr val="accent1"/>
              </a:buClr>
              <a:buFont typeface="Arial" pitchFamily="34" charset="0"/>
              <a:buNone/>
            </a:pPr>
            <a:r>
              <a:rPr lang="en-US" sz="1400">
                <a:solidFill>
                  <a:srgbClr val="000000"/>
                </a:solidFill>
              </a:rPr>
              <a:t>Fe</a:t>
            </a:r>
          </a:p>
        </p:txBody>
      </p:sp>
      <p:sp>
        <p:nvSpPr>
          <p:cNvPr id="57428" name="AutoShape 112"/>
          <p:cNvSpPr>
            <a:spLocks/>
          </p:cNvSpPr>
          <p:nvPr/>
        </p:nvSpPr>
        <p:spPr bwMode="auto">
          <a:xfrm>
            <a:off x="5664200" y="3327400"/>
            <a:ext cx="368300" cy="2095500"/>
          </a:xfrm>
          <a:prstGeom prst="rightBrace">
            <a:avLst>
              <a:gd name="adj1" fmla="val 23285"/>
              <a:gd name="adj2" fmla="val 50000"/>
            </a:avLst>
          </a:prstGeom>
          <a:noFill/>
          <a:ln w="28575">
            <a:solidFill>
              <a:srgbClr val="FA6400"/>
            </a:solidFill>
            <a:round/>
            <a:headEnd/>
            <a:tailEnd/>
          </a:ln>
        </p:spPr>
        <p:txBody>
          <a:bodyPr wrap="none" anchor="ctr"/>
          <a:lstStyle/>
          <a:p>
            <a:pPr algn="ctr"/>
            <a:endParaRPr lang="en-US" sz="1800"/>
          </a:p>
        </p:txBody>
      </p:sp>
      <p:sp>
        <p:nvSpPr>
          <p:cNvPr id="57429" name="AutoShape 127"/>
          <p:cNvSpPr>
            <a:spLocks noChangeArrowheads="1"/>
          </p:cNvSpPr>
          <p:nvPr/>
        </p:nvSpPr>
        <p:spPr bwMode="auto">
          <a:xfrm>
            <a:off x="4495800" y="2540000"/>
            <a:ext cx="1701800" cy="482600"/>
          </a:xfrm>
          <a:prstGeom prst="curvedDownArrow">
            <a:avLst>
              <a:gd name="adj1" fmla="val 70526"/>
              <a:gd name="adj2" fmla="val 141053"/>
              <a:gd name="adj3" fmla="val 33333"/>
            </a:avLst>
          </a:prstGeom>
          <a:solidFill>
            <a:srgbClr val="EC8026"/>
          </a:solidFill>
          <a:ln w="9525">
            <a:solidFill>
              <a:srgbClr val="000000"/>
            </a:solidFill>
            <a:miter lim="800000"/>
            <a:headEnd/>
            <a:tailEnd/>
          </a:ln>
        </p:spPr>
        <p:txBody>
          <a:bodyPr wrap="none" anchor="ctr"/>
          <a:lstStyle/>
          <a:p>
            <a:pPr algn="ctr"/>
            <a:endParaRPr lang="en-US" sz="1800"/>
          </a:p>
        </p:txBody>
      </p:sp>
      <p:sp>
        <p:nvSpPr>
          <p:cNvPr id="57430" name="AutoShape 128"/>
          <p:cNvSpPr>
            <a:spLocks noChangeArrowheads="1"/>
          </p:cNvSpPr>
          <p:nvPr/>
        </p:nvSpPr>
        <p:spPr bwMode="auto">
          <a:xfrm>
            <a:off x="4737100" y="5511800"/>
            <a:ext cx="1346200" cy="609600"/>
          </a:xfrm>
          <a:prstGeom prst="curvedUpArrow">
            <a:avLst>
              <a:gd name="adj1" fmla="val 44167"/>
              <a:gd name="adj2" fmla="val 88333"/>
              <a:gd name="adj3" fmla="val 33333"/>
            </a:avLst>
          </a:prstGeom>
          <a:solidFill>
            <a:srgbClr val="EC8026"/>
          </a:solidFill>
          <a:ln w="9525">
            <a:solidFill>
              <a:srgbClr val="000000"/>
            </a:solidFill>
            <a:miter lim="800000"/>
            <a:headEnd/>
            <a:tailEnd/>
          </a:ln>
        </p:spPr>
        <p:txBody>
          <a:bodyPr wrap="none" anchor="ctr"/>
          <a:lstStyle/>
          <a:p>
            <a:pPr algn="ctr"/>
            <a:endParaRPr lang="en-US" sz="1800"/>
          </a:p>
        </p:txBody>
      </p:sp>
      <p:sp>
        <p:nvSpPr>
          <p:cNvPr id="57431" name="Rectangle 4"/>
          <p:cNvSpPr>
            <a:spLocks noChangeArrowheads="1"/>
          </p:cNvSpPr>
          <p:nvPr/>
        </p:nvSpPr>
        <p:spPr bwMode="auto">
          <a:xfrm>
            <a:off x="2989263" y="3367088"/>
            <a:ext cx="533400" cy="2655887"/>
          </a:xfrm>
          <a:prstGeom prst="rect">
            <a:avLst/>
          </a:prstGeom>
          <a:gradFill rotWithShape="1">
            <a:gsLst>
              <a:gs pos="0">
                <a:srgbClr val="6D3B12"/>
              </a:gs>
              <a:gs pos="50000">
                <a:srgbClr val="EC8026"/>
              </a:gs>
              <a:gs pos="100000">
                <a:srgbClr val="6D3B12"/>
              </a:gs>
            </a:gsLst>
            <a:lin ang="0" scaled="1"/>
          </a:gradFill>
          <a:ln w="19050">
            <a:solidFill>
              <a:srgbClr val="000000"/>
            </a:solidFill>
            <a:miter lim="800000"/>
            <a:headEnd/>
            <a:tailEnd/>
          </a:ln>
        </p:spPr>
        <p:txBody>
          <a:bodyPr wrap="none" anchor="ctr"/>
          <a:lstStyle/>
          <a:p>
            <a:pPr algn="ctr"/>
            <a:endParaRPr lang="en-US" sz="1800"/>
          </a:p>
        </p:txBody>
      </p:sp>
      <p:sp>
        <p:nvSpPr>
          <p:cNvPr id="57432" name="Rectangle 5"/>
          <p:cNvSpPr>
            <a:spLocks noChangeArrowheads="1"/>
          </p:cNvSpPr>
          <p:nvPr/>
        </p:nvSpPr>
        <p:spPr bwMode="auto">
          <a:xfrm>
            <a:off x="1501775" y="5191125"/>
            <a:ext cx="533400" cy="827088"/>
          </a:xfrm>
          <a:prstGeom prst="rect">
            <a:avLst/>
          </a:prstGeom>
          <a:gradFill rotWithShape="1">
            <a:gsLst>
              <a:gs pos="0">
                <a:srgbClr val="6D3B12"/>
              </a:gs>
              <a:gs pos="50000">
                <a:srgbClr val="EC8026"/>
              </a:gs>
              <a:gs pos="100000">
                <a:srgbClr val="6D3B12"/>
              </a:gs>
            </a:gsLst>
            <a:lin ang="0" scaled="1"/>
          </a:gradFill>
          <a:ln w="19050">
            <a:solidFill>
              <a:srgbClr val="000000"/>
            </a:solidFill>
            <a:miter lim="800000"/>
            <a:headEnd/>
            <a:tailEnd/>
          </a:ln>
        </p:spPr>
        <p:txBody>
          <a:bodyPr wrap="none" anchor="ctr"/>
          <a:lstStyle/>
          <a:p>
            <a:pPr algn="ctr"/>
            <a:endParaRPr lang="en-US" sz="1800"/>
          </a:p>
        </p:txBody>
      </p:sp>
      <p:sp>
        <p:nvSpPr>
          <p:cNvPr id="57433" name="Rectangle 6"/>
          <p:cNvSpPr>
            <a:spLocks noChangeArrowheads="1"/>
          </p:cNvSpPr>
          <p:nvPr/>
        </p:nvSpPr>
        <p:spPr bwMode="auto">
          <a:xfrm>
            <a:off x="1501775" y="3359150"/>
            <a:ext cx="533400" cy="2659063"/>
          </a:xfrm>
          <a:prstGeom prst="rect">
            <a:avLst/>
          </a:prstGeom>
          <a:noFill/>
          <a:ln w="19050">
            <a:solidFill>
              <a:srgbClr val="000000"/>
            </a:solidFill>
            <a:miter lim="800000"/>
            <a:headEnd/>
            <a:tailEnd/>
          </a:ln>
        </p:spPr>
        <p:txBody>
          <a:bodyPr wrap="none" anchor="ctr"/>
          <a:lstStyle/>
          <a:p>
            <a:pPr algn="ctr"/>
            <a:endParaRPr lang="en-US" sz="1800"/>
          </a:p>
        </p:txBody>
      </p:sp>
      <p:sp>
        <p:nvSpPr>
          <p:cNvPr id="57434" name="Line 7"/>
          <p:cNvSpPr>
            <a:spLocks noChangeShapeType="1"/>
          </p:cNvSpPr>
          <p:nvPr/>
        </p:nvSpPr>
        <p:spPr bwMode="auto">
          <a:xfrm flipH="1">
            <a:off x="765175" y="3359150"/>
            <a:ext cx="304800" cy="0"/>
          </a:xfrm>
          <a:prstGeom prst="line">
            <a:avLst/>
          </a:prstGeom>
          <a:noFill/>
          <a:ln w="25400">
            <a:solidFill>
              <a:srgbClr val="000000"/>
            </a:solidFill>
            <a:round/>
            <a:headEnd/>
            <a:tailEnd/>
          </a:ln>
        </p:spPr>
        <p:txBody>
          <a:bodyPr/>
          <a:lstStyle/>
          <a:p>
            <a:endParaRPr lang="en-US"/>
          </a:p>
        </p:txBody>
      </p:sp>
      <p:sp>
        <p:nvSpPr>
          <p:cNvPr id="57435" name="Line 8"/>
          <p:cNvSpPr>
            <a:spLocks noChangeShapeType="1"/>
          </p:cNvSpPr>
          <p:nvPr/>
        </p:nvSpPr>
        <p:spPr bwMode="auto">
          <a:xfrm>
            <a:off x="917575" y="3359150"/>
            <a:ext cx="0" cy="2659063"/>
          </a:xfrm>
          <a:prstGeom prst="line">
            <a:avLst/>
          </a:prstGeom>
          <a:noFill/>
          <a:ln w="25400">
            <a:solidFill>
              <a:srgbClr val="000000"/>
            </a:solidFill>
            <a:round/>
            <a:headEnd/>
            <a:tailEnd/>
          </a:ln>
        </p:spPr>
        <p:txBody>
          <a:bodyPr/>
          <a:lstStyle/>
          <a:p>
            <a:endParaRPr lang="en-US"/>
          </a:p>
        </p:txBody>
      </p:sp>
      <p:sp>
        <p:nvSpPr>
          <p:cNvPr id="57436" name="Line 9"/>
          <p:cNvSpPr>
            <a:spLocks noChangeShapeType="1"/>
          </p:cNvSpPr>
          <p:nvPr/>
        </p:nvSpPr>
        <p:spPr bwMode="auto">
          <a:xfrm flipH="1">
            <a:off x="736600" y="6018213"/>
            <a:ext cx="304800" cy="0"/>
          </a:xfrm>
          <a:prstGeom prst="line">
            <a:avLst/>
          </a:prstGeom>
          <a:noFill/>
          <a:ln w="25400">
            <a:solidFill>
              <a:srgbClr val="000000"/>
            </a:solidFill>
            <a:round/>
            <a:headEnd/>
            <a:tailEnd/>
          </a:ln>
        </p:spPr>
        <p:txBody>
          <a:bodyPr/>
          <a:lstStyle/>
          <a:p>
            <a:endParaRPr lang="en-US"/>
          </a:p>
        </p:txBody>
      </p:sp>
      <p:sp>
        <p:nvSpPr>
          <p:cNvPr id="57437" name="Line 10"/>
          <p:cNvSpPr>
            <a:spLocks noChangeShapeType="1"/>
          </p:cNvSpPr>
          <p:nvPr/>
        </p:nvSpPr>
        <p:spPr bwMode="auto">
          <a:xfrm flipH="1">
            <a:off x="765175" y="5191125"/>
            <a:ext cx="304800" cy="0"/>
          </a:xfrm>
          <a:prstGeom prst="line">
            <a:avLst/>
          </a:prstGeom>
          <a:noFill/>
          <a:ln w="25400">
            <a:solidFill>
              <a:srgbClr val="000000"/>
            </a:solidFill>
            <a:round/>
            <a:headEnd/>
            <a:tailEnd/>
          </a:ln>
        </p:spPr>
        <p:txBody>
          <a:bodyPr/>
          <a:lstStyle/>
          <a:p>
            <a:endParaRPr lang="en-US"/>
          </a:p>
        </p:txBody>
      </p:sp>
      <p:sp>
        <p:nvSpPr>
          <p:cNvPr id="57438" name="Rectangle 11"/>
          <p:cNvSpPr>
            <a:spLocks noChangeArrowheads="1"/>
          </p:cNvSpPr>
          <p:nvPr/>
        </p:nvSpPr>
        <p:spPr bwMode="auto">
          <a:xfrm>
            <a:off x="188913" y="3241675"/>
            <a:ext cx="638175" cy="304800"/>
          </a:xfrm>
          <a:prstGeom prst="rect">
            <a:avLst/>
          </a:prstGeom>
          <a:noFill/>
          <a:ln w="9525">
            <a:noFill/>
            <a:miter lim="800000"/>
            <a:headEnd/>
            <a:tailEnd/>
          </a:ln>
        </p:spPr>
        <p:txBody>
          <a:bodyPr wrap="none">
            <a:spAutoFit/>
          </a:bodyPr>
          <a:lstStyle/>
          <a:p>
            <a:pPr algn="r" eaLnBrk="0" hangingPunct="0"/>
            <a:r>
              <a:rPr lang="de-CH" sz="1400" b="1">
                <a:solidFill>
                  <a:srgbClr val="000000"/>
                </a:solidFill>
                <a:cs typeface="Arial" pitchFamily="34" charset="0"/>
              </a:rPr>
              <a:t>100%</a:t>
            </a:r>
            <a:endParaRPr lang="en-US" sz="1400" b="1">
              <a:solidFill>
                <a:srgbClr val="000000"/>
              </a:solidFill>
              <a:cs typeface="Arial" pitchFamily="34" charset="0"/>
            </a:endParaRPr>
          </a:p>
        </p:txBody>
      </p:sp>
      <p:sp>
        <p:nvSpPr>
          <p:cNvPr id="57439" name="Rectangle 12"/>
          <p:cNvSpPr>
            <a:spLocks noChangeArrowheads="1"/>
          </p:cNvSpPr>
          <p:nvPr/>
        </p:nvSpPr>
        <p:spPr bwMode="auto">
          <a:xfrm>
            <a:off x="287338" y="5073650"/>
            <a:ext cx="539750" cy="304800"/>
          </a:xfrm>
          <a:prstGeom prst="rect">
            <a:avLst/>
          </a:prstGeom>
          <a:noFill/>
          <a:ln w="9525">
            <a:noFill/>
            <a:miter lim="800000"/>
            <a:headEnd/>
            <a:tailEnd/>
          </a:ln>
        </p:spPr>
        <p:txBody>
          <a:bodyPr wrap="none">
            <a:spAutoFit/>
          </a:bodyPr>
          <a:lstStyle/>
          <a:p>
            <a:pPr algn="r" eaLnBrk="0" hangingPunct="0"/>
            <a:r>
              <a:rPr lang="de-CH" sz="1400" b="1">
                <a:solidFill>
                  <a:srgbClr val="000000"/>
                </a:solidFill>
                <a:cs typeface="Arial" pitchFamily="34" charset="0"/>
              </a:rPr>
              <a:t>30%</a:t>
            </a:r>
            <a:endParaRPr lang="en-US" sz="1400" b="1">
              <a:solidFill>
                <a:srgbClr val="000000"/>
              </a:solidFill>
              <a:cs typeface="Arial" pitchFamily="34" charset="0"/>
            </a:endParaRPr>
          </a:p>
        </p:txBody>
      </p:sp>
      <p:sp>
        <p:nvSpPr>
          <p:cNvPr id="57440" name="Rectangle 13"/>
          <p:cNvSpPr>
            <a:spLocks noChangeArrowheads="1"/>
          </p:cNvSpPr>
          <p:nvPr/>
        </p:nvSpPr>
        <p:spPr bwMode="auto">
          <a:xfrm>
            <a:off x="928688" y="2798763"/>
            <a:ext cx="1657350" cy="517525"/>
          </a:xfrm>
          <a:prstGeom prst="rect">
            <a:avLst/>
          </a:prstGeom>
          <a:noFill/>
          <a:ln w="9525">
            <a:noFill/>
            <a:miter lim="800000"/>
            <a:headEnd/>
            <a:tailEnd/>
          </a:ln>
        </p:spPr>
        <p:txBody>
          <a:bodyPr>
            <a:spAutoFit/>
          </a:bodyPr>
          <a:lstStyle/>
          <a:p>
            <a:pPr algn="ctr" eaLnBrk="0" hangingPunct="0"/>
            <a:r>
              <a:rPr lang="en-GB" sz="1400" b="1">
                <a:solidFill>
                  <a:srgbClr val="000000"/>
                </a:solidFill>
                <a:cs typeface="Arial" pitchFamily="34" charset="0"/>
              </a:rPr>
              <a:t>Normal: no NTBI produced</a:t>
            </a:r>
          </a:p>
        </p:txBody>
      </p:sp>
      <p:sp>
        <p:nvSpPr>
          <p:cNvPr id="57441" name="Rectangle 14"/>
          <p:cNvSpPr>
            <a:spLocks noChangeArrowheads="1"/>
          </p:cNvSpPr>
          <p:nvPr/>
        </p:nvSpPr>
        <p:spPr bwMode="auto">
          <a:xfrm>
            <a:off x="2525713" y="3011488"/>
            <a:ext cx="1447800" cy="304800"/>
          </a:xfrm>
          <a:prstGeom prst="rect">
            <a:avLst/>
          </a:prstGeom>
          <a:noFill/>
          <a:ln w="9525">
            <a:noFill/>
            <a:miter lim="800000"/>
            <a:headEnd/>
            <a:tailEnd/>
          </a:ln>
        </p:spPr>
        <p:txBody>
          <a:bodyPr>
            <a:spAutoFit/>
          </a:bodyPr>
          <a:lstStyle/>
          <a:p>
            <a:pPr algn="ctr" eaLnBrk="0" hangingPunct="0"/>
            <a:r>
              <a:rPr lang="en-GB" sz="1400" b="1">
                <a:solidFill>
                  <a:srgbClr val="000000"/>
                </a:solidFill>
                <a:cs typeface="Arial" pitchFamily="34" charset="0"/>
              </a:rPr>
              <a:t>Iron overload</a:t>
            </a:r>
          </a:p>
        </p:txBody>
      </p:sp>
      <p:sp>
        <p:nvSpPr>
          <p:cNvPr id="57442" name="Rectangle 26"/>
          <p:cNvSpPr>
            <a:spLocks noChangeArrowheads="1"/>
          </p:cNvSpPr>
          <p:nvPr/>
        </p:nvSpPr>
        <p:spPr bwMode="auto">
          <a:xfrm>
            <a:off x="301625" y="1595438"/>
            <a:ext cx="3425825" cy="942975"/>
          </a:xfrm>
          <a:prstGeom prst="rect">
            <a:avLst/>
          </a:prstGeom>
          <a:noFill/>
          <a:ln w="9525">
            <a:noFill/>
            <a:miter lim="800000"/>
            <a:headEnd/>
            <a:tailEnd/>
          </a:ln>
        </p:spPr>
        <p:txBody>
          <a:bodyPr>
            <a:spAutoFit/>
          </a:bodyPr>
          <a:lstStyle/>
          <a:p>
            <a:pPr marL="177800" indent="-177800" eaLnBrk="0" hangingPunct="0"/>
            <a:r>
              <a:rPr lang="en-GB" sz="1400" b="1">
                <a:solidFill>
                  <a:srgbClr val="000000"/>
                </a:solidFill>
                <a:cs typeface="Arial" pitchFamily="34" charset="0"/>
              </a:rPr>
              <a:t>Transferrin saturation due to:</a:t>
            </a:r>
          </a:p>
          <a:p>
            <a:pPr marL="177800" indent="-177800" eaLnBrk="0" hangingPunct="0">
              <a:buClr>
                <a:srgbClr val="EC8026"/>
              </a:buClr>
              <a:buFontTx/>
              <a:buChar char="•"/>
            </a:pPr>
            <a:r>
              <a:rPr lang="en-GB" sz="1400" b="1">
                <a:solidFill>
                  <a:srgbClr val="000000"/>
                </a:solidFill>
                <a:cs typeface="Arial" pitchFamily="34" charset="0"/>
              </a:rPr>
              <a:t>Frequent blood transfusions, or</a:t>
            </a:r>
          </a:p>
          <a:p>
            <a:pPr marL="177800" indent="-177800" eaLnBrk="0" hangingPunct="0">
              <a:buClr>
                <a:srgbClr val="EC8026"/>
              </a:buClr>
              <a:buFontTx/>
              <a:buChar char="•"/>
            </a:pPr>
            <a:r>
              <a:rPr lang="en-GB" sz="1400" b="1">
                <a:solidFill>
                  <a:srgbClr val="000000"/>
                </a:solidFill>
                <a:cs typeface="Arial" pitchFamily="34" charset="0"/>
              </a:rPr>
              <a:t>Ineffective erythropoiesis leading to increased iron absorption</a:t>
            </a:r>
          </a:p>
        </p:txBody>
      </p:sp>
      <p:sp>
        <p:nvSpPr>
          <p:cNvPr id="57443" name="AutoShape 27"/>
          <p:cNvSpPr>
            <a:spLocks noChangeArrowheads="1"/>
          </p:cNvSpPr>
          <p:nvPr/>
        </p:nvSpPr>
        <p:spPr bwMode="auto">
          <a:xfrm>
            <a:off x="2132013" y="4183063"/>
            <a:ext cx="762000" cy="354012"/>
          </a:xfrm>
          <a:custGeom>
            <a:avLst/>
            <a:gdLst>
              <a:gd name="T0" fmla="*/ 12380489 w 21600"/>
              <a:gd name="T1" fmla="*/ 0 h 21600"/>
              <a:gd name="T2" fmla="*/ 0 w 21600"/>
              <a:gd name="T3" fmla="*/ 70376 h 21600"/>
              <a:gd name="T4" fmla="*/ 12380489 w 21600"/>
              <a:gd name="T5" fmla="*/ 145325 h 21600"/>
              <a:gd name="T6" fmla="*/ 17035004 w 21600"/>
              <a:gd name="T7" fmla="*/ 70376 h 21600"/>
              <a:gd name="T8" fmla="*/ 0 60000 65536"/>
              <a:gd name="T9" fmla="*/ 0 60000 65536"/>
              <a:gd name="T10" fmla="*/ 0 60000 65536"/>
              <a:gd name="T11" fmla="*/ 0 60000 65536"/>
              <a:gd name="T12" fmla="*/ 3375 w 21600"/>
              <a:gd name="T13" fmla="*/ 5424 h 21600"/>
              <a:gd name="T14" fmla="*/ 18900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noFill/>
            <a:miter lim="800000"/>
            <a:headEnd/>
            <a:tailEnd/>
          </a:ln>
        </p:spPr>
        <p:txBody>
          <a:bodyPr wrap="none" anchor="ctr"/>
          <a:lstStyle/>
          <a:p>
            <a:pPr algn="ctr"/>
            <a:endParaRPr lang="en-US" sz="1800"/>
          </a:p>
        </p:txBody>
      </p:sp>
      <p:sp>
        <p:nvSpPr>
          <p:cNvPr id="57444" name="Text Box 129"/>
          <p:cNvSpPr txBox="1">
            <a:spLocks noChangeArrowheads="1"/>
          </p:cNvSpPr>
          <p:nvPr/>
        </p:nvSpPr>
        <p:spPr bwMode="auto">
          <a:xfrm rot="-5400000">
            <a:off x="273050" y="4430713"/>
            <a:ext cx="1866900" cy="304800"/>
          </a:xfrm>
          <a:prstGeom prst="rect">
            <a:avLst/>
          </a:prstGeom>
          <a:noFill/>
          <a:ln w="9525">
            <a:noFill/>
            <a:miter lim="800000"/>
            <a:headEnd/>
            <a:tailEnd/>
          </a:ln>
        </p:spPr>
        <p:txBody>
          <a:bodyPr wrap="none">
            <a:spAutoFit/>
          </a:bodyPr>
          <a:lstStyle/>
          <a:p>
            <a:pPr algn="ctr"/>
            <a:r>
              <a:rPr lang="en-US" sz="1400">
                <a:solidFill>
                  <a:srgbClr val="000000"/>
                </a:solidFill>
              </a:rPr>
              <a:t>Transferrin saturation</a:t>
            </a:r>
            <a:endParaRPr lang="en-US" sz="1800">
              <a:solidFill>
                <a:srgbClr val="000000"/>
              </a:solidFill>
            </a:endParaRPr>
          </a:p>
        </p:txBody>
      </p:sp>
      <p:sp>
        <p:nvSpPr>
          <p:cNvPr id="57445" name="AutoShape 27"/>
          <p:cNvSpPr>
            <a:spLocks noChangeArrowheads="1"/>
          </p:cNvSpPr>
          <p:nvPr/>
        </p:nvSpPr>
        <p:spPr bwMode="auto">
          <a:xfrm>
            <a:off x="3714750" y="4187825"/>
            <a:ext cx="762000" cy="354013"/>
          </a:xfrm>
          <a:custGeom>
            <a:avLst/>
            <a:gdLst>
              <a:gd name="T0" fmla="*/ 12380489 w 21600"/>
              <a:gd name="T1" fmla="*/ 0 h 21600"/>
              <a:gd name="T2" fmla="*/ 0 w 21600"/>
              <a:gd name="T3" fmla="*/ 70376 h 21600"/>
              <a:gd name="T4" fmla="*/ 12380489 w 21600"/>
              <a:gd name="T5" fmla="*/ 145326 h 21600"/>
              <a:gd name="T6" fmla="*/ 17035004 w 21600"/>
              <a:gd name="T7" fmla="*/ 70376 h 21600"/>
              <a:gd name="T8" fmla="*/ 0 60000 65536"/>
              <a:gd name="T9" fmla="*/ 0 60000 65536"/>
              <a:gd name="T10" fmla="*/ 0 60000 65536"/>
              <a:gd name="T11" fmla="*/ 0 60000 65536"/>
              <a:gd name="T12" fmla="*/ 3375 w 21600"/>
              <a:gd name="T13" fmla="*/ 5424 h 21600"/>
              <a:gd name="T14" fmla="*/ 18900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noFill/>
            <a:miter lim="800000"/>
            <a:headEnd/>
            <a:tailEnd/>
          </a:ln>
        </p:spPr>
        <p:txBody>
          <a:bodyPr wrap="none" anchor="ctr"/>
          <a:lstStyle/>
          <a:p>
            <a:pPr algn="ctr"/>
            <a:endParaRPr lang="en-US" sz="1800"/>
          </a:p>
        </p:txBody>
      </p:sp>
      <p:grpSp>
        <p:nvGrpSpPr>
          <p:cNvPr id="57446" name="Group 115"/>
          <p:cNvGrpSpPr>
            <a:grpSpLocks/>
          </p:cNvGrpSpPr>
          <p:nvPr/>
        </p:nvGrpSpPr>
        <p:grpSpPr bwMode="auto">
          <a:xfrm>
            <a:off x="6956425" y="2270125"/>
            <a:ext cx="2024063" cy="2211388"/>
            <a:chOff x="4382" y="1430"/>
            <a:chExt cx="1275" cy="1393"/>
          </a:xfrm>
        </p:grpSpPr>
        <p:sp>
          <p:nvSpPr>
            <p:cNvPr id="57447" name="Text Box 115"/>
            <p:cNvSpPr txBox="1">
              <a:spLocks noChangeArrowheads="1"/>
            </p:cNvSpPr>
            <p:nvPr/>
          </p:nvSpPr>
          <p:spPr bwMode="auto">
            <a:xfrm>
              <a:off x="4919" y="1430"/>
              <a:ext cx="564" cy="192"/>
            </a:xfrm>
            <a:prstGeom prst="rect">
              <a:avLst/>
            </a:prstGeom>
            <a:noFill/>
            <a:ln w="9525">
              <a:noFill/>
              <a:miter lim="800000"/>
              <a:headEnd/>
              <a:tailEnd/>
            </a:ln>
          </p:spPr>
          <p:txBody>
            <a:bodyPr wrap="none">
              <a:spAutoFit/>
            </a:bodyPr>
            <a:lstStyle/>
            <a:p>
              <a:r>
                <a:rPr lang="en-GB" sz="1400" b="1">
                  <a:solidFill>
                    <a:srgbClr val="000000"/>
                  </a:solidFill>
                </a:rPr>
                <a:t>Pituitary</a:t>
              </a:r>
            </a:p>
          </p:txBody>
        </p:sp>
        <p:sp>
          <p:nvSpPr>
            <p:cNvPr id="57448" name="Text Box 116"/>
            <p:cNvSpPr txBox="1">
              <a:spLocks noChangeArrowheads="1"/>
            </p:cNvSpPr>
            <p:nvPr/>
          </p:nvSpPr>
          <p:spPr bwMode="auto">
            <a:xfrm>
              <a:off x="4919" y="1674"/>
              <a:ext cx="738" cy="326"/>
            </a:xfrm>
            <a:prstGeom prst="rect">
              <a:avLst/>
            </a:prstGeom>
            <a:noFill/>
            <a:ln w="9525">
              <a:noFill/>
              <a:miter lim="800000"/>
              <a:headEnd/>
              <a:tailEnd/>
            </a:ln>
          </p:spPr>
          <p:txBody>
            <a:bodyPr wrap="none">
              <a:spAutoFit/>
            </a:bodyPr>
            <a:lstStyle/>
            <a:p>
              <a:r>
                <a:rPr lang="en-GB" sz="1400" b="1">
                  <a:solidFill>
                    <a:srgbClr val="000000"/>
                  </a:solidFill>
                </a:rPr>
                <a:t>Parathyroid</a:t>
              </a:r>
            </a:p>
            <a:p>
              <a:r>
                <a:rPr lang="en-GB" sz="1400" b="1">
                  <a:solidFill>
                    <a:srgbClr val="000000"/>
                  </a:solidFill>
                </a:rPr>
                <a:t>Thyroid</a:t>
              </a:r>
            </a:p>
          </p:txBody>
        </p:sp>
        <p:sp>
          <p:nvSpPr>
            <p:cNvPr id="57449" name="Text Box 117"/>
            <p:cNvSpPr txBox="1">
              <a:spLocks noChangeArrowheads="1"/>
            </p:cNvSpPr>
            <p:nvPr/>
          </p:nvSpPr>
          <p:spPr bwMode="auto">
            <a:xfrm>
              <a:off x="4919" y="2027"/>
              <a:ext cx="402" cy="192"/>
            </a:xfrm>
            <a:prstGeom prst="rect">
              <a:avLst/>
            </a:prstGeom>
            <a:noFill/>
            <a:ln w="9525">
              <a:noFill/>
              <a:miter lim="800000"/>
              <a:headEnd/>
              <a:tailEnd/>
            </a:ln>
          </p:spPr>
          <p:txBody>
            <a:bodyPr wrap="none">
              <a:spAutoFit/>
            </a:bodyPr>
            <a:lstStyle/>
            <a:p>
              <a:r>
                <a:rPr lang="en-GB" sz="1400" b="1">
                  <a:solidFill>
                    <a:srgbClr val="000000"/>
                  </a:solidFill>
                </a:rPr>
                <a:t>Heart</a:t>
              </a:r>
            </a:p>
          </p:txBody>
        </p:sp>
        <p:sp>
          <p:nvSpPr>
            <p:cNvPr id="57450" name="Text Box 118"/>
            <p:cNvSpPr txBox="1">
              <a:spLocks noChangeArrowheads="1"/>
            </p:cNvSpPr>
            <p:nvPr/>
          </p:nvSpPr>
          <p:spPr bwMode="auto">
            <a:xfrm>
              <a:off x="4915" y="2209"/>
              <a:ext cx="384" cy="192"/>
            </a:xfrm>
            <a:prstGeom prst="rect">
              <a:avLst/>
            </a:prstGeom>
            <a:noFill/>
            <a:ln w="9525">
              <a:noFill/>
              <a:miter lim="800000"/>
              <a:headEnd/>
              <a:tailEnd/>
            </a:ln>
          </p:spPr>
          <p:txBody>
            <a:bodyPr wrap="none">
              <a:spAutoFit/>
            </a:bodyPr>
            <a:lstStyle/>
            <a:p>
              <a:r>
                <a:rPr lang="en-GB" sz="1400" b="1">
                  <a:solidFill>
                    <a:srgbClr val="000000"/>
                  </a:solidFill>
                </a:rPr>
                <a:t>Liver</a:t>
              </a:r>
            </a:p>
          </p:txBody>
        </p:sp>
        <p:sp>
          <p:nvSpPr>
            <p:cNvPr id="57451" name="Text Box 119"/>
            <p:cNvSpPr txBox="1">
              <a:spLocks noChangeArrowheads="1"/>
            </p:cNvSpPr>
            <p:nvPr/>
          </p:nvSpPr>
          <p:spPr bwMode="auto">
            <a:xfrm>
              <a:off x="4887" y="2347"/>
              <a:ext cx="645" cy="192"/>
            </a:xfrm>
            <a:prstGeom prst="rect">
              <a:avLst/>
            </a:prstGeom>
            <a:noFill/>
            <a:ln w="9525">
              <a:noFill/>
              <a:miter lim="800000"/>
              <a:headEnd/>
              <a:tailEnd/>
            </a:ln>
          </p:spPr>
          <p:txBody>
            <a:bodyPr wrap="none">
              <a:spAutoFit/>
            </a:bodyPr>
            <a:lstStyle/>
            <a:p>
              <a:r>
                <a:rPr lang="en-GB" sz="1400" b="1">
                  <a:solidFill>
                    <a:srgbClr val="000000"/>
                  </a:solidFill>
                </a:rPr>
                <a:t> Pancreas</a:t>
              </a:r>
            </a:p>
          </p:txBody>
        </p:sp>
        <p:sp>
          <p:nvSpPr>
            <p:cNvPr id="57452" name="Text Box 120"/>
            <p:cNvSpPr txBox="1">
              <a:spLocks noChangeArrowheads="1"/>
            </p:cNvSpPr>
            <p:nvPr/>
          </p:nvSpPr>
          <p:spPr bwMode="auto">
            <a:xfrm>
              <a:off x="4919" y="2631"/>
              <a:ext cx="531" cy="192"/>
            </a:xfrm>
            <a:prstGeom prst="rect">
              <a:avLst/>
            </a:prstGeom>
            <a:noFill/>
            <a:ln w="9525">
              <a:noFill/>
              <a:miter lim="800000"/>
              <a:headEnd/>
              <a:tailEnd/>
            </a:ln>
          </p:spPr>
          <p:txBody>
            <a:bodyPr wrap="none">
              <a:spAutoFit/>
            </a:bodyPr>
            <a:lstStyle/>
            <a:p>
              <a:r>
                <a:rPr lang="en-GB" sz="1400" b="1">
                  <a:solidFill>
                    <a:srgbClr val="000000"/>
                  </a:solidFill>
                </a:rPr>
                <a:t>Gonads</a:t>
              </a:r>
            </a:p>
          </p:txBody>
        </p:sp>
        <p:sp>
          <p:nvSpPr>
            <p:cNvPr id="57453" name="Line 121"/>
            <p:cNvSpPr>
              <a:spLocks noChangeShapeType="1"/>
            </p:cNvSpPr>
            <p:nvPr/>
          </p:nvSpPr>
          <p:spPr bwMode="auto">
            <a:xfrm flipH="1">
              <a:off x="4450" y="1528"/>
              <a:ext cx="494" cy="0"/>
            </a:xfrm>
            <a:prstGeom prst="line">
              <a:avLst/>
            </a:prstGeom>
            <a:noFill/>
            <a:ln w="28575">
              <a:solidFill>
                <a:srgbClr val="FF3300"/>
              </a:solidFill>
              <a:round/>
              <a:headEnd/>
              <a:tailEnd type="triangle" w="med" len="med"/>
            </a:ln>
          </p:spPr>
          <p:txBody>
            <a:bodyPr/>
            <a:lstStyle/>
            <a:p>
              <a:endParaRPr lang="en-US"/>
            </a:p>
          </p:txBody>
        </p:sp>
        <p:sp>
          <p:nvSpPr>
            <p:cNvPr id="57454" name="Line 122"/>
            <p:cNvSpPr>
              <a:spLocks noChangeShapeType="1"/>
            </p:cNvSpPr>
            <p:nvPr/>
          </p:nvSpPr>
          <p:spPr bwMode="auto">
            <a:xfrm flipH="1">
              <a:off x="4446" y="1826"/>
              <a:ext cx="490" cy="0"/>
            </a:xfrm>
            <a:prstGeom prst="line">
              <a:avLst/>
            </a:prstGeom>
            <a:noFill/>
            <a:ln w="28575">
              <a:solidFill>
                <a:srgbClr val="FF3300"/>
              </a:solidFill>
              <a:round/>
              <a:headEnd/>
              <a:tailEnd type="triangle" w="med" len="med"/>
            </a:ln>
          </p:spPr>
          <p:txBody>
            <a:bodyPr/>
            <a:lstStyle/>
            <a:p>
              <a:endParaRPr lang="en-US"/>
            </a:p>
          </p:txBody>
        </p:sp>
        <p:sp>
          <p:nvSpPr>
            <p:cNvPr id="57455" name="Line 123"/>
            <p:cNvSpPr>
              <a:spLocks noChangeShapeType="1"/>
            </p:cNvSpPr>
            <p:nvPr/>
          </p:nvSpPr>
          <p:spPr bwMode="auto">
            <a:xfrm flipH="1">
              <a:off x="4518" y="2127"/>
              <a:ext cx="422" cy="0"/>
            </a:xfrm>
            <a:prstGeom prst="line">
              <a:avLst/>
            </a:prstGeom>
            <a:noFill/>
            <a:ln w="28575">
              <a:solidFill>
                <a:srgbClr val="FF3300"/>
              </a:solidFill>
              <a:round/>
              <a:headEnd/>
              <a:tailEnd type="triangle" w="med" len="med"/>
            </a:ln>
          </p:spPr>
          <p:txBody>
            <a:bodyPr/>
            <a:lstStyle/>
            <a:p>
              <a:endParaRPr lang="en-US"/>
            </a:p>
          </p:txBody>
        </p:sp>
        <p:sp>
          <p:nvSpPr>
            <p:cNvPr id="57456" name="Line 124"/>
            <p:cNvSpPr>
              <a:spLocks noChangeShapeType="1"/>
            </p:cNvSpPr>
            <p:nvPr/>
          </p:nvSpPr>
          <p:spPr bwMode="auto">
            <a:xfrm flipH="1">
              <a:off x="4382" y="2317"/>
              <a:ext cx="558" cy="8"/>
            </a:xfrm>
            <a:prstGeom prst="line">
              <a:avLst/>
            </a:prstGeom>
            <a:noFill/>
            <a:ln w="28575">
              <a:solidFill>
                <a:srgbClr val="FF3300"/>
              </a:solidFill>
              <a:round/>
              <a:headEnd/>
              <a:tailEnd type="triangle" w="med" len="med"/>
            </a:ln>
          </p:spPr>
          <p:txBody>
            <a:bodyPr/>
            <a:lstStyle/>
            <a:p>
              <a:endParaRPr lang="en-US"/>
            </a:p>
          </p:txBody>
        </p:sp>
        <p:sp>
          <p:nvSpPr>
            <p:cNvPr id="57457" name="Line 125"/>
            <p:cNvSpPr>
              <a:spLocks noChangeShapeType="1"/>
            </p:cNvSpPr>
            <p:nvPr/>
          </p:nvSpPr>
          <p:spPr bwMode="auto">
            <a:xfrm flipH="1">
              <a:off x="4518" y="2426"/>
              <a:ext cx="422" cy="0"/>
            </a:xfrm>
            <a:prstGeom prst="line">
              <a:avLst/>
            </a:prstGeom>
            <a:noFill/>
            <a:ln w="28575">
              <a:solidFill>
                <a:srgbClr val="FF3300"/>
              </a:solidFill>
              <a:round/>
              <a:headEnd/>
              <a:tailEnd type="triangle" w="med" len="med"/>
            </a:ln>
          </p:spPr>
          <p:txBody>
            <a:bodyPr/>
            <a:lstStyle/>
            <a:p>
              <a:endParaRPr lang="en-US"/>
            </a:p>
          </p:txBody>
        </p:sp>
        <p:sp>
          <p:nvSpPr>
            <p:cNvPr id="57458" name="Line 126"/>
            <p:cNvSpPr>
              <a:spLocks noChangeShapeType="1"/>
            </p:cNvSpPr>
            <p:nvPr/>
          </p:nvSpPr>
          <p:spPr bwMode="auto">
            <a:xfrm flipH="1">
              <a:off x="4518" y="2715"/>
              <a:ext cx="422" cy="0"/>
            </a:xfrm>
            <a:prstGeom prst="line">
              <a:avLst/>
            </a:prstGeom>
            <a:noFill/>
            <a:ln w="28575">
              <a:solidFill>
                <a:srgbClr val="FF33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601" y="225872"/>
            <a:ext cx="4853199" cy="744795"/>
          </a:xfrm>
        </p:spPr>
        <p:txBody>
          <a:bodyPr/>
          <a:lstStyle/>
          <a:p>
            <a:r>
              <a:rPr lang="en-US" dirty="0" smtClean="0"/>
              <a:t>Iron Toxicity and Labile Iron</a:t>
            </a:r>
            <a:endParaRPr lang="en-US" dirty="0"/>
          </a:p>
        </p:txBody>
      </p:sp>
      <p:sp>
        <p:nvSpPr>
          <p:cNvPr id="7" name="Content Placeholder 6"/>
          <p:cNvSpPr>
            <a:spLocks noGrp="1"/>
          </p:cNvSpPr>
          <p:nvPr>
            <p:ph idx="1"/>
          </p:nvPr>
        </p:nvSpPr>
        <p:spPr>
          <a:xfrm>
            <a:off x="457200" y="1445956"/>
            <a:ext cx="8229600" cy="2161729"/>
          </a:xfrm>
        </p:spPr>
        <p:txBody>
          <a:bodyPr/>
          <a:lstStyle/>
          <a:p>
            <a:r>
              <a:rPr lang="en-US" sz="1600" dirty="0" smtClean="0"/>
              <a:t>Iron bound to transferrin is Fe</a:t>
            </a:r>
            <a:r>
              <a:rPr lang="en-US" sz="1600" baseline="30000" dirty="0" smtClean="0"/>
              <a:t>+3 </a:t>
            </a:r>
            <a:r>
              <a:rPr lang="en-US" sz="1600" dirty="0" smtClean="0"/>
              <a:t>and is </a:t>
            </a:r>
            <a:r>
              <a:rPr lang="en-US" sz="1600" b="1" dirty="0" smtClean="0"/>
              <a:t>not highly reactive</a:t>
            </a:r>
            <a:r>
              <a:rPr lang="en-US" sz="1600" dirty="0" smtClean="0"/>
              <a:t>.</a:t>
            </a:r>
          </a:p>
          <a:p>
            <a:r>
              <a:rPr lang="en-US" sz="1600" dirty="0" smtClean="0"/>
              <a:t>Reactive Iron enters the ferritin shell as Fe</a:t>
            </a:r>
            <a:r>
              <a:rPr lang="en-US" sz="1600" baseline="30000" dirty="0" smtClean="0"/>
              <a:t>+2 </a:t>
            </a:r>
            <a:r>
              <a:rPr lang="en-US" sz="1600" dirty="0" smtClean="0"/>
              <a:t>but is converted to non-reactive Fe</a:t>
            </a:r>
            <a:r>
              <a:rPr lang="en-US" sz="1600" baseline="30000" dirty="0" smtClean="0"/>
              <a:t>+3 </a:t>
            </a:r>
            <a:r>
              <a:rPr lang="en-US" sz="1600" dirty="0" smtClean="0"/>
              <a:t>by H-ferritin and is thus rendered non-toxic.  </a:t>
            </a:r>
            <a:r>
              <a:rPr lang="en-US" sz="1600" b="1" dirty="0" smtClean="0"/>
              <a:t>So ferritin protects from toxic iron.</a:t>
            </a:r>
          </a:p>
          <a:p>
            <a:r>
              <a:rPr lang="en-US" sz="1600" b="1" dirty="0" smtClean="0"/>
              <a:t>MRI detects big particles of non-toxic ferritin.  Not the toxic form of iron.</a:t>
            </a:r>
          </a:p>
          <a:p>
            <a:r>
              <a:rPr lang="en-US" sz="1600" dirty="0" smtClean="0"/>
              <a:t>The labile plasma iron (LPI) which is the toxic form of NTBI enters endocrine and cardiac cells through through transporters designed for calcium and zinc and thus this entry is not regulated.</a:t>
            </a:r>
          </a:p>
          <a:p>
            <a:r>
              <a:rPr lang="en-US" sz="1600" dirty="0" smtClean="0"/>
              <a:t>Transferrin saturation &gt; 50-70% reflects NTBI/LPI</a:t>
            </a:r>
          </a:p>
        </p:txBody>
      </p:sp>
      <p:sp>
        <p:nvSpPr>
          <p:cNvPr id="6" name="Footer Placeholder 5"/>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16" name="Slide Number Placeholder 15"/>
          <p:cNvSpPr>
            <a:spLocks noGrp="1"/>
          </p:cNvSpPr>
          <p:nvPr>
            <p:ph type="sldNum" sz="quarter" idx="4294967295"/>
          </p:nvPr>
        </p:nvSpPr>
        <p:spPr>
          <a:xfrm>
            <a:off x="6553200" y="6465888"/>
            <a:ext cx="2133600" cy="365125"/>
          </a:xfrm>
          <a:prstGeom prst="rect">
            <a:avLst/>
          </a:prstGeom>
        </p:spPr>
        <p:txBody>
          <a:bodyPr/>
          <a:lstStyle/>
          <a:p>
            <a:pPr>
              <a:defRPr/>
            </a:pPr>
            <a:fld id="{7A7F2CC4-9CDC-F74C-97F3-4E0681F83E60}" type="slidenum">
              <a:rPr lang="en-US" smtClean="0"/>
              <a:pPr>
                <a:defRPr/>
              </a:pPr>
              <a:t>17</a:t>
            </a:fld>
            <a:endParaRPr lang="en-US" dirty="0"/>
          </a:p>
        </p:txBody>
      </p:sp>
      <p:sp>
        <p:nvSpPr>
          <p:cNvPr id="4" name="TextBox 3"/>
          <p:cNvSpPr txBox="1"/>
          <p:nvPr/>
        </p:nvSpPr>
        <p:spPr>
          <a:xfrm>
            <a:off x="594509" y="1084853"/>
            <a:ext cx="7390866" cy="338554"/>
          </a:xfrm>
          <a:prstGeom prst="rect">
            <a:avLst/>
          </a:prstGeom>
          <a:noFill/>
        </p:spPr>
        <p:txBody>
          <a:bodyPr wrap="square" rtlCol="0">
            <a:spAutoFit/>
          </a:bodyPr>
          <a:lstStyle/>
          <a:p>
            <a:r>
              <a:rPr lang="en-US" sz="1600" b="1" i="1" cap="small" dirty="0" smtClean="0">
                <a:solidFill>
                  <a:srgbClr val="4F81BD">
                    <a:lumMod val="75000"/>
                  </a:srgbClr>
                </a:solidFill>
              </a:rPr>
              <a:t>Iron Toxicity ≈ Tissue labile iron X Environmental factors  </a:t>
            </a:r>
            <a:r>
              <a:rPr lang="en-US" sz="1600" b="1" i="1" cap="small" dirty="0">
                <a:solidFill>
                  <a:srgbClr val="4F81BD">
                    <a:lumMod val="75000"/>
                  </a:srgbClr>
                </a:solidFill>
              </a:rPr>
              <a:t>X</a:t>
            </a:r>
            <a:r>
              <a:rPr lang="en-US" sz="1600" b="1" i="1" cap="small" dirty="0" smtClean="0">
                <a:solidFill>
                  <a:srgbClr val="4F81BD">
                    <a:lumMod val="75000"/>
                  </a:srgbClr>
                </a:solidFill>
              </a:rPr>
              <a:t> Genetics X</a:t>
            </a:r>
            <a:endParaRPr lang="en-US" sz="1600" b="1" i="1" cap="small" dirty="0">
              <a:solidFill>
                <a:srgbClr val="4F81BD">
                  <a:lumMod val="75000"/>
                </a:srgbClr>
              </a:solidFill>
            </a:endParaRPr>
          </a:p>
        </p:txBody>
      </p:sp>
      <p:pic>
        <p:nvPicPr>
          <p:cNvPr id="9" name="Picture 8"/>
          <p:cNvPicPr>
            <a:picLocks noChangeAspect="1"/>
          </p:cNvPicPr>
          <p:nvPr/>
        </p:nvPicPr>
        <p:blipFill>
          <a:blip r:embed="rId4"/>
          <a:stretch>
            <a:fillRect/>
          </a:stretch>
        </p:blipFill>
        <p:spPr>
          <a:xfrm>
            <a:off x="2682528" y="3648216"/>
            <a:ext cx="5092828" cy="1482969"/>
          </a:xfrm>
          <a:prstGeom prst="rect">
            <a:avLst/>
          </a:prstGeom>
        </p:spPr>
      </p:pic>
      <p:sp>
        <p:nvSpPr>
          <p:cNvPr id="10" name="TextBox 9"/>
          <p:cNvSpPr txBox="1"/>
          <p:nvPr/>
        </p:nvSpPr>
        <p:spPr>
          <a:xfrm>
            <a:off x="841613" y="3734404"/>
            <a:ext cx="1212441" cy="307777"/>
          </a:xfrm>
          <a:prstGeom prst="rect">
            <a:avLst/>
          </a:prstGeom>
          <a:noFill/>
          <a:ln>
            <a:solidFill>
              <a:schemeClr val="tx2">
                <a:lumMod val="60000"/>
                <a:lumOff val="40000"/>
              </a:schemeClr>
            </a:solidFill>
          </a:ln>
        </p:spPr>
        <p:txBody>
          <a:bodyPr wrap="none" rtlCol="0">
            <a:spAutoFit/>
          </a:bodyPr>
          <a:lstStyle/>
          <a:p>
            <a:r>
              <a:rPr lang="en-US" sz="1400" dirty="0" smtClean="0">
                <a:solidFill>
                  <a:prstClr val="black"/>
                </a:solidFill>
              </a:rPr>
              <a:t>Inflammation</a:t>
            </a:r>
          </a:p>
        </p:txBody>
      </p:sp>
      <p:sp>
        <p:nvSpPr>
          <p:cNvPr id="11" name="TextBox 10"/>
          <p:cNvSpPr txBox="1"/>
          <p:nvPr/>
        </p:nvSpPr>
        <p:spPr>
          <a:xfrm>
            <a:off x="4212464" y="4334929"/>
            <a:ext cx="708547" cy="415498"/>
          </a:xfrm>
          <a:prstGeom prst="rect">
            <a:avLst/>
          </a:prstGeom>
          <a:noFill/>
          <a:ln>
            <a:solidFill>
              <a:schemeClr val="tx2">
                <a:lumMod val="60000"/>
                <a:lumOff val="40000"/>
              </a:schemeClr>
            </a:solidFill>
          </a:ln>
        </p:spPr>
        <p:txBody>
          <a:bodyPr wrap="none" rtlCol="0">
            <a:spAutoFit/>
          </a:bodyPr>
          <a:lstStyle/>
          <a:p>
            <a:pPr algn="ctr"/>
            <a:r>
              <a:rPr lang="en-US" sz="1050" dirty="0" smtClean="0">
                <a:solidFill>
                  <a:prstClr val="black"/>
                </a:solidFill>
              </a:rPr>
              <a:t>LPI / LCI</a:t>
            </a:r>
          </a:p>
          <a:p>
            <a:pPr algn="ctr"/>
            <a:r>
              <a:rPr lang="en-US" sz="1050" dirty="0" smtClean="0">
                <a:solidFill>
                  <a:prstClr val="black"/>
                </a:solidFill>
              </a:rPr>
              <a:t>Heme</a:t>
            </a:r>
          </a:p>
        </p:txBody>
      </p:sp>
      <p:pic>
        <p:nvPicPr>
          <p:cNvPr id="12" name="Picture 11"/>
          <p:cNvPicPr>
            <a:picLocks noChangeAspect="1"/>
          </p:cNvPicPr>
          <p:nvPr/>
        </p:nvPicPr>
        <p:blipFill>
          <a:blip r:embed="rId5"/>
          <a:stretch>
            <a:fillRect/>
          </a:stretch>
        </p:blipFill>
        <p:spPr>
          <a:xfrm>
            <a:off x="6118863" y="4665339"/>
            <a:ext cx="541215" cy="642693"/>
          </a:xfrm>
          <a:prstGeom prst="rect">
            <a:avLst/>
          </a:prstGeom>
        </p:spPr>
      </p:pic>
      <p:pic>
        <p:nvPicPr>
          <p:cNvPr id="13" name="Picture 12"/>
          <p:cNvPicPr>
            <a:picLocks noChangeAspect="1"/>
          </p:cNvPicPr>
          <p:nvPr/>
        </p:nvPicPr>
        <p:blipFill>
          <a:blip r:embed="rId6"/>
          <a:stretch>
            <a:fillRect/>
          </a:stretch>
        </p:blipFill>
        <p:spPr>
          <a:xfrm>
            <a:off x="7775356" y="3753842"/>
            <a:ext cx="674050" cy="992557"/>
          </a:xfrm>
          <a:prstGeom prst="rect">
            <a:avLst/>
          </a:prstGeom>
        </p:spPr>
      </p:pic>
      <p:cxnSp>
        <p:nvCxnSpPr>
          <p:cNvPr id="15" name="Straight Arrow Connector 14"/>
          <p:cNvCxnSpPr>
            <a:stCxn id="11" idx="3"/>
          </p:cNvCxnSpPr>
          <p:nvPr/>
        </p:nvCxnSpPr>
        <p:spPr>
          <a:xfrm flipV="1">
            <a:off x="4921011" y="4242190"/>
            <a:ext cx="431449" cy="300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0" idx="3"/>
          </p:cNvCxnSpPr>
          <p:nvPr/>
        </p:nvCxnSpPr>
        <p:spPr>
          <a:xfrm>
            <a:off x="2054054" y="3888293"/>
            <a:ext cx="6554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4932988" y="3753841"/>
            <a:ext cx="1957952" cy="1683959"/>
          </a:xfrm>
          <a:prstGeom prst="ellipse">
            <a:avLst/>
          </a:prstGeom>
          <a:noFill/>
          <a:ln w="31750">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TextBox 13"/>
          <p:cNvSpPr txBox="1"/>
          <p:nvPr/>
        </p:nvSpPr>
        <p:spPr>
          <a:xfrm>
            <a:off x="531214" y="4260039"/>
            <a:ext cx="3333093" cy="738664"/>
          </a:xfrm>
          <a:prstGeom prst="rect">
            <a:avLst/>
          </a:prstGeom>
          <a:noFill/>
          <a:ln>
            <a:solidFill>
              <a:schemeClr val="tx2">
                <a:lumMod val="60000"/>
                <a:lumOff val="40000"/>
              </a:schemeClr>
            </a:solidFill>
          </a:ln>
        </p:spPr>
        <p:txBody>
          <a:bodyPr wrap="square" rtlCol="0">
            <a:spAutoFit/>
          </a:bodyPr>
          <a:lstStyle/>
          <a:p>
            <a:pPr algn="ctr"/>
            <a:r>
              <a:rPr lang="en-US" sz="1400" dirty="0" smtClean="0">
                <a:solidFill>
                  <a:srgbClr val="1F497D"/>
                </a:solidFill>
              </a:rPr>
              <a:t>Fe</a:t>
            </a:r>
            <a:r>
              <a:rPr lang="en-US" sz="1400" baseline="30000" dirty="0" smtClean="0">
                <a:solidFill>
                  <a:srgbClr val="1F497D"/>
                </a:solidFill>
              </a:rPr>
              <a:t>+2</a:t>
            </a:r>
            <a:r>
              <a:rPr lang="en-US" sz="1400" dirty="0" smtClean="0">
                <a:solidFill>
                  <a:srgbClr val="1F497D"/>
                </a:solidFill>
              </a:rPr>
              <a:t> acts as a powerful amplifier of oxidant damage through formation of singlet oxygen and hydroxyl radicals</a:t>
            </a:r>
          </a:p>
        </p:txBody>
      </p:sp>
      <p:sp>
        <p:nvSpPr>
          <p:cNvPr id="8" name="Rectangle 7"/>
          <p:cNvSpPr/>
          <p:nvPr/>
        </p:nvSpPr>
        <p:spPr>
          <a:xfrm>
            <a:off x="7747714" y="1060326"/>
            <a:ext cx="723748" cy="338554"/>
          </a:xfrm>
          <a:prstGeom prst="rect">
            <a:avLst/>
          </a:prstGeom>
        </p:spPr>
        <p:txBody>
          <a:bodyPr wrap="none">
            <a:spAutoFit/>
          </a:bodyPr>
          <a:lstStyle/>
          <a:p>
            <a:r>
              <a:rPr lang="en-US" sz="1600" b="1" i="1" cap="small" dirty="0">
                <a:solidFill>
                  <a:srgbClr val="4F81BD">
                    <a:lumMod val="75000"/>
                  </a:srgbClr>
                </a:solidFill>
              </a:rPr>
              <a:t>TIME</a:t>
            </a:r>
          </a:p>
        </p:txBody>
      </p:sp>
      <p:cxnSp>
        <p:nvCxnSpPr>
          <p:cNvPr id="18" name="Straight Connector 17"/>
          <p:cNvCxnSpPr/>
          <p:nvPr/>
        </p:nvCxnSpPr>
        <p:spPr>
          <a:xfrm>
            <a:off x="2202397" y="1401373"/>
            <a:ext cx="166191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864655" y="1405554"/>
            <a:ext cx="50367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919199818"/>
      </p:ext>
    </p:extLst>
  </p:cSld>
  <p:clrMapOvr>
    <a:masterClrMapping/>
  </p:clrMapOvr>
  <mc:AlternateContent xmlns:mc="http://schemas.openxmlformats.org/markup-compatibility/2006" xmlns:p14="http://schemas.microsoft.com/office/powerpoint/2010/main">
    <mc:Choice Requires="p14">
      <p:transition spd="slow" p14:dur="2000" advTm="27643"/>
    </mc:Choice>
    <mc:Fallback xmlns="">
      <p:transition xmlns:p14="http://schemas.microsoft.com/office/powerpoint/2010/main" spd="slow" advTm="27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par>
                                <p:cTn id="37" presetID="9"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Oval 23"/>
          <p:cNvSpPr>
            <a:spLocks noChangeArrowheads="1"/>
          </p:cNvSpPr>
          <p:nvPr/>
        </p:nvSpPr>
        <p:spPr bwMode="auto">
          <a:xfrm>
            <a:off x="3556873" y="3561859"/>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grpSp>
        <p:nvGrpSpPr>
          <p:cNvPr id="19" name="Group 18"/>
          <p:cNvGrpSpPr/>
          <p:nvPr/>
        </p:nvGrpSpPr>
        <p:grpSpPr>
          <a:xfrm>
            <a:off x="3447988" y="1022449"/>
            <a:ext cx="1338674" cy="1690112"/>
            <a:chOff x="3447988" y="1022449"/>
            <a:chExt cx="1338674" cy="1690112"/>
          </a:xfrm>
        </p:grpSpPr>
        <p:sp>
          <p:nvSpPr>
            <p:cNvPr id="218" name="Oval 217"/>
            <p:cNvSpPr/>
            <p:nvPr/>
          </p:nvSpPr>
          <p:spPr>
            <a:xfrm>
              <a:off x="4429628" y="1215300"/>
              <a:ext cx="354449" cy="333819"/>
            </a:xfrm>
            <a:prstGeom prst="ellipse">
              <a:avLst/>
            </a:prstGeom>
            <a:gradFill flip="none" rotWithShape="1">
              <a:gsLst>
                <a:gs pos="99000">
                  <a:srgbClr val="C3020D"/>
                </a:gs>
                <a:gs pos="0">
                  <a:srgbClr val="FFFFFF"/>
                </a:gs>
                <a:gs pos="54000">
                  <a:srgbClr val="C3020D"/>
                </a:gs>
              </a:gsLst>
              <a:path path="circle">
                <a:fillToRect l="50000" t="50000" r="50000" b="50000"/>
              </a:path>
              <a:tileRect/>
            </a:gradFill>
            <a:ln>
              <a:solidFill>
                <a:schemeClr val="accent2">
                  <a:lumMod val="75000"/>
                </a:schemeClr>
              </a:solidFill>
            </a:ln>
            <a:scene3d>
              <a:camera prst="orthographicFront">
                <a:rot lat="0" lon="0" rev="0"/>
              </a:camera>
              <a:lightRig rig="threePt" dir="t"/>
            </a:scene3d>
            <a:sp3d>
              <a:bevelT w="152400" h="50800" prst="softRound"/>
              <a:bevelB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5" name="Freeform 74"/>
            <p:cNvSpPr/>
            <p:nvPr/>
          </p:nvSpPr>
          <p:spPr>
            <a:xfrm>
              <a:off x="3722604" y="1022449"/>
              <a:ext cx="1064058" cy="1327449"/>
            </a:xfrm>
            <a:custGeom>
              <a:avLst/>
              <a:gdLst>
                <a:gd name="connsiteX0" fmla="*/ 0 w 1654322"/>
                <a:gd name="connsiteY0" fmla="*/ 1555750 h 1635125"/>
                <a:gd name="connsiteX1" fmla="*/ 28575 w 1654322"/>
                <a:gd name="connsiteY1" fmla="*/ 1549400 h 1635125"/>
                <a:gd name="connsiteX2" fmla="*/ 47625 w 1654322"/>
                <a:gd name="connsiteY2" fmla="*/ 1536700 h 1635125"/>
                <a:gd name="connsiteX3" fmla="*/ 57150 w 1654322"/>
                <a:gd name="connsiteY3" fmla="*/ 1479550 h 1635125"/>
                <a:gd name="connsiteX4" fmla="*/ 50800 w 1654322"/>
                <a:gd name="connsiteY4" fmla="*/ 1454150 h 1635125"/>
                <a:gd name="connsiteX5" fmla="*/ 53975 w 1654322"/>
                <a:gd name="connsiteY5" fmla="*/ 1428750 h 1635125"/>
                <a:gd name="connsiteX6" fmla="*/ 57150 w 1654322"/>
                <a:gd name="connsiteY6" fmla="*/ 1400175 h 1635125"/>
                <a:gd name="connsiteX7" fmla="*/ 63500 w 1654322"/>
                <a:gd name="connsiteY7" fmla="*/ 1381125 h 1635125"/>
                <a:gd name="connsiteX8" fmla="*/ 69850 w 1654322"/>
                <a:gd name="connsiteY8" fmla="*/ 1362075 h 1635125"/>
                <a:gd name="connsiteX9" fmla="*/ 73025 w 1654322"/>
                <a:gd name="connsiteY9" fmla="*/ 1352550 h 1635125"/>
                <a:gd name="connsiteX10" fmla="*/ 69850 w 1654322"/>
                <a:gd name="connsiteY10" fmla="*/ 1323975 h 1635125"/>
                <a:gd name="connsiteX11" fmla="*/ 60325 w 1654322"/>
                <a:gd name="connsiteY11" fmla="*/ 1314450 h 1635125"/>
                <a:gd name="connsiteX12" fmla="*/ 47625 w 1654322"/>
                <a:gd name="connsiteY12" fmla="*/ 1295400 h 1635125"/>
                <a:gd name="connsiteX13" fmla="*/ 41275 w 1654322"/>
                <a:gd name="connsiteY13" fmla="*/ 1285875 h 1635125"/>
                <a:gd name="connsiteX14" fmla="*/ 38100 w 1654322"/>
                <a:gd name="connsiteY14" fmla="*/ 1276350 h 1635125"/>
                <a:gd name="connsiteX15" fmla="*/ 34925 w 1654322"/>
                <a:gd name="connsiteY15" fmla="*/ 1231900 h 1635125"/>
                <a:gd name="connsiteX16" fmla="*/ 31750 w 1654322"/>
                <a:gd name="connsiteY16" fmla="*/ 1222375 h 1635125"/>
                <a:gd name="connsiteX17" fmla="*/ 38100 w 1654322"/>
                <a:gd name="connsiteY17" fmla="*/ 1165225 h 1635125"/>
                <a:gd name="connsiteX18" fmla="*/ 47625 w 1654322"/>
                <a:gd name="connsiteY18" fmla="*/ 1108075 h 1635125"/>
                <a:gd name="connsiteX19" fmla="*/ 60325 w 1654322"/>
                <a:gd name="connsiteY19" fmla="*/ 1089025 h 1635125"/>
                <a:gd name="connsiteX20" fmla="*/ 66675 w 1654322"/>
                <a:gd name="connsiteY20" fmla="*/ 1079500 h 1635125"/>
                <a:gd name="connsiteX21" fmla="*/ 69850 w 1654322"/>
                <a:gd name="connsiteY21" fmla="*/ 1069975 h 1635125"/>
                <a:gd name="connsiteX22" fmla="*/ 82550 w 1654322"/>
                <a:gd name="connsiteY22" fmla="*/ 1050925 h 1635125"/>
                <a:gd name="connsiteX23" fmla="*/ 88900 w 1654322"/>
                <a:gd name="connsiteY23" fmla="*/ 1031875 h 1635125"/>
                <a:gd name="connsiteX24" fmla="*/ 82550 w 1654322"/>
                <a:gd name="connsiteY24" fmla="*/ 958850 h 1635125"/>
                <a:gd name="connsiteX25" fmla="*/ 76200 w 1654322"/>
                <a:gd name="connsiteY25" fmla="*/ 946150 h 1635125"/>
                <a:gd name="connsiteX26" fmla="*/ 69850 w 1654322"/>
                <a:gd name="connsiteY26" fmla="*/ 927100 h 1635125"/>
                <a:gd name="connsiteX27" fmla="*/ 73025 w 1654322"/>
                <a:gd name="connsiteY27" fmla="*/ 841375 h 1635125"/>
                <a:gd name="connsiteX28" fmla="*/ 79375 w 1654322"/>
                <a:gd name="connsiteY28" fmla="*/ 822325 h 1635125"/>
                <a:gd name="connsiteX29" fmla="*/ 82550 w 1654322"/>
                <a:gd name="connsiteY29" fmla="*/ 812800 h 1635125"/>
                <a:gd name="connsiteX30" fmla="*/ 85725 w 1654322"/>
                <a:gd name="connsiteY30" fmla="*/ 803275 h 1635125"/>
                <a:gd name="connsiteX31" fmla="*/ 92075 w 1654322"/>
                <a:gd name="connsiteY31" fmla="*/ 793750 h 1635125"/>
                <a:gd name="connsiteX32" fmla="*/ 98425 w 1654322"/>
                <a:gd name="connsiteY32" fmla="*/ 768350 h 1635125"/>
                <a:gd name="connsiteX33" fmla="*/ 107950 w 1654322"/>
                <a:gd name="connsiteY33" fmla="*/ 739775 h 1635125"/>
                <a:gd name="connsiteX34" fmla="*/ 120650 w 1654322"/>
                <a:gd name="connsiteY34" fmla="*/ 720725 h 1635125"/>
                <a:gd name="connsiteX35" fmla="*/ 133350 w 1654322"/>
                <a:gd name="connsiteY35" fmla="*/ 701675 h 1635125"/>
                <a:gd name="connsiteX36" fmla="*/ 139700 w 1654322"/>
                <a:gd name="connsiteY36" fmla="*/ 692150 h 1635125"/>
                <a:gd name="connsiteX37" fmla="*/ 158750 w 1654322"/>
                <a:gd name="connsiteY37" fmla="*/ 679450 h 1635125"/>
                <a:gd name="connsiteX38" fmla="*/ 171450 w 1654322"/>
                <a:gd name="connsiteY38" fmla="*/ 663575 h 1635125"/>
                <a:gd name="connsiteX39" fmla="*/ 177800 w 1654322"/>
                <a:gd name="connsiteY39" fmla="*/ 654050 h 1635125"/>
                <a:gd name="connsiteX40" fmla="*/ 187325 w 1654322"/>
                <a:gd name="connsiteY40" fmla="*/ 644525 h 1635125"/>
                <a:gd name="connsiteX41" fmla="*/ 203200 w 1654322"/>
                <a:gd name="connsiteY41" fmla="*/ 615950 h 1635125"/>
                <a:gd name="connsiteX42" fmla="*/ 212725 w 1654322"/>
                <a:gd name="connsiteY42" fmla="*/ 609600 h 1635125"/>
                <a:gd name="connsiteX43" fmla="*/ 225425 w 1654322"/>
                <a:gd name="connsiteY43" fmla="*/ 593725 h 1635125"/>
                <a:gd name="connsiteX44" fmla="*/ 238125 w 1654322"/>
                <a:gd name="connsiteY44" fmla="*/ 574675 h 1635125"/>
                <a:gd name="connsiteX45" fmla="*/ 254000 w 1654322"/>
                <a:gd name="connsiteY45" fmla="*/ 555625 h 1635125"/>
                <a:gd name="connsiteX46" fmla="*/ 263525 w 1654322"/>
                <a:gd name="connsiteY46" fmla="*/ 546100 h 1635125"/>
                <a:gd name="connsiteX47" fmla="*/ 269875 w 1654322"/>
                <a:gd name="connsiteY47" fmla="*/ 536575 h 1635125"/>
                <a:gd name="connsiteX48" fmla="*/ 279400 w 1654322"/>
                <a:gd name="connsiteY48" fmla="*/ 527050 h 1635125"/>
                <a:gd name="connsiteX49" fmla="*/ 288925 w 1654322"/>
                <a:gd name="connsiteY49" fmla="*/ 508000 h 1635125"/>
                <a:gd name="connsiteX50" fmla="*/ 285750 w 1654322"/>
                <a:gd name="connsiteY50" fmla="*/ 488950 h 1635125"/>
                <a:gd name="connsiteX51" fmla="*/ 282575 w 1654322"/>
                <a:gd name="connsiteY51" fmla="*/ 479425 h 1635125"/>
                <a:gd name="connsiteX52" fmla="*/ 279400 w 1654322"/>
                <a:gd name="connsiteY52" fmla="*/ 450850 h 1635125"/>
                <a:gd name="connsiteX53" fmla="*/ 276225 w 1654322"/>
                <a:gd name="connsiteY53" fmla="*/ 441325 h 1635125"/>
                <a:gd name="connsiteX54" fmla="*/ 273050 w 1654322"/>
                <a:gd name="connsiteY54" fmla="*/ 425450 h 1635125"/>
                <a:gd name="connsiteX55" fmla="*/ 254000 w 1654322"/>
                <a:gd name="connsiteY55" fmla="*/ 409575 h 1635125"/>
                <a:gd name="connsiteX56" fmla="*/ 228600 w 1654322"/>
                <a:gd name="connsiteY56" fmla="*/ 393700 h 1635125"/>
                <a:gd name="connsiteX57" fmla="*/ 219075 w 1654322"/>
                <a:gd name="connsiteY57" fmla="*/ 387350 h 1635125"/>
                <a:gd name="connsiteX58" fmla="*/ 149225 w 1654322"/>
                <a:gd name="connsiteY58" fmla="*/ 384175 h 1635125"/>
                <a:gd name="connsiteX59" fmla="*/ 117475 w 1654322"/>
                <a:gd name="connsiteY59" fmla="*/ 374650 h 1635125"/>
                <a:gd name="connsiteX60" fmla="*/ 107950 w 1654322"/>
                <a:gd name="connsiteY60" fmla="*/ 371475 h 1635125"/>
                <a:gd name="connsiteX61" fmla="*/ 98425 w 1654322"/>
                <a:gd name="connsiteY61" fmla="*/ 368300 h 1635125"/>
                <a:gd name="connsiteX62" fmla="*/ 79375 w 1654322"/>
                <a:gd name="connsiteY62" fmla="*/ 365125 h 1635125"/>
                <a:gd name="connsiteX63" fmla="*/ 60325 w 1654322"/>
                <a:gd name="connsiteY63" fmla="*/ 358775 h 1635125"/>
                <a:gd name="connsiteX64" fmla="*/ 47625 w 1654322"/>
                <a:gd name="connsiteY64" fmla="*/ 355600 h 1635125"/>
                <a:gd name="connsiteX65" fmla="*/ 50800 w 1654322"/>
                <a:gd name="connsiteY65" fmla="*/ 323850 h 1635125"/>
                <a:gd name="connsiteX66" fmla="*/ 53975 w 1654322"/>
                <a:gd name="connsiteY66" fmla="*/ 314325 h 1635125"/>
                <a:gd name="connsiteX67" fmla="*/ 73025 w 1654322"/>
                <a:gd name="connsiteY67" fmla="*/ 301625 h 1635125"/>
                <a:gd name="connsiteX68" fmla="*/ 79375 w 1654322"/>
                <a:gd name="connsiteY68" fmla="*/ 292100 h 1635125"/>
                <a:gd name="connsiteX69" fmla="*/ 88900 w 1654322"/>
                <a:gd name="connsiteY69" fmla="*/ 285750 h 1635125"/>
                <a:gd name="connsiteX70" fmla="*/ 117475 w 1654322"/>
                <a:gd name="connsiteY70" fmla="*/ 273050 h 1635125"/>
                <a:gd name="connsiteX71" fmla="*/ 146050 w 1654322"/>
                <a:gd name="connsiteY71" fmla="*/ 263525 h 1635125"/>
                <a:gd name="connsiteX72" fmla="*/ 165100 w 1654322"/>
                <a:gd name="connsiteY72" fmla="*/ 257175 h 1635125"/>
                <a:gd name="connsiteX73" fmla="*/ 174625 w 1654322"/>
                <a:gd name="connsiteY73" fmla="*/ 254000 h 1635125"/>
                <a:gd name="connsiteX74" fmla="*/ 203200 w 1654322"/>
                <a:gd name="connsiteY74" fmla="*/ 247650 h 1635125"/>
                <a:gd name="connsiteX75" fmla="*/ 212725 w 1654322"/>
                <a:gd name="connsiteY75" fmla="*/ 244475 h 1635125"/>
                <a:gd name="connsiteX76" fmla="*/ 266700 w 1654322"/>
                <a:gd name="connsiteY76" fmla="*/ 247650 h 1635125"/>
                <a:gd name="connsiteX77" fmla="*/ 314325 w 1654322"/>
                <a:gd name="connsiteY77" fmla="*/ 244475 h 1635125"/>
                <a:gd name="connsiteX78" fmla="*/ 323850 w 1654322"/>
                <a:gd name="connsiteY78" fmla="*/ 241300 h 1635125"/>
                <a:gd name="connsiteX79" fmla="*/ 371475 w 1654322"/>
                <a:gd name="connsiteY79" fmla="*/ 238125 h 1635125"/>
                <a:gd name="connsiteX80" fmla="*/ 403225 w 1654322"/>
                <a:gd name="connsiteY80" fmla="*/ 228600 h 1635125"/>
                <a:gd name="connsiteX81" fmla="*/ 415925 w 1654322"/>
                <a:gd name="connsiteY81" fmla="*/ 222250 h 1635125"/>
                <a:gd name="connsiteX82" fmla="*/ 434975 w 1654322"/>
                <a:gd name="connsiteY82" fmla="*/ 206375 h 1635125"/>
                <a:gd name="connsiteX83" fmla="*/ 444500 w 1654322"/>
                <a:gd name="connsiteY83" fmla="*/ 203200 h 1635125"/>
                <a:gd name="connsiteX84" fmla="*/ 454025 w 1654322"/>
                <a:gd name="connsiteY84" fmla="*/ 196850 h 1635125"/>
                <a:gd name="connsiteX85" fmla="*/ 466725 w 1654322"/>
                <a:gd name="connsiteY85" fmla="*/ 193675 h 1635125"/>
                <a:gd name="connsiteX86" fmla="*/ 492125 w 1654322"/>
                <a:gd name="connsiteY86" fmla="*/ 187325 h 1635125"/>
                <a:gd name="connsiteX87" fmla="*/ 530225 w 1654322"/>
                <a:gd name="connsiteY87" fmla="*/ 190500 h 1635125"/>
                <a:gd name="connsiteX88" fmla="*/ 549275 w 1654322"/>
                <a:gd name="connsiteY88" fmla="*/ 200025 h 1635125"/>
                <a:gd name="connsiteX89" fmla="*/ 561975 w 1654322"/>
                <a:gd name="connsiteY89" fmla="*/ 203200 h 1635125"/>
                <a:gd name="connsiteX90" fmla="*/ 581025 w 1654322"/>
                <a:gd name="connsiteY90" fmla="*/ 209550 h 1635125"/>
                <a:gd name="connsiteX91" fmla="*/ 590550 w 1654322"/>
                <a:gd name="connsiteY91" fmla="*/ 212725 h 1635125"/>
                <a:gd name="connsiteX92" fmla="*/ 609600 w 1654322"/>
                <a:gd name="connsiteY92" fmla="*/ 215900 h 1635125"/>
                <a:gd name="connsiteX93" fmla="*/ 628650 w 1654322"/>
                <a:gd name="connsiteY93" fmla="*/ 222250 h 1635125"/>
                <a:gd name="connsiteX94" fmla="*/ 641350 w 1654322"/>
                <a:gd name="connsiteY94" fmla="*/ 225425 h 1635125"/>
                <a:gd name="connsiteX95" fmla="*/ 650875 w 1654322"/>
                <a:gd name="connsiteY95" fmla="*/ 231775 h 1635125"/>
                <a:gd name="connsiteX96" fmla="*/ 685800 w 1654322"/>
                <a:gd name="connsiteY96" fmla="*/ 231775 h 1635125"/>
                <a:gd name="connsiteX97" fmla="*/ 704850 w 1654322"/>
                <a:gd name="connsiteY97" fmla="*/ 222250 h 1635125"/>
                <a:gd name="connsiteX98" fmla="*/ 727075 w 1654322"/>
                <a:gd name="connsiteY98" fmla="*/ 215900 h 1635125"/>
                <a:gd name="connsiteX99" fmla="*/ 746125 w 1654322"/>
                <a:gd name="connsiteY99" fmla="*/ 209550 h 1635125"/>
                <a:gd name="connsiteX100" fmla="*/ 765175 w 1654322"/>
                <a:gd name="connsiteY100" fmla="*/ 203200 h 1635125"/>
                <a:gd name="connsiteX101" fmla="*/ 774700 w 1654322"/>
                <a:gd name="connsiteY101" fmla="*/ 200025 h 1635125"/>
                <a:gd name="connsiteX102" fmla="*/ 819150 w 1654322"/>
                <a:gd name="connsiteY102" fmla="*/ 187325 h 1635125"/>
                <a:gd name="connsiteX103" fmla="*/ 857250 w 1654322"/>
                <a:gd name="connsiteY103" fmla="*/ 161925 h 1635125"/>
                <a:gd name="connsiteX104" fmla="*/ 866775 w 1654322"/>
                <a:gd name="connsiteY104" fmla="*/ 155575 h 1635125"/>
                <a:gd name="connsiteX105" fmla="*/ 876300 w 1654322"/>
                <a:gd name="connsiteY105" fmla="*/ 149225 h 1635125"/>
                <a:gd name="connsiteX106" fmla="*/ 895350 w 1654322"/>
                <a:gd name="connsiteY106" fmla="*/ 142875 h 1635125"/>
                <a:gd name="connsiteX107" fmla="*/ 904875 w 1654322"/>
                <a:gd name="connsiteY107" fmla="*/ 136525 h 1635125"/>
                <a:gd name="connsiteX108" fmla="*/ 923925 w 1654322"/>
                <a:gd name="connsiteY108" fmla="*/ 130175 h 1635125"/>
                <a:gd name="connsiteX109" fmla="*/ 933450 w 1654322"/>
                <a:gd name="connsiteY109" fmla="*/ 123825 h 1635125"/>
                <a:gd name="connsiteX110" fmla="*/ 962025 w 1654322"/>
                <a:gd name="connsiteY110" fmla="*/ 120650 h 1635125"/>
                <a:gd name="connsiteX111" fmla="*/ 990600 w 1654322"/>
                <a:gd name="connsiteY111" fmla="*/ 111125 h 1635125"/>
                <a:gd name="connsiteX112" fmla="*/ 1000125 w 1654322"/>
                <a:gd name="connsiteY112" fmla="*/ 107950 h 1635125"/>
                <a:gd name="connsiteX113" fmla="*/ 1025525 w 1654322"/>
                <a:gd name="connsiteY113" fmla="*/ 101600 h 1635125"/>
                <a:gd name="connsiteX114" fmla="*/ 1035050 w 1654322"/>
                <a:gd name="connsiteY114" fmla="*/ 98425 h 1635125"/>
                <a:gd name="connsiteX115" fmla="*/ 1044575 w 1654322"/>
                <a:gd name="connsiteY115" fmla="*/ 92075 h 1635125"/>
                <a:gd name="connsiteX116" fmla="*/ 1063625 w 1654322"/>
                <a:gd name="connsiteY116" fmla="*/ 79375 h 1635125"/>
                <a:gd name="connsiteX117" fmla="*/ 1069975 w 1654322"/>
                <a:gd name="connsiteY117" fmla="*/ 69850 h 1635125"/>
                <a:gd name="connsiteX118" fmla="*/ 1089025 w 1654322"/>
                <a:gd name="connsiteY118" fmla="*/ 57150 h 1635125"/>
                <a:gd name="connsiteX119" fmla="*/ 1098550 w 1654322"/>
                <a:gd name="connsiteY119" fmla="*/ 50800 h 1635125"/>
                <a:gd name="connsiteX120" fmla="*/ 1108075 w 1654322"/>
                <a:gd name="connsiteY120" fmla="*/ 47625 h 1635125"/>
                <a:gd name="connsiteX121" fmla="*/ 1127125 w 1654322"/>
                <a:gd name="connsiteY121" fmla="*/ 34925 h 1635125"/>
                <a:gd name="connsiteX122" fmla="*/ 1146175 w 1654322"/>
                <a:gd name="connsiteY122" fmla="*/ 28575 h 1635125"/>
                <a:gd name="connsiteX123" fmla="*/ 1168400 w 1654322"/>
                <a:gd name="connsiteY123" fmla="*/ 15875 h 1635125"/>
                <a:gd name="connsiteX124" fmla="*/ 1196975 w 1654322"/>
                <a:gd name="connsiteY124" fmla="*/ 0 h 1635125"/>
                <a:gd name="connsiteX125" fmla="*/ 1235075 w 1654322"/>
                <a:gd name="connsiteY125" fmla="*/ 3175 h 1635125"/>
                <a:gd name="connsiteX126" fmla="*/ 1250950 w 1654322"/>
                <a:gd name="connsiteY126" fmla="*/ 6350 h 1635125"/>
                <a:gd name="connsiteX127" fmla="*/ 1260475 w 1654322"/>
                <a:gd name="connsiteY127" fmla="*/ 15875 h 1635125"/>
                <a:gd name="connsiteX128" fmla="*/ 1270000 w 1654322"/>
                <a:gd name="connsiteY128" fmla="*/ 22225 h 1635125"/>
                <a:gd name="connsiteX129" fmla="*/ 1273175 w 1654322"/>
                <a:gd name="connsiteY129" fmla="*/ 53975 h 1635125"/>
                <a:gd name="connsiteX130" fmla="*/ 1266825 w 1654322"/>
                <a:gd name="connsiteY130" fmla="*/ 82550 h 1635125"/>
                <a:gd name="connsiteX131" fmla="*/ 1254125 w 1654322"/>
                <a:gd name="connsiteY131" fmla="*/ 104775 h 1635125"/>
                <a:gd name="connsiteX132" fmla="*/ 1244600 w 1654322"/>
                <a:gd name="connsiteY132" fmla="*/ 123825 h 1635125"/>
                <a:gd name="connsiteX133" fmla="*/ 1241425 w 1654322"/>
                <a:gd name="connsiteY133" fmla="*/ 136525 h 1635125"/>
                <a:gd name="connsiteX134" fmla="*/ 1231900 w 1654322"/>
                <a:gd name="connsiteY134" fmla="*/ 142875 h 1635125"/>
                <a:gd name="connsiteX135" fmla="*/ 1216025 w 1654322"/>
                <a:gd name="connsiteY135" fmla="*/ 171450 h 1635125"/>
                <a:gd name="connsiteX136" fmla="*/ 1212850 w 1654322"/>
                <a:gd name="connsiteY136" fmla="*/ 187325 h 1635125"/>
                <a:gd name="connsiteX137" fmla="*/ 1206500 w 1654322"/>
                <a:gd name="connsiteY137" fmla="*/ 206375 h 1635125"/>
                <a:gd name="connsiteX138" fmla="*/ 1212850 w 1654322"/>
                <a:gd name="connsiteY138" fmla="*/ 257175 h 1635125"/>
                <a:gd name="connsiteX139" fmla="*/ 1222375 w 1654322"/>
                <a:gd name="connsiteY139" fmla="*/ 279400 h 1635125"/>
                <a:gd name="connsiteX140" fmla="*/ 1231900 w 1654322"/>
                <a:gd name="connsiteY140" fmla="*/ 288925 h 1635125"/>
                <a:gd name="connsiteX141" fmla="*/ 1238250 w 1654322"/>
                <a:gd name="connsiteY141" fmla="*/ 298450 h 1635125"/>
                <a:gd name="connsiteX142" fmla="*/ 1257300 w 1654322"/>
                <a:gd name="connsiteY142" fmla="*/ 311150 h 1635125"/>
                <a:gd name="connsiteX143" fmla="*/ 1270000 w 1654322"/>
                <a:gd name="connsiteY143" fmla="*/ 330200 h 1635125"/>
                <a:gd name="connsiteX144" fmla="*/ 1298575 w 1654322"/>
                <a:gd name="connsiteY144" fmla="*/ 355600 h 1635125"/>
                <a:gd name="connsiteX145" fmla="*/ 1304925 w 1654322"/>
                <a:gd name="connsiteY145" fmla="*/ 365125 h 1635125"/>
                <a:gd name="connsiteX146" fmla="*/ 1308100 w 1654322"/>
                <a:gd name="connsiteY146" fmla="*/ 374650 h 1635125"/>
                <a:gd name="connsiteX147" fmla="*/ 1314450 w 1654322"/>
                <a:gd name="connsiteY147" fmla="*/ 400050 h 1635125"/>
                <a:gd name="connsiteX148" fmla="*/ 1320800 w 1654322"/>
                <a:gd name="connsiteY148" fmla="*/ 422275 h 1635125"/>
                <a:gd name="connsiteX149" fmla="*/ 1323975 w 1654322"/>
                <a:gd name="connsiteY149" fmla="*/ 431800 h 1635125"/>
                <a:gd name="connsiteX150" fmla="*/ 1327150 w 1654322"/>
                <a:gd name="connsiteY150" fmla="*/ 450850 h 1635125"/>
                <a:gd name="connsiteX151" fmla="*/ 1333500 w 1654322"/>
                <a:gd name="connsiteY151" fmla="*/ 488950 h 1635125"/>
                <a:gd name="connsiteX152" fmla="*/ 1336675 w 1654322"/>
                <a:gd name="connsiteY152" fmla="*/ 498475 h 1635125"/>
                <a:gd name="connsiteX153" fmla="*/ 1343025 w 1654322"/>
                <a:gd name="connsiteY153" fmla="*/ 520700 h 1635125"/>
                <a:gd name="connsiteX154" fmla="*/ 1355725 w 1654322"/>
                <a:gd name="connsiteY154" fmla="*/ 539750 h 1635125"/>
                <a:gd name="connsiteX155" fmla="*/ 1377950 w 1654322"/>
                <a:gd name="connsiteY155" fmla="*/ 571500 h 1635125"/>
                <a:gd name="connsiteX156" fmla="*/ 1387475 w 1654322"/>
                <a:gd name="connsiteY156" fmla="*/ 581025 h 1635125"/>
                <a:gd name="connsiteX157" fmla="*/ 1403350 w 1654322"/>
                <a:gd name="connsiteY157" fmla="*/ 596900 h 1635125"/>
                <a:gd name="connsiteX158" fmla="*/ 1419225 w 1654322"/>
                <a:gd name="connsiteY158" fmla="*/ 615950 h 1635125"/>
                <a:gd name="connsiteX159" fmla="*/ 1428750 w 1654322"/>
                <a:gd name="connsiteY159" fmla="*/ 622300 h 1635125"/>
                <a:gd name="connsiteX160" fmla="*/ 1438275 w 1654322"/>
                <a:gd name="connsiteY160" fmla="*/ 631825 h 1635125"/>
                <a:gd name="connsiteX161" fmla="*/ 1457325 w 1654322"/>
                <a:gd name="connsiteY161" fmla="*/ 644525 h 1635125"/>
                <a:gd name="connsiteX162" fmla="*/ 1463675 w 1654322"/>
                <a:gd name="connsiteY162" fmla="*/ 654050 h 1635125"/>
                <a:gd name="connsiteX163" fmla="*/ 1482725 w 1654322"/>
                <a:gd name="connsiteY163" fmla="*/ 660400 h 1635125"/>
                <a:gd name="connsiteX164" fmla="*/ 1492250 w 1654322"/>
                <a:gd name="connsiteY164" fmla="*/ 663575 h 1635125"/>
                <a:gd name="connsiteX165" fmla="*/ 1514475 w 1654322"/>
                <a:gd name="connsiteY165" fmla="*/ 676275 h 1635125"/>
                <a:gd name="connsiteX166" fmla="*/ 1524000 w 1654322"/>
                <a:gd name="connsiteY166" fmla="*/ 679450 h 1635125"/>
                <a:gd name="connsiteX167" fmla="*/ 1533525 w 1654322"/>
                <a:gd name="connsiteY167" fmla="*/ 685800 h 1635125"/>
                <a:gd name="connsiteX168" fmla="*/ 1543050 w 1654322"/>
                <a:gd name="connsiteY168" fmla="*/ 688975 h 1635125"/>
                <a:gd name="connsiteX169" fmla="*/ 1552575 w 1654322"/>
                <a:gd name="connsiteY169" fmla="*/ 695325 h 1635125"/>
                <a:gd name="connsiteX170" fmla="*/ 1568450 w 1654322"/>
                <a:gd name="connsiteY170" fmla="*/ 698500 h 1635125"/>
                <a:gd name="connsiteX171" fmla="*/ 1577975 w 1654322"/>
                <a:gd name="connsiteY171" fmla="*/ 701675 h 1635125"/>
                <a:gd name="connsiteX172" fmla="*/ 1600200 w 1654322"/>
                <a:gd name="connsiteY172" fmla="*/ 714375 h 1635125"/>
                <a:gd name="connsiteX173" fmla="*/ 1619250 w 1654322"/>
                <a:gd name="connsiteY173" fmla="*/ 727075 h 1635125"/>
                <a:gd name="connsiteX174" fmla="*/ 1647825 w 1654322"/>
                <a:gd name="connsiteY174" fmla="*/ 739775 h 1635125"/>
                <a:gd name="connsiteX175" fmla="*/ 1654175 w 1654322"/>
                <a:gd name="connsiteY175" fmla="*/ 758825 h 1635125"/>
                <a:gd name="connsiteX176" fmla="*/ 1647825 w 1654322"/>
                <a:gd name="connsiteY176" fmla="*/ 787400 h 1635125"/>
                <a:gd name="connsiteX177" fmla="*/ 1631950 w 1654322"/>
                <a:gd name="connsiteY177" fmla="*/ 806450 h 1635125"/>
                <a:gd name="connsiteX178" fmla="*/ 1622425 w 1654322"/>
                <a:gd name="connsiteY178" fmla="*/ 812800 h 1635125"/>
                <a:gd name="connsiteX179" fmla="*/ 1603375 w 1654322"/>
                <a:gd name="connsiteY179" fmla="*/ 822325 h 1635125"/>
                <a:gd name="connsiteX180" fmla="*/ 1539875 w 1654322"/>
                <a:gd name="connsiteY180" fmla="*/ 819150 h 1635125"/>
                <a:gd name="connsiteX181" fmla="*/ 1524000 w 1654322"/>
                <a:gd name="connsiteY181" fmla="*/ 815975 h 1635125"/>
                <a:gd name="connsiteX182" fmla="*/ 1482725 w 1654322"/>
                <a:gd name="connsiteY182" fmla="*/ 812800 h 1635125"/>
                <a:gd name="connsiteX183" fmla="*/ 1441450 w 1654322"/>
                <a:gd name="connsiteY183" fmla="*/ 819150 h 1635125"/>
                <a:gd name="connsiteX184" fmla="*/ 1422400 w 1654322"/>
                <a:gd name="connsiteY184" fmla="*/ 825500 h 1635125"/>
                <a:gd name="connsiteX185" fmla="*/ 1393825 w 1654322"/>
                <a:gd name="connsiteY185" fmla="*/ 831850 h 1635125"/>
                <a:gd name="connsiteX186" fmla="*/ 1384300 w 1654322"/>
                <a:gd name="connsiteY186" fmla="*/ 835025 h 1635125"/>
                <a:gd name="connsiteX187" fmla="*/ 1365250 w 1654322"/>
                <a:gd name="connsiteY187" fmla="*/ 850900 h 1635125"/>
                <a:gd name="connsiteX188" fmla="*/ 1358900 w 1654322"/>
                <a:gd name="connsiteY188" fmla="*/ 860425 h 1635125"/>
                <a:gd name="connsiteX189" fmla="*/ 1339850 w 1654322"/>
                <a:gd name="connsiteY189" fmla="*/ 873125 h 1635125"/>
                <a:gd name="connsiteX190" fmla="*/ 1339850 w 1654322"/>
                <a:gd name="connsiteY190" fmla="*/ 930275 h 1635125"/>
                <a:gd name="connsiteX191" fmla="*/ 1346200 w 1654322"/>
                <a:gd name="connsiteY191" fmla="*/ 939800 h 1635125"/>
                <a:gd name="connsiteX192" fmla="*/ 1352550 w 1654322"/>
                <a:gd name="connsiteY192" fmla="*/ 952500 h 1635125"/>
                <a:gd name="connsiteX193" fmla="*/ 1358900 w 1654322"/>
                <a:gd name="connsiteY193" fmla="*/ 962025 h 1635125"/>
                <a:gd name="connsiteX194" fmla="*/ 1365250 w 1654322"/>
                <a:gd name="connsiteY194" fmla="*/ 984250 h 1635125"/>
                <a:gd name="connsiteX195" fmla="*/ 1358900 w 1654322"/>
                <a:gd name="connsiteY195" fmla="*/ 1108075 h 1635125"/>
                <a:gd name="connsiteX196" fmla="*/ 1355725 w 1654322"/>
                <a:gd name="connsiteY196" fmla="*/ 1120775 h 1635125"/>
                <a:gd name="connsiteX197" fmla="*/ 1352550 w 1654322"/>
                <a:gd name="connsiteY197" fmla="*/ 1143000 h 1635125"/>
                <a:gd name="connsiteX198" fmla="*/ 1346200 w 1654322"/>
                <a:gd name="connsiteY198" fmla="*/ 1171575 h 1635125"/>
                <a:gd name="connsiteX199" fmla="*/ 1339850 w 1654322"/>
                <a:gd name="connsiteY199" fmla="*/ 1181100 h 1635125"/>
                <a:gd name="connsiteX200" fmla="*/ 1343025 w 1654322"/>
                <a:gd name="connsiteY200" fmla="*/ 1222375 h 1635125"/>
                <a:gd name="connsiteX201" fmla="*/ 1362075 w 1654322"/>
                <a:gd name="connsiteY201" fmla="*/ 1235075 h 1635125"/>
                <a:gd name="connsiteX202" fmla="*/ 1390650 w 1654322"/>
                <a:gd name="connsiteY202" fmla="*/ 1241425 h 1635125"/>
                <a:gd name="connsiteX203" fmla="*/ 1444625 w 1654322"/>
                <a:gd name="connsiteY203" fmla="*/ 1247775 h 1635125"/>
                <a:gd name="connsiteX204" fmla="*/ 1457325 w 1654322"/>
                <a:gd name="connsiteY204" fmla="*/ 1250950 h 1635125"/>
                <a:gd name="connsiteX205" fmla="*/ 1485900 w 1654322"/>
                <a:gd name="connsiteY205" fmla="*/ 1257300 h 1635125"/>
                <a:gd name="connsiteX206" fmla="*/ 1495425 w 1654322"/>
                <a:gd name="connsiteY206" fmla="*/ 1260475 h 1635125"/>
                <a:gd name="connsiteX207" fmla="*/ 1504950 w 1654322"/>
                <a:gd name="connsiteY207" fmla="*/ 1279525 h 1635125"/>
                <a:gd name="connsiteX208" fmla="*/ 1495425 w 1654322"/>
                <a:gd name="connsiteY208" fmla="*/ 1301750 h 1635125"/>
                <a:gd name="connsiteX209" fmla="*/ 1485900 w 1654322"/>
                <a:gd name="connsiteY209" fmla="*/ 1308100 h 1635125"/>
                <a:gd name="connsiteX210" fmla="*/ 1470025 w 1654322"/>
                <a:gd name="connsiteY210" fmla="*/ 1323975 h 1635125"/>
                <a:gd name="connsiteX211" fmla="*/ 1463675 w 1654322"/>
                <a:gd name="connsiteY211" fmla="*/ 1333500 h 1635125"/>
                <a:gd name="connsiteX212" fmla="*/ 1441450 w 1654322"/>
                <a:gd name="connsiteY212" fmla="*/ 1343025 h 1635125"/>
                <a:gd name="connsiteX213" fmla="*/ 1422400 w 1654322"/>
                <a:gd name="connsiteY213" fmla="*/ 1355725 h 1635125"/>
                <a:gd name="connsiteX214" fmla="*/ 1393825 w 1654322"/>
                <a:gd name="connsiteY214" fmla="*/ 1377950 h 1635125"/>
                <a:gd name="connsiteX215" fmla="*/ 1374775 w 1654322"/>
                <a:gd name="connsiteY215" fmla="*/ 1387475 h 1635125"/>
                <a:gd name="connsiteX216" fmla="*/ 1263650 w 1654322"/>
                <a:gd name="connsiteY216" fmla="*/ 1384300 h 1635125"/>
                <a:gd name="connsiteX217" fmla="*/ 1219200 w 1654322"/>
                <a:gd name="connsiteY217" fmla="*/ 1381125 h 1635125"/>
                <a:gd name="connsiteX218" fmla="*/ 1206500 w 1654322"/>
                <a:gd name="connsiteY218" fmla="*/ 1377950 h 1635125"/>
                <a:gd name="connsiteX219" fmla="*/ 1187450 w 1654322"/>
                <a:gd name="connsiteY219" fmla="*/ 1371600 h 1635125"/>
                <a:gd name="connsiteX220" fmla="*/ 1146175 w 1654322"/>
                <a:gd name="connsiteY220" fmla="*/ 1381125 h 1635125"/>
                <a:gd name="connsiteX221" fmla="*/ 1136650 w 1654322"/>
                <a:gd name="connsiteY221" fmla="*/ 1384300 h 1635125"/>
                <a:gd name="connsiteX222" fmla="*/ 1127125 w 1654322"/>
                <a:gd name="connsiteY222" fmla="*/ 1390650 h 1635125"/>
                <a:gd name="connsiteX223" fmla="*/ 1108075 w 1654322"/>
                <a:gd name="connsiteY223" fmla="*/ 1397000 h 1635125"/>
                <a:gd name="connsiteX224" fmla="*/ 1089025 w 1654322"/>
                <a:gd name="connsiteY224" fmla="*/ 1409700 h 1635125"/>
                <a:gd name="connsiteX225" fmla="*/ 1079500 w 1654322"/>
                <a:gd name="connsiteY225" fmla="*/ 1416050 h 1635125"/>
                <a:gd name="connsiteX226" fmla="*/ 1050925 w 1654322"/>
                <a:gd name="connsiteY226" fmla="*/ 1422400 h 1635125"/>
                <a:gd name="connsiteX227" fmla="*/ 1031875 w 1654322"/>
                <a:gd name="connsiteY227" fmla="*/ 1438275 h 1635125"/>
                <a:gd name="connsiteX228" fmla="*/ 1022350 w 1654322"/>
                <a:gd name="connsiteY228" fmla="*/ 1441450 h 1635125"/>
                <a:gd name="connsiteX229" fmla="*/ 1003300 w 1654322"/>
                <a:gd name="connsiteY229" fmla="*/ 1454150 h 1635125"/>
                <a:gd name="connsiteX230" fmla="*/ 993775 w 1654322"/>
                <a:gd name="connsiteY230" fmla="*/ 1463675 h 1635125"/>
                <a:gd name="connsiteX231" fmla="*/ 984250 w 1654322"/>
                <a:gd name="connsiteY231" fmla="*/ 1466850 h 1635125"/>
                <a:gd name="connsiteX232" fmla="*/ 974725 w 1654322"/>
                <a:gd name="connsiteY232" fmla="*/ 1473200 h 1635125"/>
                <a:gd name="connsiteX233" fmla="*/ 965200 w 1654322"/>
                <a:gd name="connsiteY233" fmla="*/ 1476375 h 1635125"/>
                <a:gd name="connsiteX234" fmla="*/ 952500 w 1654322"/>
                <a:gd name="connsiteY234" fmla="*/ 1482725 h 1635125"/>
                <a:gd name="connsiteX235" fmla="*/ 942975 w 1654322"/>
                <a:gd name="connsiteY235" fmla="*/ 1489075 h 1635125"/>
                <a:gd name="connsiteX236" fmla="*/ 930275 w 1654322"/>
                <a:gd name="connsiteY236" fmla="*/ 1492250 h 1635125"/>
                <a:gd name="connsiteX237" fmla="*/ 895350 w 1654322"/>
                <a:gd name="connsiteY237" fmla="*/ 1501775 h 1635125"/>
                <a:gd name="connsiteX238" fmla="*/ 831850 w 1654322"/>
                <a:gd name="connsiteY238" fmla="*/ 1514475 h 1635125"/>
                <a:gd name="connsiteX239" fmla="*/ 809625 w 1654322"/>
                <a:gd name="connsiteY239" fmla="*/ 1520825 h 1635125"/>
                <a:gd name="connsiteX240" fmla="*/ 790575 w 1654322"/>
                <a:gd name="connsiteY240" fmla="*/ 1536700 h 1635125"/>
                <a:gd name="connsiteX241" fmla="*/ 777875 w 1654322"/>
                <a:gd name="connsiteY241" fmla="*/ 1539875 h 1635125"/>
                <a:gd name="connsiteX242" fmla="*/ 663575 w 1654322"/>
                <a:gd name="connsiteY242" fmla="*/ 1543050 h 1635125"/>
                <a:gd name="connsiteX243" fmla="*/ 606425 w 1654322"/>
                <a:gd name="connsiteY243" fmla="*/ 1549400 h 1635125"/>
                <a:gd name="connsiteX244" fmla="*/ 587375 w 1654322"/>
                <a:gd name="connsiteY244" fmla="*/ 1555750 h 1635125"/>
                <a:gd name="connsiteX245" fmla="*/ 539750 w 1654322"/>
                <a:gd name="connsiteY245" fmla="*/ 1552575 h 1635125"/>
                <a:gd name="connsiteX246" fmla="*/ 460375 w 1654322"/>
                <a:gd name="connsiteY246" fmla="*/ 1558925 h 1635125"/>
                <a:gd name="connsiteX247" fmla="*/ 419100 w 1654322"/>
                <a:gd name="connsiteY247" fmla="*/ 1562100 h 1635125"/>
                <a:gd name="connsiteX248" fmla="*/ 381000 w 1654322"/>
                <a:gd name="connsiteY248" fmla="*/ 1568450 h 1635125"/>
                <a:gd name="connsiteX249" fmla="*/ 355600 w 1654322"/>
                <a:gd name="connsiteY249" fmla="*/ 1574800 h 1635125"/>
                <a:gd name="connsiteX250" fmla="*/ 304800 w 1654322"/>
                <a:gd name="connsiteY250" fmla="*/ 1581150 h 1635125"/>
                <a:gd name="connsiteX251" fmla="*/ 285750 w 1654322"/>
                <a:gd name="connsiteY251" fmla="*/ 1587500 h 1635125"/>
                <a:gd name="connsiteX252" fmla="*/ 276225 w 1654322"/>
                <a:gd name="connsiteY252" fmla="*/ 1590675 h 1635125"/>
                <a:gd name="connsiteX253" fmla="*/ 254000 w 1654322"/>
                <a:gd name="connsiteY253" fmla="*/ 1597025 h 1635125"/>
                <a:gd name="connsiteX254" fmla="*/ 244475 w 1654322"/>
                <a:gd name="connsiteY254" fmla="*/ 1600200 h 1635125"/>
                <a:gd name="connsiteX255" fmla="*/ 222250 w 1654322"/>
                <a:gd name="connsiteY255" fmla="*/ 1606550 h 1635125"/>
                <a:gd name="connsiteX256" fmla="*/ 212725 w 1654322"/>
                <a:gd name="connsiteY256" fmla="*/ 1612900 h 1635125"/>
                <a:gd name="connsiteX257" fmla="*/ 190500 w 1654322"/>
                <a:gd name="connsiteY257" fmla="*/ 1619250 h 1635125"/>
                <a:gd name="connsiteX258" fmla="*/ 161925 w 1654322"/>
                <a:gd name="connsiteY258" fmla="*/ 1628775 h 1635125"/>
                <a:gd name="connsiteX259" fmla="*/ 152400 w 1654322"/>
                <a:gd name="connsiteY259" fmla="*/ 1631950 h 1635125"/>
                <a:gd name="connsiteX260" fmla="*/ 136525 w 1654322"/>
                <a:gd name="connsiteY260" fmla="*/ 1635125 h 1635125"/>
                <a:gd name="connsiteX261" fmla="*/ 57150 w 1654322"/>
                <a:gd name="connsiteY261" fmla="*/ 1631950 h 1635125"/>
                <a:gd name="connsiteX262" fmla="*/ 47625 w 1654322"/>
                <a:gd name="connsiteY262" fmla="*/ 1628775 h 1635125"/>
                <a:gd name="connsiteX263" fmla="*/ 38100 w 1654322"/>
                <a:gd name="connsiteY263" fmla="*/ 1622425 h 1635125"/>
                <a:gd name="connsiteX264" fmla="*/ 19050 w 1654322"/>
                <a:gd name="connsiteY264" fmla="*/ 1593850 h 1635125"/>
                <a:gd name="connsiteX265" fmla="*/ 12700 w 1654322"/>
                <a:gd name="connsiteY265" fmla="*/ 1584325 h 1635125"/>
                <a:gd name="connsiteX266" fmla="*/ 9525 w 1654322"/>
                <a:gd name="connsiteY266" fmla="*/ 1574800 h 1635125"/>
                <a:gd name="connsiteX267" fmla="*/ 12700 w 1654322"/>
                <a:gd name="connsiteY267" fmla="*/ 1549400 h 1635125"/>
                <a:gd name="connsiteX268" fmla="*/ 19050 w 1654322"/>
                <a:gd name="connsiteY268" fmla="*/ 1530350 h 1635125"/>
                <a:gd name="connsiteX269" fmla="*/ 0 w 1654322"/>
                <a:gd name="connsiteY269" fmla="*/ 1555750 h 163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1654322" h="1635125">
                  <a:moveTo>
                    <a:pt x="0" y="1555750"/>
                  </a:moveTo>
                  <a:cubicBezTo>
                    <a:pt x="5169" y="1554889"/>
                    <a:pt x="21875" y="1553122"/>
                    <a:pt x="28575" y="1549400"/>
                  </a:cubicBezTo>
                  <a:cubicBezTo>
                    <a:pt x="35246" y="1545694"/>
                    <a:pt x="47625" y="1536700"/>
                    <a:pt x="47625" y="1536700"/>
                  </a:cubicBezTo>
                  <a:cubicBezTo>
                    <a:pt x="65905" y="1509281"/>
                    <a:pt x="63446" y="1521524"/>
                    <a:pt x="57150" y="1479550"/>
                  </a:cubicBezTo>
                  <a:cubicBezTo>
                    <a:pt x="55855" y="1470919"/>
                    <a:pt x="50800" y="1454150"/>
                    <a:pt x="50800" y="1454150"/>
                  </a:cubicBezTo>
                  <a:cubicBezTo>
                    <a:pt x="51858" y="1445683"/>
                    <a:pt x="52978" y="1437224"/>
                    <a:pt x="53975" y="1428750"/>
                  </a:cubicBezTo>
                  <a:cubicBezTo>
                    <a:pt x="55095" y="1419232"/>
                    <a:pt x="55270" y="1409573"/>
                    <a:pt x="57150" y="1400175"/>
                  </a:cubicBezTo>
                  <a:cubicBezTo>
                    <a:pt x="58463" y="1393611"/>
                    <a:pt x="61383" y="1387475"/>
                    <a:pt x="63500" y="1381125"/>
                  </a:cubicBezTo>
                  <a:lnTo>
                    <a:pt x="69850" y="1362075"/>
                  </a:lnTo>
                  <a:lnTo>
                    <a:pt x="73025" y="1352550"/>
                  </a:lnTo>
                  <a:cubicBezTo>
                    <a:pt x="71967" y="1343025"/>
                    <a:pt x="72881" y="1333067"/>
                    <a:pt x="69850" y="1323975"/>
                  </a:cubicBezTo>
                  <a:cubicBezTo>
                    <a:pt x="68430" y="1319715"/>
                    <a:pt x="63082" y="1317994"/>
                    <a:pt x="60325" y="1314450"/>
                  </a:cubicBezTo>
                  <a:cubicBezTo>
                    <a:pt x="55640" y="1308426"/>
                    <a:pt x="51858" y="1301750"/>
                    <a:pt x="47625" y="1295400"/>
                  </a:cubicBezTo>
                  <a:cubicBezTo>
                    <a:pt x="45508" y="1292225"/>
                    <a:pt x="42482" y="1289495"/>
                    <a:pt x="41275" y="1285875"/>
                  </a:cubicBezTo>
                  <a:lnTo>
                    <a:pt x="38100" y="1276350"/>
                  </a:lnTo>
                  <a:cubicBezTo>
                    <a:pt x="37042" y="1261533"/>
                    <a:pt x="36661" y="1246653"/>
                    <a:pt x="34925" y="1231900"/>
                  </a:cubicBezTo>
                  <a:cubicBezTo>
                    <a:pt x="34534" y="1228576"/>
                    <a:pt x="31750" y="1225722"/>
                    <a:pt x="31750" y="1222375"/>
                  </a:cubicBezTo>
                  <a:cubicBezTo>
                    <a:pt x="31750" y="1181604"/>
                    <a:pt x="30608" y="1187700"/>
                    <a:pt x="38100" y="1165225"/>
                  </a:cubicBezTo>
                  <a:cubicBezTo>
                    <a:pt x="39008" y="1154334"/>
                    <a:pt x="38728" y="1121421"/>
                    <a:pt x="47625" y="1108075"/>
                  </a:cubicBezTo>
                  <a:lnTo>
                    <a:pt x="60325" y="1089025"/>
                  </a:lnTo>
                  <a:cubicBezTo>
                    <a:pt x="62442" y="1085850"/>
                    <a:pt x="65468" y="1083120"/>
                    <a:pt x="66675" y="1079500"/>
                  </a:cubicBezTo>
                  <a:cubicBezTo>
                    <a:pt x="67733" y="1076325"/>
                    <a:pt x="68225" y="1072901"/>
                    <a:pt x="69850" y="1069975"/>
                  </a:cubicBezTo>
                  <a:cubicBezTo>
                    <a:pt x="73556" y="1063304"/>
                    <a:pt x="80137" y="1058165"/>
                    <a:pt x="82550" y="1050925"/>
                  </a:cubicBezTo>
                  <a:lnTo>
                    <a:pt x="88900" y="1031875"/>
                  </a:lnTo>
                  <a:cubicBezTo>
                    <a:pt x="87918" y="1012236"/>
                    <a:pt x="92054" y="981026"/>
                    <a:pt x="82550" y="958850"/>
                  </a:cubicBezTo>
                  <a:cubicBezTo>
                    <a:pt x="80686" y="954500"/>
                    <a:pt x="77958" y="950544"/>
                    <a:pt x="76200" y="946150"/>
                  </a:cubicBezTo>
                  <a:cubicBezTo>
                    <a:pt x="73714" y="939935"/>
                    <a:pt x="69850" y="927100"/>
                    <a:pt x="69850" y="927100"/>
                  </a:cubicBezTo>
                  <a:cubicBezTo>
                    <a:pt x="70908" y="898525"/>
                    <a:pt x="70436" y="869852"/>
                    <a:pt x="73025" y="841375"/>
                  </a:cubicBezTo>
                  <a:cubicBezTo>
                    <a:pt x="73631" y="834709"/>
                    <a:pt x="77258" y="828675"/>
                    <a:pt x="79375" y="822325"/>
                  </a:cubicBezTo>
                  <a:lnTo>
                    <a:pt x="82550" y="812800"/>
                  </a:lnTo>
                  <a:cubicBezTo>
                    <a:pt x="83608" y="809625"/>
                    <a:pt x="83869" y="806060"/>
                    <a:pt x="85725" y="803275"/>
                  </a:cubicBezTo>
                  <a:cubicBezTo>
                    <a:pt x="87842" y="800100"/>
                    <a:pt x="90368" y="797163"/>
                    <a:pt x="92075" y="793750"/>
                  </a:cubicBezTo>
                  <a:cubicBezTo>
                    <a:pt x="95928" y="786043"/>
                    <a:pt x="96251" y="776320"/>
                    <a:pt x="98425" y="768350"/>
                  </a:cubicBezTo>
                  <a:lnTo>
                    <a:pt x="107950" y="739775"/>
                  </a:lnTo>
                  <a:cubicBezTo>
                    <a:pt x="114022" y="721559"/>
                    <a:pt x="106777" y="738562"/>
                    <a:pt x="120650" y="720725"/>
                  </a:cubicBezTo>
                  <a:cubicBezTo>
                    <a:pt x="125335" y="714701"/>
                    <a:pt x="129117" y="708025"/>
                    <a:pt x="133350" y="701675"/>
                  </a:cubicBezTo>
                  <a:cubicBezTo>
                    <a:pt x="135467" y="698500"/>
                    <a:pt x="136525" y="694267"/>
                    <a:pt x="139700" y="692150"/>
                  </a:cubicBezTo>
                  <a:lnTo>
                    <a:pt x="158750" y="679450"/>
                  </a:lnTo>
                  <a:cubicBezTo>
                    <a:pt x="164931" y="660907"/>
                    <a:pt x="157089" y="677936"/>
                    <a:pt x="171450" y="663575"/>
                  </a:cubicBezTo>
                  <a:cubicBezTo>
                    <a:pt x="174148" y="660877"/>
                    <a:pt x="175357" y="656981"/>
                    <a:pt x="177800" y="654050"/>
                  </a:cubicBezTo>
                  <a:cubicBezTo>
                    <a:pt x="180675" y="650601"/>
                    <a:pt x="184150" y="647700"/>
                    <a:pt x="187325" y="644525"/>
                  </a:cubicBezTo>
                  <a:cubicBezTo>
                    <a:pt x="190634" y="634599"/>
                    <a:pt x="193842" y="622188"/>
                    <a:pt x="203200" y="615950"/>
                  </a:cubicBezTo>
                  <a:lnTo>
                    <a:pt x="212725" y="609600"/>
                  </a:lnTo>
                  <a:cubicBezTo>
                    <a:pt x="219875" y="588150"/>
                    <a:pt x="209959" y="611400"/>
                    <a:pt x="225425" y="593725"/>
                  </a:cubicBezTo>
                  <a:cubicBezTo>
                    <a:pt x="230451" y="587982"/>
                    <a:pt x="232729" y="580071"/>
                    <a:pt x="238125" y="574675"/>
                  </a:cubicBezTo>
                  <a:cubicBezTo>
                    <a:pt x="265952" y="546848"/>
                    <a:pt x="231898" y="582147"/>
                    <a:pt x="254000" y="555625"/>
                  </a:cubicBezTo>
                  <a:cubicBezTo>
                    <a:pt x="256875" y="552176"/>
                    <a:pt x="260650" y="549549"/>
                    <a:pt x="263525" y="546100"/>
                  </a:cubicBezTo>
                  <a:cubicBezTo>
                    <a:pt x="265968" y="543169"/>
                    <a:pt x="267432" y="539506"/>
                    <a:pt x="269875" y="536575"/>
                  </a:cubicBezTo>
                  <a:cubicBezTo>
                    <a:pt x="272750" y="533126"/>
                    <a:pt x="276525" y="530499"/>
                    <a:pt x="279400" y="527050"/>
                  </a:cubicBezTo>
                  <a:cubicBezTo>
                    <a:pt x="286239" y="518844"/>
                    <a:pt x="285743" y="517546"/>
                    <a:pt x="288925" y="508000"/>
                  </a:cubicBezTo>
                  <a:cubicBezTo>
                    <a:pt x="287867" y="501650"/>
                    <a:pt x="287147" y="495234"/>
                    <a:pt x="285750" y="488950"/>
                  </a:cubicBezTo>
                  <a:cubicBezTo>
                    <a:pt x="285024" y="485683"/>
                    <a:pt x="283125" y="482726"/>
                    <a:pt x="282575" y="479425"/>
                  </a:cubicBezTo>
                  <a:cubicBezTo>
                    <a:pt x="280999" y="469972"/>
                    <a:pt x="280976" y="460303"/>
                    <a:pt x="279400" y="450850"/>
                  </a:cubicBezTo>
                  <a:cubicBezTo>
                    <a:pt x="278850" y="447549"/>
                    <a:pt x="277037" y="444572"/>
                    <a:pt x="276225" y="441325"/>
                  </a:cubicBezTo>
                  <a:cubicBezTo>
                    <a:pt x="274916" y="436090"/>
                    <a:pt x="275463" y="430277"/>
                    <a:pt x="273050" y="425450"/>
                  </a:cubicBezTo>
                  <a:cubicBezTo>
                    <a:pt x="269994" y="419338"/>
                    <a:pt x="259470" y="413222"/>
                    <a:pt x="254000" y="409575"/>
                  </a:cubicBezTo>
                  <a:cubicBezTo>
                    <a:pt x="238768" y="386726"/>
                    <a:pt x="260338" y="414859"/>
                    <a:pt x="228600" y="393700"/>
                  </a:cubicBezTo>
                  <a:cubicBezTo>
                    <a:pt x="225425" y="391583"/>
                    <a:pt x="222864" y="387805"/>
                    <a:pt x="219075" y="387350"/>
                  </a:cubicBezTo>
                  <a:cubicBezTo>
                    <a:pt x="195934" y="384573"/>
                    <a:pt x="172508" y="385233"/>
                    <a:pt x="149225" y="384175"/>
                  </a:cubicBezTo>
                  <a:cubicBezTo>
                    <a:pt x="130031" y="379377"/>
                    <a:pt x="140665" y="382380"/>
                    <a:pt x="117475" y="374650"/>
                  </a:cubicBezTo>
                  <a:lnTo>
                    <a:pt x="107950" y="371475"/>
                  </a:lnTo>
                  <a:cubicBezTo>
                    <a:pt x="104775" y="370417"/>
                    <a:pt x="101726" y="368850"/>
                    <a:pt x="98425" y="368300"/>
                  </a:cubicBezTo>
                  <a:cubicBezTo>
                    <a:pt x="92075" y="367242"/>
                    <a:pt x="85620" y="366686"/>
                    <a:pt x="79375" y="365125"/>
                  </a:cubicBezTo>
                  <a:cubicBezTo>
                    <a:pt x="72881" y="363502"/>
                    <a:pt x="66819" y="360398"/>
                    <a:pt x="60325" y="358775"/>
                  </a:cubicBezTo>
                  <a:lnTo>
                    <a:pt x="47625" y="355600"/>
                  </a:lnTo>
                  <a:cubicBezTo>
                    <a:pt x="48683" y="345017"/>
                    <a:pt x="49183" y="334362"/>
                    <a:pt x="50800" y="323850"/>
                  </a:cubicBezTo>
                  <a:cubicBezTo>
                    <a:pt x="51309" y="320542"/>
                    <a:pt x="51608" y="316692"/>
                    <a:pt x="53975" y="314325"/>
                  </a:cubicBezTo>
                  <a:cubicBezTo>
                    <a:pt x="59371" y="308929"/>
                    <a:pt x="73025" y="301625"/>
                    <a:pt x="73025" y="301625"/>
                  </a:cubicBezTo>
                  <a:cubicBezTo>
                    <a:pt x="75142" y="298450"/>
                    <a:pt x="76677" y="294798"/>
                    <a:pt x="79375" y="292100"/>
                  </a:cubicBezTo>
                  <a:cubicBezTo>
                    <a:pt x="82073" y="289402"/>
                    <a:pt x="85587" y="287643"/>
                    <a:pt x="88900" y="285750"/>
                  </a:cubicBezTo>
                  <a:cubicBezTo>
                    <a:pt x="97634" y="280759"/>
                    <a:pt x="108120" y="276452"/>
                    <a:pt x="117475" y="273050"/>
                  </a:cubicBezTo>
                  <a:cubicBezTo>
                    <a:pt x="126911" y="269619"/>
                    <a:pt x="136525" y="266700"/>
                    <a:pt x="146050" y="263525"/>
                  </a:cubicBezTo>
                  <a:lnTo>
                    <a:pt x="165100" y="257175"/>
                  </a:lnTo>
                  <a:cubicBezTo>
                    <a:pt x="168275" y="256117"/>
                    <a:pt x="171343" y="254656"/>
                    <a:pt x="174625" y="254000"/>
                  </a:cubicBezTo>
                  <a:cubicBezTo>
                    <a:pt x="185537" y="251818"/>
                    <a:pt x="192738" y="250639"/>
                    <a:pt x="203200" y="247650"/>
                  </a:cubicBezTo>
                  <a:cubicBezTo>
                    <a:pt x="206418" y="246731"/>
                    <a:pt x="209550" y="245533"/>
                    <a:pt x="212725" y="244475"/>
                  </a:cubicBezTo>
                  <a:cubicBezTo>
                    <a:pt x="230717" y="245533"/>
                    <a:pt x="248677" y="247650"/>
                    <a:pt x="266700" y="247650"/>
                  </a:cubicBezTo>
                  <a:cubicBezTo>
                    <a:pt x="282610" y="247650"/>
                    <a:pt x="298512" y="246232"/>
                    <a:pt x="314325" y="244475"/>
                  </a:cubicBezTo>
                  <a:cubicBezTo>
                    <a:pt x="317651" y="244105"/>
                    <a:pt x="320524" y="241670"/>
                    <a:pt x="323850" y="241300"/>
                  </a:cubicBezTo>
                  <a:cubicBezTo>
                    <a:pt x="339663" y="239543"/>
                    <a:pt x="355600" y="239183"/>
                    <a:pt x="371475" y="238125"/>
                  </a:cubicBezTo>
                  <a:cubicBezTo>
                    <a:pt x="380590" y="235846"/>
                    <a:pt x="395495" y="232465"/>
                    <a:pt x="403225" y="228600"/>
                  </a:cubicBezTo>
                  <a:cubicBezTo>
                    <a:pt x="407458" y="226483"/>
                    <a:pt x="411816" y="224598"/>
                    <a:pt x="415925" y="222250"/>
                  </a:cubicBezTo>
                  <a:cubicBezTo>
                    <a:pt x="452282" y="201475"/>
                    <a:pt x="395575" y="232642"/>
                    <a:pt x="434975" y="206375"/>
                  </a:cubicBezTo>
                  <a:cubicBezTo>
                    <a:pt x="437760" y="204519"/>
                    <a:pt x="441507" y="204697"/>
                    <a:pt x="444500" y="203200"/>
                  </a:cubicBezTo>
                  <a:cubicBezTo>
                    <a:pt x="447913" y="201493"/>
                    <a:pt x="450518" y="198353"/>
                    <a:pt x="454025" y="196850"/>
                  </a:cubicBezTo>
                  <a:cubicBezTo>
                    <a:pt x="458036" y="195131"/>
                    <a:pt x="462529" y="194874"/>
                    <a:pt x="466725" y="193675"/>
                  </a:cubicBezTo>
                  <a:cubicBezTo>
                    <a:pt x="489505" y="187166"/>
                    <a:pt x="459850" y="193780"/>
                    <a:pt x="492125" y="187325"/>
                  </a:cubicBezTo>
                  <a:cubicBezTo>
                    <a:pt x="504825" y="188383"/>
                    <a:pt x="517593" y="188816"/>
                    <a:pt x="530225" y="190500"/>
                  </a:cubicBezTo>
                  <a:cubicBezTo>
                    <a:pt x="543172" y="192226"/>
                    <a:pt x="537191" y="194846"/>
                    <a:pt x="549275" y="200025"/>
                  </a:cubicBezTo>
                  <a:cubicBezTo>
                    <a:pt x="553286" y="201744"/>
                    <a:pt x="557795" y="201946"/>
                    <a:pt x="561975" y="203200"/>
                  </a:cubicBezTo>
                  <a:cubicBezTo>
                    <a:pt x="568386" y="205123"/>
                    <a:pt x="574675" y="207433"/>
                    <a:pt x="581025" y="209550"/>
                  </a:cubicBezTo>
                  <a:cubicBezTo>
                    <a:pt x="584200" y="210608"/>
                    <a:pt x="587249" y="212175"/>
                    <a:pt x="590550" y="212725"/>
                  </a:cubicBezTo>
                  <a:cubicBezTo>
                    <a:pt x="596900" y="213783"/>
                    <a:pt x="603355" y="214339"/>
                    <a:pt x="609600" y="215900"/>
                  </a:cubicBezTo>
                  <a:cubicBezTo>
                    <a:pt x="616094" y="217523"/>
                    <a:pt x="622156" y="220627"/>
                    <a:pt x="628650" y="222250"/>
                  </a:cubicBezTo>
                  <a:lnTo>
                    <a:pt x="641350" y="225425"/>
                  </a:lnTo>
                  <a:cubicBezTo>
                    <a:pt x="644525" y="227542"/>
                    <a:pt x="647462" y="230068"/>
                    <a:pt x="650875" y="231775"/>
                  </a:cubicBezTo>
                  <a:cubicBezTo>
                    <a:pt x="663796" y="238236"/>
                    <a:pt x="669058" y="233868"/>
                    <a:pt x="685800" y="231775"/>
                  </a:cubicBezTo>
                  <a:cubicBezTo>
                    <a:pt x="709741" y="223795"/>
                    <a:pt x="680231" y="234560"/>
                    <a:pt x="704850" y="222250"/>
                  </a:cubicBezTo>
                  <a:cubicBezTo>
                    <a:pt x="710185" y="219582"/>
                    <a:pt x="721989" y="217426"/>
                    <a:pt x="727075" y="215900"/>
                  </a:cubicBezTo>
                  <a:cubicBezTo>
                    <a:pt x="733486" y="213977"/>
                    <a:pt x="739775" y="211667"/>
                    <a:pt x="746125" y="209550"/>
                  </a:cubicBezTo>
                  <a:lnTo>
                    <a:pt x="765175" y="203200"/>
                  </a:lnTo>
                  <a:cubicBezTo>
                    <a:pt x="768350" y="202142"/>
                    <a:pt x="771453" y="200837"/>
                    <a:pt x="774700" y="200025"/>
                  </a:cubicBezTo>
                  <a:cubicBezTo>
                    <a:pt x="778087" y="199178"/>
                    <a:pt x="813684" y="190969"/>
                    <a:pt x="819150" y="187325"/>
                  </a:cubicBezTo>
                  <a:lnTo>
                    <a:pt x="857250" y="161925"/>
                  </a:lnTo>
                  <a:lnTo>
                    <a:pt x="866775" y="155575"/>
                  </a:lnTo>
                  <a:cubicBezTo>
                    <a:pt x="869950" y="153458"/>
                    <a:pt x="872680" y="150432"/>
                    <a:pt x="876300" y="149225"/>
                  </a:cubicBezTo>
                  <a:cubicBezTo>
                    <a:pt x="882650" y="147108"/>
                    <a:pt x="889781" y="146588"/>
                    <a:pt x="895350" y="142875"/>
                  </a:cubicBezTo>
                  <a:cubicBezTo>
                    <a:pt x="898525" y="140758"/>
                    <a:pt x="901388" y="138075"/>
                    <a:pt x="904875" y="136525"/>
                  </a:cubicBezTo>
                  <a:cubicBezTo>
                    <a:pt x="910992" y="133807"/>
                    <a:pt x="918356" y="133888"/>
                    <a:pt x="923925" y="130175"/>
                  </a:cubicBezTo>
                  <a:cubicBezTo>
                    <a:pt x="927100" y="128058"/>
                    <a:pt x="929748" y="124750"/>
                    <a:pt x="933450" y="123825"/>
                  </a:cubicBezTo>
                  <a:cubicBezTo>
                    <a:pt x="942747" y="121501"/>
                    <a:pt x="952500" y="121708"/>
                    <a:pt x="962025" y="120650"/>
                  </a:cubicBezTo>
                  <a:lnTo>
                    <a:pt x="990600" y="111125"/>
                  </a:lnTo>
                  <a:cubicBezTo>
                    <a:pt x="993775" y="110067"/>
                    <a:pt x="996878" y="108762"/>
                    <a:pt x="1000125" y="107950"/>
                  </a:cubicBezTo>
                  <a:cubicBezTo>
                    <a:pt x="1008592" y="105833"/>
                    <a:pt x="1017246" y="104360"/>
                    <a:pt x="1025525" y="101600"/>
                  </a:cubicBezTo>
                  <a:cubicBezTo>
                    <a:pt x="1028700" y="100542"/>
                    <a:pt x="1032057" y="99922"/>
                    <a:pt x="1035050" y="98425"/>
                  </a:cubicBezTo>
                  <a:cubicBezTo>
                    <a:pt x="1038463" y="96718"/>
                    <a:pt x="1041400" y="94192"/>
                    <a:pt x="1044575" y="92075"/>
                  </a:cubicBezTo>
                  <a:cubicBezTo>
                    <a:pt x="1060517" y="68162"/>
                    <a:pt x="1039022" y="95777"/>
                    <a:pt x="1063625" y="79375"/>
                  </a:cubicBezTo>
                  <a:cubicBezTo>
                    <a:pt x="1066800" y="77258"/>
                    <a:pt x="1067103" y="72363"/>
                    <a:pt x="1069975" y="69850"/>
                  </a:cubicBezTo>
                  <a:cubicBezTo>
                    <a:pt x="1075718" y="64824"/>
                    <a:pt x="1082675" y="61383"/>
                    <a:pt x="1089025" y="57150"/>
                  </a:cubicBezTo>
                  <a:cubicBezTo>
                    <a:pt x="1092200" y="55033"/>
                    <a:pt x="1094930" y="52007"/>
                    <a:pt x="1098550" y="50800"/>
                  </a:cubicBezTo>
                  <a:cubicBezTo>
                    <a:pt x="1101725" y="49742"/>
                    <a:pt x="1105149" y="49250"/>
                    <a:pt x="1108075" y="47625"/>
                  </a:cubicBezTo>
                  <a:cubicBezTo>
                    <a:pt x="1114746" y="43919"/>
                    <a:pt x="1119885" y="37338"/>
                    <a:pt x="1127125" y="34925"/>
                  </a:cubicBezTo>
                  <a:cubicBezTo>
                    <a:pt x="1133475" y="32808"/>
                    <a:pt x="1140606" y="32288"/>
                    <a:pt x="1146175" y="28575"/>
                  </a:cubicBezTo>
                  <a:cubicBezTo>
                    <a:pt x="1179124" y="6609"/>
                    <a:pt x="1128117" y="40045"/>
                    <a:pt x="1168400" y="15875"/>
                  </a:cubicBezTo>
                  <a:cubicBezTo>
                    <a:pt x="1195693" y="-501"/>
                    <a:pt x="1177816" y="6386"/>
                    <a:pt x="1196975" y="0"/>
                  </a:cubicBezTo>
                  <a:cubicBezTo>
                    <a:pt x="1209675" y="1058"/>
                    <a:pt x="1222418" y="1686"/>
                    <a:pt x="1235075" y="3175"/>
                  </a:cubicBezTo>
                  <a:cubicBezTo>
                    <a:pt x="1240434" y="3806"/>
                    <a:pt x="1246123" y="3937"/>
                    <a:pt x="1250950" y="6350"/>
                  </a:cubicBezTo>
                  <a:cubicBezTo>
                    <a:pt x="1254966" y="8358"/>
                    <a:pt x="1257026" y="13000"/>
                    <a:pt x="1260475" y="15875"/>
                  </a:cubicBezTo>
                  <a:cubicBezTo>
                    <a:pt x="1263406" y="18318"/>
                    <a:pt x="1266825" y="20108"/>
                    <a:pt x="1270000" y="22225"/>
                  </a:cubicBezTo>
                  <a:cubicBezTo>
                    <a:pt x="1280383" y="37799"/>
                    <a:pt x="1277122" y="28321"/>
                    <a:pt x="1273175" y="53975"/>
                  </a:cubicBezTo>
                  <a:cubicBezTo>
                    <a:pt x="1271501" y="64859"/>
                    <a:pt x="1270970" y="72879"/>
                    <a:pt x="1266825" y="82550"/>
                  </a:cubicBezTo>
                  <a:cubicBezTo>
                    <a:pt x="1250126" y="121514"/>
                    <a:pt x="1270068" y="72889"/>
                    <a:pt x="1254125" y="104775"/>
                  </a:cubicBezTo>
                  <a:cubicBezTo>
                    <a:pt x="1240980" y="131065"/>
                    <a:pt x="1262798" y="96528"/>
                    <a:pt x="1244600" y="123825"/>
                  </a:cubicBezTo>
                  <a:cubicBezTo>
                    <a:pt x="1243542" y="128058"/>
                    <a:pt x="1243846" y="132894"/>
                    <a:pt x="1241425" y="136525"/>
                  </a:cubicBezTo>
                  <a:cubicBezTo>
                    <a:pt x="1239308" y="139700"/>
                    <a:pt x="1234413" y="140003"/>
                    <a:pt x="1231900" y="142875"/>
                  </a:cubicBezTo>
                  <a:cubicBezTo>
                    <a:pt x="1223623" y="152334"/>
                    <a:pt x="1218860" y="160112"/>
                    <a:pt x="1216025" y="171450"/>
                  </a:cubicBezTo>
                  <a:cubicBezTo>
                    <a:pt x="1214716" y="176685"/>
                    <a:pt x="1214270" y="182119"/>
                    <a:pt x="1212850" y="187325"/>
                  </a:cubicBezTo>
                  <a:cubicBezTo>
                    <a:pt x="1211089" y="193783"/>
                    <a:pt x="1206500" y="206375"/>
                    <a:pt x="1206500" y="206375"/>
                  </a:cubicBezTo>
                  <a:cubicBezTo>
                    <a:pt x="1211568" y="272254"/>
                    <a:pt x="1204915" y="229401"/>
                    <a:pt x="1212850" y="257175"/>
                  </a:cubicBezTo>
                  <a:cubicBezTo>
                    <a:pt x="1216534" y="270068"/>
                    <a:pt x="1213969" y="269313"/>
                    <a:pt x="1222375" y="279400"/>
                  </a:cubicBezTo>
                  <a:cubicBezTo>
                    <a:pt x="1225250" y="282849"/>
                    <a:pt x="1229025" y="285476"/>
                    <a:pt x="1231900" y="288925"/>
                  </a:cubicBezTo>
                  <a:cubicBezTo>
                    <a:pt x="1234343" y="291856"/>
                    <a:pt x="1235378" y="295937"/>
                    <a:pt x="1238250" y="298450"/>
                  </a:cubicBezTo>
                  <a:cubicBezTo>
                    <a:pt x="1243993" y="303476"/>
                    <a:pt x="1257300" y="311150"/>
                    <a:pt x="1257300" y="311150"/>
                  </a:cubicBezTo>
                  <a:cubicBezTo>
                    <a:pt x="1261533" y="317500"/>
                    <a:pt x="1263650" y="325967"/>
                    <a:pt x="1270000" y="330200"/>
                  </a:cubicBezTo>
                  <a:cubicBezTo>
                    <a:pt x="1281452" y="337835"/>
                    <a:pt x="1289876" y="342551"/>
                    <a:pt x="1298575" y="355600"/>
                  </a:cubicBezTo>
                  <a:cubicBezTo>
                    <a:pt x="1300692" y="358775"/>
                    <a:pt x="1303218" y="361712"/>
                    <a:pt x="1304925" y="365125"/>
                  </a:cubicBezTo>
                  <a:cubicBezTo>
                    <a:pt x="1306422" y="368118"/>
                    <a:pt x="1307219" y="371421"/>
                    <a:pt x="1308100" y="374650"/>
                  </a:cubicBezTo>
                  <a:cubicBezTo>
                    <a:pt x="1310396" y="383070"/>
                    <a:pt x="1311690" y="391771"/>
                    <a:pt x="1314450" y="400050"/>
                  </a:cubicBezTo>
                  <a:cubicBezTo>
                    <a:pt x="1322063" y="422888"/>
                    <a:pt x="1312827" y="394368"/>
                    <a:pt x="1320800" y="422275"/>
                  </a:cubicBezTo>
                  <a:cubicBezTo>
                    <a:pt x="1321719" y="425493"/>
                    <a:pt x="1323249" y="428533"/>
                    <a:pt x="1323975" y="431800"/>
                  </a:cubicBezTo>
                  <a:cubicBezTo>
                    <a:pt x="1325372" y="438084"/>
                    <a:pt x="1326171" y="444487"/>
                    <a:pt x="1327150" y="450850"/>
                  </a:cubicBezTo>
                  <a:cubicBezTo>
                    <a:pt x="1329301" y="464828"/>
                    <a:pt x="1330146" y="475536"/>
                    <a:pt x="1333500" y="488950"/>
                  </a:cubicBezTo>
                  <a:cubicBezTo>
                    <a:pt x="1334312" y="492197"/>
                    <a:pt x="1335756" y="495257"/>
                    <a:pt x="1336675" y="498475"/>
                  </a:cubicBezTo>
                  <a:cubicBezTo>
                    <a:pt x="1337642" y="501860"/>
                    <a:pt x="1340786" y="516670"/>
                    <a:pt x="1343025" y="520700"/>
                  </a:cubicBezTo>
                  <a:cubicBezTo>
                    <a:pt x="1346731" y="527371"/>
                    <a:pt x="1351492" y="533400"/>
                    <a:pt x="1355725" y="539750"/>
                  </a:cubicBezTo>
                  <a:cubicBezTo>
                    <a:pt x="1362823" y="550398"/>
                    <a:pt x="1369592" y="561749"/>
                    <a:pt x="1377950" y="571500"/>
                  </a:cubicBezTo>
                  <a:cubicBezTo>
                    <a:pt x="1380872" y="574909"/>
                    <a:pt x="1384600" y="577576"/>
                    <a:pt x="1387475" y="581025"/>
                  </a:cubicBezTo>
                  <a:cubicBezTo>
                    <a:pt x="1400704" y="596900"/>
                    <a:pt x="1385888" y="585258"/>
                    <a:pt x="1403350" y="596900"/>
                  </a:cubicBezTo>
                  <a:cubicBezTo>
                    <a:pt x="1409594" y="606266"/>
                    <a:pt x="1410058" y="608310"/>
                    <a:pt x="1419225" y="615950"/>
                  </a:cubicBezTo>
                  <a:cubicBezTo>
                    <a:pt x="1422156" y="618393"/>
                    <a:pt x="1425819" y="619857"/>
                    <a:pt x="1428750" y="622300"/>
                  </a:cubicBezTo>
                  <a:cubicBezTo>
                    <a:pt x="1432199" y="625175"/>
                    <a:pt x="1434731" y="629068"/>
                    <a:pt x="1438275" y="631825"/>
                  </a:cubicBezTo>
                  <a:cubicBezTo>
                    <a:pt x="1444299" y="636510"/>
                    <a:pt x="1457325" y="644525"/>
                    <a:pt x="1457325" y="644525"/>
                  </a:cubicBezTo>
                  <a:cubicBezTo>
                    <a:pt x="1459442" y="647700"/>
                    <a:pt x="1460439" y="652028"/>
                    <a:pt x="1463675" y="654050"/>
                  </a:cubicBezTo>
                  <a:cubicBezTo>
                    <a:pt x="1469351" y="657598"/>
                    <a:pt x="1476375" y="658283"/>
                    <a:pt x="1482725" y="660400"/>
                  </a:cubicBezTo>
                  <a:cubicBezTo>
                    <a:pt x="1485900" y="661458"/>
                    <a:pt x="1489465" y="661719"/>
                    <a:pt x="1492250" y="663575"/>
                  </a:cubicBezTo>
                  <a:cubicBezTo>
                    <a:pt x="1501816" y="669952"/>
                    <a:pt x="1503196" y="671441"/>
                    <a:pt x="1514475" y="676275"/>
                  </a:cubicBezTo>
                  <a:cubicBezTo>
                    <a:pt x="1517551" y="677593"/>
                    <a:pt x="1521007" y="677953"/>
                    <a:pt x="1524000" y="679450"/>
                  </a:cubicBezTo>
                  <a:cubicBezTo>
                    <a:pt x="1527413" y="681157"/>
                    <a:pt x="1530112" y="684093"/>
                    <a:pt x="1533525" y="685800"/>
                  </a:cubicBezTo>
                  <a:cubicBezTo>
                    <a:pt x="1536518" y="687297"/>
                    <a:pt x="1540057" y="687478"/>
                    <a:pt x="1543050" y="688975"/>
                  </a:cubicBezTo>
                  <a:cubicBezTo>
                    <a:pt x="1546463" y="690682"/>
                    <a:pt x="1549002" y="693985"/>
                    <a:pt x="1552575" y="695325"/>
                  </a:cubicBezTo>
                  <a:cubicBezTo>
                    <a:pt x="1557628" y="697220"/>
                    <a:pt x="1563215" y="697191"/>
                    <a:pt x="1568450" y="698500"/>
                  </a:cubicBezTo>
                  <a:cubicBezTo>
                    <a:pt x="1571697" y="699312"/>
                    <a:pt x="1574800" y="700617"/>
                    <a:pt x="1577975" y="701675"/>
                  </a:cubicBezTo>
                  <a:cubicBezTo>
                    <a:pt x="1619636" y="732920"/>
                    <a:pt x="1569032" y="697059"/>
                    <a:pt x="1600200" y="714375"/>
                  </a:cubicBezTo>
                  <a:cubicBezTo>
                    <a:pt x="1606871" y="718081"/>
                    <a:pt x="1612010" y="724662"/>
                    <a:pt x="1619250" y="727075"/>
                  </a:cubicBezTo>
                  <a:cubicBezTo>
                    <a:pt x="1641920" y="734632"/>
                    <a:pt x="1632731" y="729712"/>
                    <a:pt x="1647825" y="739775"/>
                  </a:cubicBezTo>
                  <a:cubicBezTo>
                    <a:pt x="1649942" y="746125"/>
                    <a:pt x="1655275" y="752223"/>
                    <a:pt x="1654175" y="758825"/>
                  </a:cubicBezTo>
                  <a:cubicBezTo>
                    <a:pt x="1652956" y="766142"/>
                    <a:pt x="1651733" y="779584"/>
                    <a:pt x="1647825" y="787400"/>
                  </a:cubicBezTo>
                  <a:cubicBezTo>
                    <a:pt x="1644257" y="794536"/>
                    <a:pt x="1637969" y="801434"/>
                    <a:pt x="1631950" y="806450"/>
                  </a:cubicBezTo>
                  <a:cubicBezTo>
                    <a:pt x="1629019" y="808893"/>
                    <a:pt x="1625838" y="811093"/>
                    <a:pt x="1622425" y="812800"/>
                  </a:cubicBezTo>
                  <a:cubicBezTo>
                    <a:pt x="1596135" y="825945"/>
                    <a:pt x="1630672" y="804127"/>
                    <a:pt x="1603375" y="822325"/>
                  </a:cubicBezTo>
                  <a:cubicBezTo>
                    <a:pt x="1582208" y="821267"/>
                    <a:pt x="1561001" y="820840"/>
                    <a:pt x="1539875" y="819150"/>
                  </a:cubicBezTo>
                  <a:cubicBezTo>
                    <a:pt x="1534496" y="818720"/>
                    <a:pt x="1529363" y="816571"/>
                    <a:pt x="1524000" y="815975"/>
                  </a:cubicBezTo>
                  <a:cubicBezTo>
                    <a:pt x="1510285" y="814451"/>
                    <a:pt x="1496483" y="813858"/>
                    <a:pt x="1482725" y="812800"/>
                  </a:cubicBezTo>
                  <a:cubicBezTo>
                    <a:pt x="1470840" y="814286"/>
                    <a:pt x="1453757" y="815793"/>
                    <a:pt x="1441450" y="819150"/>
                  </a:cubicBezTo>
                  <a:cubicBezTo>
                    <a:pt x="1434992" y="820911"/>
                    <a:pt x="1428964" y="824187"/>
                    <a:pt x="1422400" y="825500"/>
                  </a:cubicBezTo>
                  <a:cubicBezTo>
                    <a:pt x="1411488" y="827682"/>
                    <a:pt x="1404287" y="828861"/>
                    <a:pt x="1393825" y="831850"/>
                  </a:cubicBezTo>
                  <a:cubicBezTo>
                    <a:pt x="1390607" y="832769"/>
                    <a:pt x="1387293" y="833528"/>
                    <a:pt x="1384300" y="835025"/>
                  </a:cubicBezTo>
                  <a:cubicBezTo>
                    <a:pt x="1377164" y="838593"/>
                    <a:pt x="1370266" y="844881"/>
                    <a:pt x="1365250" y="850900"/>
                  </a:cubicBezTo>
                  <a:cubicBezTo>
                    <a:pt x="1362807" y="853831"/>
                    <a:pt x="1361772" y="857912"/>
                    <a:pt x="1358900" y="860425"/>
                  </a:cubicBezTo>
                  <a:cubicBezTo>
                    <a:pt x="1353157" y="865451"/>
                    <a:pt x="1339850" y="873125"/>
                    <a:pt x="1339850" y="873125"/>
                  </a:cubicBezTo>
                  <a:cubicBezTo>
                    <a:pt x="1333955" y="896705"/>
                    <a:pt x="1333359" y="893493"/>
                    <a:pt x="1339850" y="930275"/>
                  </a:cubicBezTo>
                  <a:cubicBezTo>
                    <a:pt x="1340513" y="934033"/>
                    <a:pt x="1344307" y="936487"/>
                    <a:pt x="1346200" y="939800"/>
                  </a:cubicBezTo>
                  <a:cubicBezTo>
                    <a:pt x="1348548" y="943909"/>
                    <a:pt x="1350202" y="948391"/>
                    <a:pt x="1352550" y="952500"/>
                  </a:cubicBezTo>
                  <a:cubicBezTo>
                    <a:pt x="1354443" y="955813"/>
                    <a:pt x="1357193" y="958612"/>
                    <a:pt x="1358900" y="962025"/>
                  </a:cubicBezTo>
                  <a:cubicBezTo>
                    <a:pt x="1361177" y="966580"/>
                    <a:pt x="1364233" y="980181"/>
                    <a:pt x="1365250" y="984250"/>
                  </a:cubicBezTo>
                  <a:cubicBezTo>
                    <a:pt x="1364450" y="1002656"/>
                    <a:pt x="1361428" y="1082795"/>
                    <a:pt x="1358900" y="1108075"/>
                  </a:cubicBezTo>
                  <a:cubicBezTo>
                    <a:pt x="1358466" y="1112417"/>
                    <a:pt x="1356506" y="1116482"/>
                    <a:pt x="1355725" y="1120775"/>
                  </a:cubicBezTo>
                  <a:cubicBezTo>
                    <a:pt x="1354386" y="1128138"/>
                    <a:pt x="1353688" y="1135603"/>
                    <a:pt x="1352550" y="1143000"/>
                  </a:cubicBezTo>
                  <a:cubicBezTo>
                    <a:pt x="1351466" y="1150046"/>
                    <a:pt x="1350038" y="1163900"/>
                    <a:pt x="1346200" y="1171575"/>
                  </a:cubicBezTo>
                  <a:cubicBezTo>
                    <a:pt x="1344493" y="1174988"/>
                    <a:pt x="1341967" y="1177925"/>
                    <a:pt x="1339850" y="1181100"/>
                  </a:cubicBezTo>
                  <a:cubicBezTo>
                    <a:pt x="1340908" y="1194858"/>
                    <a:pt x="1337771" y="1209615"/>
                    <a:pt x="1343025" y="1222375"/>
                  </a:cubicBezTo>
                  <a:cubicBezTo>
                    <a:pt x="1345931" y="1229432"/>
                    <a:pt x="1354671" y="1233224"/>
                    <a:pt x="1362075" y="1235075"/>
                  </a:cubicBezTo>
                  <a:cubicBezTo>
                    <a:pt x="1370884" y="1237277"/>
                    <a:pt x="1381782" y="1240216"/>
                    <a:pt x="1390650" y="1241425"/>
                  </a:cubicBezTo>
                  <a:cubicBezTo>
                    <a:pt x="1408600" y="1243873"/>
                    <a:pt x="1426633" y="1245658"/>
                    <a:pt x="1444625" y="1247775"/>
                  </a:cubicBezTo>
                  <a:cubicBezTo>
                    <a:pt x="1448858" y="1248833"/>
                    <a:pt x="1453065" y="1250003"/>
                    <a:pt x="1457325" y="1250950"/>
                  </a:cubicBezTo>
                  <a:cubicBezTo>
                    <a:pt x="1472056" y="1254224"/>
                    <a:pt x="1472349" y="1253428"/>
                    <a:pt x="1485900" y="1257300"/>
                  </a:cubicBezTo>
                  <a:cubicBezTo>
                    <a:pt x="1489118" y="1258219"/>
                    <a:pt x="1492250" y="1259417"/>
                    <a:pt x="1495425" y="1260475"/>
                  </a:cubicBezTo>
                  <a:cubicBezTo>
                    <a:pt x="1498636" y="1265291"/>
                    <a:pt x="1504950" y="1272952"/>
                    <a:pt x="1504950" y="1279525"/>
                  </a:cubicBezTo>
                  <a:cubicBezTo>
                    <a:pt x="1504950" y="1286812"/>
                    <a:pt x="1500610" y="1296565"/>
                    <a:pt x="1495425" y="1301750"/>
                  </a:cubicBezTo>
                  <a:cubicBezTo>
                    <a:pt x="1492727" y="1304448"/>
                    <a:pt x="1489075" y="1305983"/>
                    <a:pt x="1485900" y="1308100"/>
                  </a:cubicBezTo>
                  <a:cubicBezTo>
                    <a:pt x="1468967" y="1333500"/>
                    <a:pt x="1491192" y="1302808"/>
                    <a:pt x="1470025" y="1323975"/>
                  </a:cubicBezTo>
                  <a:cubicBezTo>
                    <a:pt x="1467327" y="1326673"/>
                    <a:pt x="1466606" y="1331057"/>
                    <a:pt x="1463675" y="1333500"/>
                  </a:cubicBezTo>
                  <a:cubicBezTo>
                    <a:pt x="1450957" y="1344098"/>
                    <a:pt x="1453361" y="1336408"/>
                    <a:pt x="1441450" y="1343025"/>
                  </a:cubicBezTo>
                  <a:cubicBezTo>
                    <a:pt x="1434779" y="1346731"/>
                    <a:pt x="1427796" y="1350329"/>
                    <a:pt x="1422400" y="1355725"/>
                  </a:cubicBezTo>
                  <a:cubicBezTo>
                    <a:pt x="1407479" y="1370646"/>
                    <a:pt x="1416611" y="1362759"/>
                    <a:pt x="1393825" y="1377950"/>
                  </a:cubicBezTo>
                  <a:cubicBezTo>
                    <a:pt x="1381515" y="1386156"/>
                    <a:pt x="1387920" y="1383093"/>
                    <a:pt x="1374775" y="1387475"/>
                  </a:cubicBezTo>
                  <a:lnTo>
                    <a:pt x="1263650" y="1384300"/>
                  </a:lnTo>
                  <a:cubicBezTo>
                    <a:pt x="1248808" y="1383694"/>
                    <a:pt x="1233964" y="1382765"/>
                    <a:pt x="1219200" y="1381125"/>
                  </a:cubicBezTo>
                  <a:cubicBezTo>
                    <a:pt x="1214863" y="1380643"/>
                    <a:pt x="1210680" y="1379204"/>
                    <a:pt x="1206500" y="1377950"/>
                  </a:cubicBezTo>
                  <a:cubicBezTo>
                    <a:pt x="1200089" y="1376027"/>
                    <a:pt x="1187450" y="1371600"/>
                    <a:pt x="1187450" y="1371600"/>
                  </a:cubicBezTo>
                  <a:cubicBezTo>
                    <a:pt x="1158599" y="1375722"/>
                    <a:pt x="1172325" y="1372408"/>
                    <a:pt x="1146175" y="1381125"/>
                  </a:cubicBezTo>
                  <a:cubicBezTo>
                    <a:pt x="1143000" y="1382183"/>
                    <a:pt x="1139435" y="1382444"/>
                    <a:pt x="1136650" y="1384300"/>
                  </a:cubicBezTo>
                  <a:cubicBezTo>
                    <a:pt x="1133475" y="1386417"/>
                    <a:pt x="1130612" y="1389100"/>
                    <a:pt x="1127125" y="1390650"/>
                  </a:cubicBezTo>
                  <a:cubicBezTo>
                    <a:pt x="1121008" y="1393368"/>
                    <a:pt x="1108075" y="1397000"/>
                    <a:pt x="1108075" y="1397000"/>
                  </a:cubicBezTo>
                  <a:cubicBezTo>
                    <a:pt x="1090019" y="1415056"/>
                    <a:pt x="1107405" y="1400510"/>
                    <a:pt x="1089025" y="1409700"/>
                  </a:cubicBezTo>
                  <a:cubicBezTo>
                    <a:pt x="1085612" y="1411407"/>
                    <a:pt x="1083120" y="1414843"/>
                    <a:pt x="1079500" y="1416050"/>
                  </a:cubicBezTo>
                  <a:cubicBezTo>
                    <a:pt x="1064867" y="1420928"/>
                    <a:pt x="1062545" y="1416590"/>
                    <a:pt x="1050925" y="1422400"/>
                  </a:cubicBezTo>
                  <a:cubicBezTo>
                    <a:pt x="1030150" y="1432788"/>
                    <a:pt x="1052941" y="1424231"/>
                    <a:pt x="1031875" y="1438275"/>
                  </a:cubicBezTo>
                  <a:cubicBezTo>
                    <a:pt x="1029090" y="1440131"/>
                    <a:pt x="1025525" y="1440392"/>
                    <a:pt x="1022350" y="1441450"/>
                  </a:cubicBezTo>
                  <a:cubicBezTo>
                    <a:pt x="991964" y="1471836"/>
                    <a:pt x="1030869" y="1435770"/>
                    <a:pt x="1003300" y="1454150"/>
                  </a:cubicBezTo>
                  <a:cubicBezTo>
                    <a:pt x="999564" y="1456641"/>
                    <a:pt x="997511" y="1461184"/>
                    <a:pt x="993775" y="1463675"/>
                  </a:cubicBezTo>
                  <a:cubicBezTo>
                    <a:pt x="990990" y="1465531"/>
                    <a:pt x="987243" y="1465353"/>
                    <a:pt x="984250" y="1466850"/>
                  </a:cubicBezTo>
                  <a:cubicBezTo>
                    <a:pt x="980837" y="1468557"/>
                    <a:pt x="978138" y="1471493"/>
                    <a:pt x="974725" y="1473200"/>
                  </a:cubicBezTo>
                  <a:cubicBezTo>
                    <a:pt x="971732" y="1474697"/>
                    <a:pt x="968276" y="1475057"/>
                    <a:pt x="965200" y="1476375"/>
                  </a:cubicBezTo>
                  <a:cubicBezTo>
                    <a:pt x="960850" y="1478239"/>
                    <a:pt x="956609" y="1480377"/>
                    <a:pt x="952500" y="1482725"/>
                  </a:cubicBezTo>
                  <a:cubicBezTo>
                    <a:pt x="949187" y="1484618"/>
                    <a:pt x="946482" y="1487572"/>
                    <a:pt x="942975" y="1489075"/>
                  </a:cubicBezTo>
                  <a:cubicBezTo>
                    <a:pt x="938964" y="1490794"/>
                    <a:pt x="934471" y="1491051"/>
                    <a:pt x="930275" y="1492250"/>
                  </a:cubicBezTo>
                  <a:cubicBezTo>
                    <a:pt x="913039" y="1497175"/>
                    <a:pt x="922515" y="1497247"/>
                    <a:pt x="895350" y="1501775"/>
                  </a:cubicBezTo>
                  <a:cubicBezTo>
                    <a:pt x="848642" y="1509560"/>
                    <a:pt x="869741" y="1505002"/>
                    <a:pt x="831850" y="1514475"/>
                  </a:cubicBezTo>
                  <a:cubicBezTo>
                    <a:pt x="827781" y="1515492"/>
                    <a:pt x="814180" y="1518548"/>
                    <a:pt x="809625" y="1520825"/>
                  </a:cubicBezTo>
                  <a:cubicBezTo>
                    <a:pt x="764980" y="1543148"/>
                    <a:pt x="839728" y="1508613"/>
                    <a:pt x="790575" y="1536700"/>
                  </a:cubicBezTo>
                  <a:cubicBezTo>
                    <a:pt x="786786" y="1538865"/>
                    <a:pt x="782233" y="1539657"/>
                    <a:pt x="777875" y="1539875"/>
                  </a:cubicBezTo>
                  <a:cubicBezTo>
                    <a:pt x="739808" y="1541778"/>
                    <a:pt x="701675" y="1541992"/>
                    <a:pt x="663575" y="1543050"/>
                  </a:cubicBezTo>
                  <a:cubicBezTo>
                    <a:pt x="650358" y="1544151"/>
                    <a:pt x="622235" y="1545447"/>
                    <a:pt x="606425" y="1549400"/>
                  </a:cubicBezTo>
                  <a:cubicBezTo>
                    <a:pt x="599931" y="1551023"/>
                    <a:pt x="587375" y="1555750"/>
                    <a:pt x="587375" y="1555750"/>
                  </a:cubicBezTo>
                  <a:cubicBezTo>
                    <a:pt x="571500" y="1554692"/>
                    <a:pt x="555660" y="1552575"/>
                    <a:pt x="539750" y="1552575"/>
                  </a:cubicBezTo>
                  <a:cubicBezTo>
                    <a:pt x="487285" y="1552575"/>
                    <a:pt x="498911" y="1555255"/>
                    <a:pt x="460375" y="1558925"/>
                  </a:cubicBezTo>
                  <a:cubicBezTo>
                    <a:pt x="446638" y="1560233"/>
                    <a:pt x="432858" y="1561042"/>
                    <a:pt x="419100" y="1562100"/>
                  </a:cubicBezTo>
                  <a:cubicBezTo>
                    <a:pt x="406400" y="1564217"/>
                    <a:pt x="393491" y="1565327"/>
                    <a:pt x="381000" y="1568450"/>
                  </a:cubicBezTo>
                  <a:cubicBezTo>
                    <a:pt x="372533" y="1570567"/>
                    <a:pt x="364274" y="1573836"/>
                    <a:pt x="355600" y="1574800"/>
                  </a:cubicBezTo>
                  <a:cubicBezTo>
                    <a:pt x="319587" y="1578801"/>
                    <a:pt x="336512" y="1576620"/>
                    <a:pt x="304800" y="1581150"/>
                  </a:cubicBezTo>
                  <a:lnTo>
                    <a:pt x="285750" y="1587500"/>
                  </a:lnTo>
                  <a:cubicBezTo>
                    <a:pt x="282575" y="1588558"/>
                    <a:pt x="279443" y="1589756"/>
                    <a:pt x="276225" y="1590675"/>
                  </a:cubicBezTo>
                  <a:lnTo>
                    <a:pt x="254000" y="1597025"/>
                  </a:lnTo>
                  <a:cubicBezTo>
                    <a:pt x="250794" y="1597987"/>
                    <a:pt x="247693" y="1599281"/>
                    <a:pt x="244475" y="1600200"/>
                  </a:cubicBezTo>
                  <a:cubicBezTo>
                    <a:pt x="239728" y="1601556"/>
                    <a:pt x="227325" y="1604012"/>
                    <a:pt x="222250" y="1606550"/>
                  </a:cubicBezTo>
                  <a:cubicBezTo>
                    <a:pt x="218837" y="1608257"/>
                    <a:pt x="216138" y="1611193"/>
                    <a:pt x="212725" y="1612900"/>
                  </a:cubicBezTo>
                  <a:cubicBezTo>
                    <a:pt x="207390" y="1615568"/>
                    <a:pt x="195586" y="1617724"/>
                    <a:pt x="190500" y="1619250"/>
                  </a:cubicBezTo>
                  <a:lnTo>
                    <a:pt x="161925" y="1628775"/>
                  </a:lnTo>
                  <a:cubicBezTo>
                    <a:pt x="158750" y="1629833"/>
                    <a:pt x="155682" y="1631294"/>
                    <a:pt x="152400" y="1631950"/>
                  </a:cubicBezTo>
                  <a:lnTo>
                    <a:pt x="136525" y="1635125"/>
                  </a:lnTo>
                  <a:cubicBezTo>
                    <a:pt x="110067" y="1634067"/>
                    <a:pt x="83562" y="1633837"/>
                    <a:pt x="57150" y="1631950"/>
                  </a:cubicBezTo>
                  <a:cubicBezTo>
                    <a:pt x="53812" y="1631712"/>
                    <a:pt x="50618" y="1630272"/>
                    <a:pt x="47625" y="1628775"/>
                  </a:cubicBezTo>
                  <a:cubicBezTo>
                    <a:pt x="44212" y="1627068"/>
                    <a:pt x="41275" y="1624542"/>
                    <a:pt x="38100" y="1622425"/>
                  </a:cubicBezTo>
                  <a:lnTo>
                    <a:pt x="19050" y="1593850"/>
                  </a:lnTo>
                  <a:cubicBezTo>
                    <a:pt x="16933" y="1590675"/>
                    <a:pt x="13907" y="1587945"/>
                    <a:pt x="12700" y="1584325"/>
                  </a:cubicBezTo>
                  <a:lnTo>
                    <a:pt x="9525" y="1574800"/>
                  </a:lnTo>
                  <a:cubicBezTo>
                    <a:pt x="10583" y="1566333"/>
                    <a:pt x="10912" y="1557743"/>
                    <a:pt x="12700" y="1549400"/>
                  </a:cubicBezTo>
                  <a:cubicBezTo>
                    <a:pt x="14102" y="1542855"/>
                    <a:pt x="12357" y="1530350"/>
                    <a:pt x="19050" y="1530350"/>
                  </a:cubicBezTo>
                  <a:lnTo>
                    <a:pt x="0" y="1555750"/>
                  </a:lnTo>
                  <a:close/>
                </a:path>
              </a:pathLst>
            </a:custGeom>
            <a:gradFill flip="none" rotWithShape="1">
              <a:gsLst>
                <a:gs pos="0">
                  <a:schemeClr val="accent1">
                    <a:lumMod val="40000"/>
                    <a:lumOff val="60000"/>
                  </a:schemeClr>
                </a:gs>
                <a:gs pos="100000">
                  <a:srgbClr val="FFFFFF"/>
                </a:gs>
                <a:gs pos="32000">
                  <a:schemeClr val="accent1">
                    <a:lumMod val="40000"/>
                    <a:lumOff val="60000"/>
                    <a:alpha val="77000"/>
                  </a:schemeClr>
                </a:gs>
              </a:gsLst>
              <a:path path="shap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Can 131"/>
            <p:cNvSpPr/>
            <p:nvPr/>
          </p:nvSpPr>
          <p:spPr>
            <a:xfrm rot="9268594">
              <a:off x="3988248" y="2198203"/>
              <a:ext cx="199941" cy="356458"/>
            </a:xfrm>
            <a:prstGeom prst="can">
              <a:avLst/>
            </a:prstGeom>
            <a:solidFill>
              <a:schemeClr val="accent6">
                <a:lumMod val="40000"/>
                <a:lumOff val="6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800" dirty="0" smtClean="0">
                  <a:solidFill>
                    <a:prstClr val="black"/>
                  </a:solidFill>
                  <a:latin typeface="Calibri"/>
                </a:rPr>
                <a:t>FPN</a:t>
              </a:r>
              <a:endParaRPr lang="en-US" sz="800" dirty="0">
                <a:solidFill>
                  <a:prstClr val="black"/>
                </a:solidFill>
                <a:latin typeface="Calibri"/>
              </a:endParaRPr>
            </a:p>
          </p:txBody>
        </p:sp>
        <p:sp>
          <p:nvSpPr>
            <p:cNvPr id="133" name="Can 132"/>
            <p:cNvSpPr/>
            <p:nvPr/>
          </p:nvSpPr>
          <p:spPr>
            <a:xfrm rot="16200000">
              <a:off x="3526246" y="1597945"/>
              <a:ext cx="199941" cy="356458"/>
            </a:xfrm>
            <a:prstGeom prst="can">
              <a:avLst/>
            </a:prstGeom>
            <a:solidFill>
              <a:schemeClr val="accent6">
                <a:lumMod val="40000"/>
                <a:lumOff val="6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800" dirty="0" smtClean="0">
                  <a:solidFill>
                    <a:prstClr val="black"/>
                  </a:solidFill>
                  <a:latin typeface="Calibri"/>
                </a:rPr>
                <a:t>FPN</a:t>
              </a:r>
              <a:endParaRPr lang="en-US" sz="800" dirty="0">
                <a:solidFill>
                  <a:prstClr val="black"/>
                </a:solidFill>
                <a:latin typeface="Calibri"/>
              </a:endParaRPr>
            </a:p>
          </p:txBody>
        </p:sp>
        <p:sp>
          <p:nvSpPr>
            <p:cNvPr id="291" name="TextBox 290"/>
            <p:cNvSpPr txBox="1"/>
            <p:nvPr/>
          </p:nvSpPr>
          <p:spPr>
            <a:xfrm>
              <a:off x="3611752" y="2458645"/>
              <a:ext cx="558767" cy="253916"/>
            </a:xfrm>
            <a:prstGeom prst="rect">
              <a:avLst/>
            </a:prstGeom>
            <a:noFill/>
          </p:spPr>
          <p:txBody>
            <a:bodyPr wrap="none" rtlCol="0">
              <a:spAutoFit/>
            </a:bodyPr>
            <a:lstStyle/>
            <a:p>
              <a:r>
                <a:rPr lang="en-US" sz="800" dirty="0" smtClean="0">
                  <a:solidFill>
                    <a:prstClr val="black"/>
                  </a:solidFill>
                </a:rPr>
                <a:t>HEP</a:t>
              </a:r>
              <a:r>
                <a:rPr lang="en-US" sz="800" b="1" dirty="0" smtClean="0">
                  <a:solidFill>
                    <a:prstClr val="black"/>
                  </a:solidFill>
                </a:rPr>
                <a:t> </a:t>
              </a:r>
              <a:r>
                <a:rPr lang="en-US" sz="1050" b="1" dirty="0" smtClean="0">
                  <a:solidFill>
                    <a:prstClr val="black"/>
                  </a:solidFill>
                  <a:latin typeface="Webdings"/>
                  <a:ea typeface="Webdings"/>
                  <a:cs typeface="Webdings"/>
                  <a:sym typeface="Webdings"/>
                </a:rPr>
                <a:t></a:t>
              </a:r>
              <a:r>
                <a:rPr lang="en-US" sz="800" b="1" dirty="0" smtClean="0">
                  <a:solidFill>
                    <a:prstClr val="black"/>
                  </a:solidFill>
                </a:rPr>
                <a:t>  </a:t>
              </a:r>
              <a:endParaRPr lang="en-US" sz="800" b="1" dirty="0">
                <a:solidFill>
                  <a:prstClr val="black"/>
                </a:solidFill>
              </a:endParaRPr>
            </a:p>
          </p:txBody>
        </p:sp>
        <p:grpSp>
          <p:nvGrpSpPr>
            <p:cNvPr id="253" name="Group 252"/>
            <p:cNvGrpSpPr/>
            <p:nvPr/>
          </p:nvGrpSpPr>
          <p:grpSpPr>
            <a:xfrm>
              <a:off x="3868979" y="1226008"/>
              <a:ext cx="469704" cy="368974"/>
              <a:chOff x="3261898" y="3895188"/>
              <a:chExt cx="1862729" cy="1307231"/>
            </a:xfrm>
          </p:grpSpPr>
          <p:sp>
            <p:nvSpPr>
              <p:cNvPr id="254" name="Explosion 2 253"/>
              <p:cNvSpPr/>
              <p:nvPr/>
            </p:nvSpPr>
            <p:spPr>
              <a:xfrm rot="1004517">
                <a:off x="3261898" y="3895188"/>
                <a:ext cx="1862729" cy="1307231"/>
              </a:xfrm>
              <a:prstGeom prst="irregularSeal2">
                <a:avLst/>
              </a:prstGeom>
              <a:gradFill flip="none" rotWithShape="1">
                <a:gsLst>
                  <a:gs pos="0">
                    <a:schemeClr val="accent6">
                      <a:lumMod val="50000"/>
                    </a:schemeClr>
                  </a:gs>
                  <a:gs pos="51000">
                    <a:schemeClr val="accent6">
                      <a:lumMod val="40000"/>
                      <a:lumOff val="60000"/>
                    </a:schemeClr>
                  </a:gs>
                  <a:gs pos="100000">
                    <a:schemeClr val="accent6">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100" dirty="0">
                  <a:solidFill>
                    <a:srgbClr val="F79646">
                      <a:lumMod val="50000"/>
                    </a:srgbClr>
                  </a:solidFill>
                  <a:latin typeface="Calibri"/>
                </a:endParaRPr>
              </a:p>
            </p:txBody>
          </p:sp>
          <p:sp>
            <p:nvSpPr>
              <p:cNvPr id="267" name="TextBox 266"/>
              <p:cNvSpPr txBox="1"/>
              <p:nvPr/>
            </p:nvSpPr>
            <p:spPr>
              <a:xfrm>
                <a:off x="3716714" y="4345786"/>
                <a:ext cx="1130374" cy="436168"/>
              </a:xfrm>
              <a:prstGeom prst="rect">
                <a:avLst/>
              </a:prstGeom>
              <a:noFill/>
            </p:spPr>
            <p:txBody>
              <a:bodyPr wrap="none" lIns="0" tIns="0" rIns="0" bIns="0" rtlCol="0">
                <a:spAutoFit/>
              </a:bodyPr>
              <a:lstStyle/>
              <a:p>
                <a:r>
                  <a:rPr lang="en-US" sz="800" dirty="0" smtClean="0">
                    <a:solidFill>
                      <a:srgbClr val="F79646">
                        <a:lumMod val="50000"/>
                      </a:srgbClr>
                    </a:solidFill>
                  </a:rPr>
                  <a:t>ferritin</a:t>
                </a:r>
                <a:endParaRPr lang="en-US" sz="800" dirty="0">
                  <a:solidFill>
                    <a:srgbClr val="F79646">
                      <a:lumMod val="50000"/>
                    </a:srgbClr>
                  </a:solidFill>
                </a:endParaRPr>
              </a:p>
            </p:txBody>
          </p:sp>
        </p:grpSp>
        <p:sp>
          <p:nvSpPr>
            <p:cNvPr id="299" name="Oval 23"/>
            <p:cNvSpPr>
              <a:spLocks noChangeArrowheads="1"/>
            </p:cNvSpPr>
            <p:nvPr/>
          </p:nvSpPr>
          <p:spPr bwMode="auto">
            <a:xfrm>
              <a:off x="4040488" y="1468778"/>
              <a:ext cx="115185" cy="80341"/>
            </a:xfrm>
            <a:prstGeom prst="ellipse">
              <a:avLst/>
            </a:prstGeom>
            <a:solidFill>
              <a:schemeClr val="accent2"/>
            </a:solidFill>
            <a:ln w="25400">
              <a:noFill/>
              <a:round/>
              <a:headEnd/>
              <a:tailEnd/>
            </a:ln>
            <a:extLst/>
          </p:spPr>
          <p:txBody>
            <a:bodyPr wrap="none" anchor="ctr"/>
            <a:lstStyle/>
            <a:p>
              <a:pPr marL="268288" indent="-268288" algn="ctr">
                <a:spcBef>
                  <a:spcPct val="20000"/>
                </a:spcBef>
                <a:buClr>
                  <a:srgbClr val="4F81BD"/>
                </a:buClr>
                <a:buFont typeface="Arial" charset="0"/>
                <a:buNone/>
              </a:pPr>
              <a:endParaRPr lang="en-US" sz="700" dirty="0">
                <a:solidFill>
                  <a:prstClr val="white"/>
                </a:solidFill>
              </a:endParaRPr>
            </a:p>
          </p:txBody>
        </p:sp>
        <p:sp>
          <p:nvSpPr>
            <p:cNvPr id="343" name="TextBox 342"/>
            <p:cNvSpPr txBox="1"/>
            <p:nvPr/>
          </p:nvSpPr>
          <p:spPr>
            <a:xfrm>
              <a:off x="4129866" y="1594797"/>
              <a:ext cx="424165" cy="215444"/>
            </a:xfrm>
            <a:prstGeom prst="rect">
              <a:avLst/>
            </a:prstGeom>
            <a:noFill/>
          </p:spPr>
          <p:txBody>
            <a:bodyPr wrap="none" rtlCol="0">
              <a:spAutoFit/>
            </a:bodyPr>
            <a:lstStyle/>
            <a:p>
              <a:r>
                <a:rPr lang="en-US" sz="800" dirty="0" smtClean="0">
                  <a:solidFill>
                    <a:prstClr val="black"/>
                  </a:solidFill>
                </a:rPr>
                <a:t>Hox1</a:t>
              </a:r>
              <a:endParaRPr lang="en-US" sz="800" dirty="0">
                <a:solidFill>
                  <a:prstClr val="black"/>
                </a:solidFill>
              </a:endParaRPr>
            </a:p>
          </p:txBody>
        </p:sp>
      </p:grpSp>
      <p:cxnSp>
        <p:nvCxnSpPr>
          <p:cNvPr id="8311" name="Curved Connector 8310"/>
          <p:cNvCxnSpPr>
            <a:stCxn id="132" idx="1"/>
          </p:cNvCxnSpPr>
          <p:nvPr/>
        </p:nvCxnSpPr>
        <p:spPr>
          <a:xfrm rot="16200000" flipH="1">
            <a:off x="4359307" y="2342973"/>
            <a:ext cx="60122" cy="44871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a:off x="4013327" y="570322"/>
            <a:ext cx="652750" cy="42646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80" name="TextBox 279"/>
          <p:cNvSpPr txBox="1"/>
          <p:nvPr/>
        </p:nvSpPr>
        <p:spPr>
          <a:xfrm>
            <a:off x="3594599" y="911707"/>
            <a:ext cx="897564" cy="246221"/>
          </a:xfrm>
          <a:prstGeom prst="rect">
            <a:avLst/>
          </a:prstGeom>
          <a:noFill/>
        </p:spPr>
        <p:txBody>
          <a:bodyPr wrap="none" rtlCol="0">
            <a:spAutoFit/>
          </a:bodyPr>
          <a:lstStyle/>
          <a:p>
            <a:r>
              <a:rPr lang="en-US" sz="1000" dirty="0" smtClean="0">
                <a:solidFill>
                  <a:prstClr val="black"/>
                </a:solidFill>
              </a:rPr>
              <a:t>Macrophage </a:t>
            </a:r>
            <a:endParaRPr lang="en-US" sz="1000" dirty="0">
              <a:solidFill>
                <a:prstClr val="black"/>
              </a:solidFill>
            </a:endParaRPr>
          </a:p>
        </p:txBody>
      </p:sp>
      <p:sp>
        <p:nvSpPr>
          <p:cNvPr id="12384" name="Rectangle 11"/>
          <p:cNvSpPr>
            <a:spLocks noChangeArrowheads="1"/>
          </p:cNvSpPr>
          <p:nvPr/>
        </p:nvSpPr>
        <p:spPr bwMode="auto">
          <a:xfrm>
            <a:off x="447753" y="3680389"/>
            <a:ext cx="54545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eaLnBrk="0" hangingPunct="0"/>
            <a:r>
              <a:rPr lang="de-CH" sz="1100" b="1" dirty="0">
                <a:solidFill>
                  <a:prstClr val="black"/>
                </a:solidFill>
                <a:cs typeface="Arial" charset="0"/>
              </a:rPr>
              <a:t>100%</a:t>
            </a:r>
            <a:endParaRPr lang="en-US" sz="1100" b="1" dirty="0">
              <a:solidFill>
                <a:prstClr val="black"/>
              </a:solidFill>
              <a:cs typeface="Arial" charset="0"/>
            </a:endParaRPr>
          </a:p>
        </p:txBody>
      </p:sp>
      <p:sp>
        <p:nvSpPr>
          <p:cNvPr id="8291" name="Rectangle 14"/>
          <p:cNvSpPr>
            <a:spLocks noChangeArrowheads="1"/>
          </p:cNvSpPr>
          <p:nvPr/>
        </p:nvSpPr>
        <p:spPr bwMode="auto">
          <a:xfrm>
            <a:off x="1723812" y="6156898"/>
            <a:ext cx="144780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0" hangingPunct="0"/>
            <a:r>
              <a:rPr lang="en-GB" sz="1100" dirty="0">
                <a:solidFill>
                  <a:prstClr val="black"/>
                </a:solidFill>
                <a:cs typeface="Arial" charset="0"/>
              </a:rPr>
              <a:t>Iron</a:t>
            </a:r>
            <a:r>
              <a:rPr lang="en-GB" sz="1100" b="1" dirty="0">
                <a:solidFill>
                  <a:prstClr val="black"/>
                </a:solidFill>
                <a:cs typeface="Arial" charset="0"/>
              </a:rPr>
              <a:t> </a:t>
            </a:r>
            <a:r>
              <a:rPr lang="en-GB" sz="1100" dirty="0">
                <a:solidFill>
                  <a:prstClr val="black"/>
                </a:solidFill>
                <a:cs typeface="Arial" charset="0"/>
              </a:rPr>
              <a:t>overload</a:t>
            </a:r>
          </a:p>
        </p:txBody>
      </p:sp>
      <p:grpSp>
        <p:nvGrpSpPr>
          <p:cNvPr id="3" name="Group 2"/>
          <p:cNvGrpSpPr/>
          <p:nvPr/>
        </p:nvGrpSpPr>
        <p:grpSpPr>
          <a:xfrm>
            <a:off x="330881" y="3797863"/>
            <a:ext cx="2396674" cy="2620645"/>
            <a:chOff x="330881" y="3797863"/>
            <a:chExt cx="2396674" cy="2620645"/>
          </a:xfrm>
        </p:grpSpPr>
        <p:sp>
          <p:nvSpPr>
            <p:cNvPr id="8282" name="Rectangle 5"/>
            <p:cNvSpPr>
              <a:spLocks noChangeArrowheads="1"/>
            </p:cNvSpPr>
            <p:nvPr/>
          </p:nvSpPr>
          <p:spPr bwMode="auto">
            <a:xfrm>
              <a:off x="1362075" y="5228393"/>
              <a:ext cx="533400" cy="82708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19050">
              <a:solidFill>
                <a:schemeClr val="tx1"/>
              </a:solidFill>
              <a:miter lim="800000"/>
              <a:headEnd/>
              <a:tailEnd/>
            </a:ln>
          </p:spPr>
          <p:txBody>
            <a:bodyPr wrap="none" anchor="ctr"/>
            <a:lstStyle/>
            <a:p>
              <a:pPr algn="ctr">
                <a:defRPr/>
              </a:pPr>
              <a:endParaRPr lang="en-US">
                <a:solidFill>
                  <a:prstClr val="black"/>
                </a:solidFill>
              </a:endParaRPr>
            </a:p>
          </p:txBody>
        </p:sp>
        <p:sp>
          <p:nvSpPr>
            <p:cNvPr id="12379" name="Rectangle 6"/>
            <p:cNvSpPr>
              <a:spLocks noChangeArrowheads="1"/>
            </p:cNvSpPr>
            <p:nvPr/>
          </p:nvSpPr>
          <p:spPr bwMode="auto">
            <a:xfrm>
              <a:off x="1362075" y="3797864"/>
              <a:ext cx="533400" cy="2257620"/>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solidFill>
                  <a:prstClr val="black"/>
                </a:solidFill>
              </a:endParaRPr>
            </a:p>
          </p:txBody>
        </p:sp>
        <p:sp>
          <p:nvSpPr>
            <p:cNvPr id="12380" name="Line 7"/>
            <p:cNvSpPr>
              <a:spLocks noChangeShapeType="1"/>
            </p:cNvSpPr>
            <p:nvPr/>
          </p:nvSpPr>
          <p:spPr bwMode="auto">
            <a:xfrm flipH="1">
              <a:off x="916695" y="3797863"/>
              <a:ext cx="3048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prstClr val="black"/>
                </a:solidFill>
              </a:endParaRPr>
            </a:p>
          </p:txBody>
        </p:sp>
        <p:sp>
          <p:nvSpPr>
            <p:cNvPr id="12381" name="Line 8"/>
            <p:cNvSpPr>
              <a:spLocks noChangeShapeType="1"/>
            </p:cNvSpPr>
            <p:nvPr/>
          </p:nvSpPr>
          <p:spPr bwMode="auto">
            <a:xfrm>
              <a:off x="1058147" y="3810890"/>
              <a:ext cx="0" cy="224459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prstClr val="black"/>
                </a:solidFill>
              </a:endParaRPr>
            </a:p>
          </p:txBody>
        </p:sp>
        <p:sp>
          <p:nvSpPr>
            <p:cNvPr id="12382" name="Line 9"/>
            <p:cNvSpPr>
              <a:spLocks noChangeShapeType="1"/>
            </p:cNvSpPr>
            <p:nvPr/>
          </p:nvSpPr>
          <p:spPr bwMode="auto">
            <a:xfrm flipH="1">
              <a:off x="888120" y="6055481"/>
              <a:ext cx="3048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prstClr val="black"/>
                </a:solidFill>
              </a:endParaRPr>
            </a:p>
          </p:txBody>
        </p:sp>
        <p:sp>
          <p:nvSpPr>
            <p:cNvPr id="12383" name="Line 10"/>
            <p:cNvSpPr>
              <a:spLocks noChangeShapeType="1"/>
            </p:cNvSpPr>
            <p:nvPr/>
          </p:nvSpPr>
          <p:spPr bwMode="auto">
            <a:xfrm flipH="1">
              <a:off x="916695" y="5228393"/>
              <a:ext cx="3048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prstClr val="black"/>
                </a:solidFill>
              </a:endParaRPr>
            </a:p>
          </p:txBody>
        </p:sp>
        <p:sp>
          <p:nvSpPr>
            <p:cNvPr id="12385" name="Rectangle 12"/>
            <p:cNvSpPr>
              <a:spLocks noChangeArrowheads="1"/>
            </p:cNvSpPr>
            <p:nvPr/>
          </p:nvSpPr>
          <p:spPr bwMode="auto">
            <a:xfrm>
              <a:off x="511607" y="5110919"/>
              <a:ext cx="46700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eaLnBrk="0" hangingPunct="0"/>
              <a:r>
                <a:rPr lang="de-CH" sz="1100" b="1" dirty="0">
                  <a:solidFill>
                    <a:prstClr val="black"/>
                  </a:solidFill>
                  <a:cs typeface="Arial" charset="0"/>
                </a:rPr>
                <a:t>30%</a:t>
              </a:r>
              <a:endParaRPr lang="en-US" sz="1100" b="1" dirty="0">
                <a:solidFill>
                  <a:prstClr val="black"/>
                </a:solidFill>
                <a:cs typeface="Arial" charset="0"/>
              </a:endParaRPr>
            </a:p>
          </p:txBody>
        </p:sp>
        <p:sp>
          <p:nvSpPr>
            <p:cNvPr id="12386" name="Rectangle 13"/>
            <p:cNvSpPr>
              <a:spLocks noChangeArrowheads="1"/>
            </p:cNvSpPr>
            <p:nvPr/>
          </p:nvSpPr>
          <p:spPr bwMode="auto">
            <a:xfrm>
              <a:off x="1192920" y="6156898"/>
              <a:ext cx="866378"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0" hangingPunct="0"/>
              <a:r>
                <a:rPr lang="en-GB" sz="1100" dirty="0" smtClean="0">
                  <a:solidFill>
                    <a:prstClr val="black"/>
                  </a:solidFill>
                  <a:cs typeface="Arial" charset="0"/>
                </a:rPr>
                <a:t>Normal</a:t>
              </a:r>
            </a:p>
          </p:txBody>
        </p:sp>
        <p:sp>
          <p:nvSpPr>
            <p:cNvPr id="12417" name="Text Box 129"/>
            <p:cNvSpPr txBox="1">
              <a:spLocks noChangeArrowheads="1"/>
            </p:cNvSpPr>
            <p:nvPr/>
          </p:nvSpPr>
          <p:spPr bwMode="auto">
            <a:xfrm rot="16200000">
              <a:off x="-441973" y="4802053"/>
              <a:ext cx="1807318"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100" b="1" dirty="0">
                  <a:solidFill>
                    <a:prstClr val="black"/>
                  </a:solidFill>
                </a:rPr>
                <a:t>Transferrin saturation %</a:t>
              </a:r>
              <a:endParaRPr lang="en-US" sz="1400" b="1" dirty="0">
                <a:solidFill>
                  <a:prstClr val="black"/>
                </a:solidFill>
              </a:endParaRPr>
            </a:p>
          </p:txBody>
        </p:sp>
        <p:grpSp>
          <p:nvGrpSpPr>
            <p:cNvPr id="7" name="Group 6"/>
            <p:cNvGrpSpPr/>
            <p:nvPr/>
          </p:nvGrpSpPr>
          <p:grpSpPr>
            <a:xfrm>
              <a:off x="2194155" y="3834483"/>
              <a:ext cx="533400" cy="2256447"/>
              <a:chOff x="2129617" y="3785996"/>
              <a:chExt cx="533400" cy="2256447"/>
            </a:xfrm>
          </p:grpSpPr>
          <p:sp>
            <p:nvSpPr>
              <p:cNvPr id="8281" name="Rectangle 4"/>
              <p:cNvSpPr>
                <a:spLocks noChangeArrowheads="1"/>
              </p:cNvSpPr>
              <p:nvPr/>
            </p:nvSpPr>
            <p:spPr bwMode="auto">
              <a:xfrm>
                <a:off x="2129617" y="4203739"/>
                <a:ext cx="533400" cy="1838704"/>
              </a:xfrm>
              <a:prstGeom prst="rect">
                <a:avLst/>
              </a:prstGeom>
              <a:gradFill flip="none" rotWithShape="1">
                <a:gsLst>
                  <a:gs pos="0">
                    <a:schemeClr val="accent2">
                      <a:lumMod val="60000"/>
                      <a:lumOff val="40000"/>
                    </a:schemeClr>
                  </a:gs>
                  <a:gs pos="34000">
                    <a:schemeClr val="accent2">
                      <a:lumMod val="75000"/>
                    </a:schemeClr>
                  </a:gs>
                  <a:gs pos="56000">
                    <a:schemeClr val="accent2">
                      <a:lumMod val="75000"/>
                    </a:schemeClr>
                  </a:gs>
                  <a:gs pos="97000">
                    <a:schemeClr val="accent2">
                      <a:gamma/>
                      <a:shade val="46275"/>
                      <a:invGamma/>
                    </a:schemeClr>
                  </a:gs>
                </a:gsLst>
                <a:lin ang="16200000" scaled="0"/>
                <a:tileRect/>
              </a:gradFill>
              <a:ln w="19050">
                <a:solidFill>
                  <a:schemeClr val="tx1"/>
                </a:solidFill>
                <a:miter lim="800000"/>
                <a:headEnd/>
                <a:tailEnd/>
              </a:ln>
            </p:spPr>
            <p:txBody>
              <a:bodyPr wrap="none" anchor="ctr"/>
              <a:lstStyle/>
              <a:p>
                <a:pPr algn="ctr">
                  <a:defRPr/>
                </a:pPr>
                <a:endParaRPr lang="en-US">
                  <a:solidFill>
                    <a:prstClr val="black"/>
                  </a:solidFill>
                </a:endParaRPr>
              </a:p>
            </p:txBody>
          </p:sp>
          <p:sp>
            <p:nvSpPr>
              <p:cNvPr id="135" name="Rectangle 4"/>
              <p:cNvSpPr>
                <a:spLocks noChangeArrowheads="1"/>
              </p:cNvSpPr>
              <p:nvPr/>
            </p:nvSpPr>
            <p:spPr bwMode="auto">
              <a:xfrm>
                <a:off x="2129617" y="3785996"/>
                <a:ext cx="533400" cy="397292"/>
              </a:xfrm>
              <a:prstGeom prst="rect">
                <a:avLst/>
              </a:prstGeom>
              <a:gradFill flip="none" rotWithShape="1">
                <a:gsLst>
                  <a:gs pos="0">
                    <a:srgbClr val="FF0000"/>
                  </a:gs>
                  <a:gs pos="52000">
                    <a:schemeClr val="accent6">
                      <a:lumMod val="40000"/>
                      <a:lumOff val="60000"/>
                    </a:schemeClr>
                  </a:gs>
                  <a:gs pos="100000">
                    <a:srgbClr val="FF0000"/>
                  </a:gs>
                </a:gsLst>
                <a:lin ang="0" scaled="0"/>
                <a:tileRect/>
              </a:gradFill>
              <a:ln w="19050">
                <a:solidFill>
                  <a:schemeClr val="tx1"/>
                </a:solidFill>
                <a:miter lim="800000"/>
                <a:headEnd/>
                <a:tailEnd/>
              </a:ln>
            </p:spPr>
            <p:txBody>
              <a:bodyPr wrap="none" anchor="ctr"/>
              <a:lstStyle/>
              <a:p>
                <a:pPr algn="ctr">
                  <a:defRPr/>
                </a:pPr>
                <a:endParaRPr lang="en-US">
                  <a:solidFill>
                    <a:prstClr val="black"/>
                  </a:solidFill>
                </a:endParaRPr>
              </a:p>
            </p:txBody>
          </p:sp>
        </p:grpSp>
        <p:sp>
          <p:nvSpPr>
            <p:cNvPr id="136" name="Rectangle 12"/>
            <p:cNvSpPr>
              <a:spLocks noChangeArrowheads="1"/>
            </p:cNvSpPr>
            <p:nvPr/>
          </p:nvSpPr>
          <p:spPr bwMode="auto">
            <a:xfrm>
              <a:off x="521682" y="4091757"/>
              <a:ext cx="46700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eaLnBrk="0" hangingPunct="0"/>
              <a:r>
                <a:rPr lang="de-CH" sz="1100" b="1" dirty="0" smtClean="0">
                  <a:solidFill>
                    <a:prstClr val="black"/>
                  </a:solidFill>
                  <a:cs typeface="Arial" charset="0"/>
                </a:rPr>
                <a:t>80</a:t>
              </a:r>
              <a:r>
                <a:rPr lang="de-CH" sz="1100" b="1" dirty="0">
                  <a:solidFill>
                    <a:prstClr val="black"/>
                  </a:solidFill>
                  <a:cs typeface="Arial" charset="0"/>
                </a:rPr>
                <a:t>%</a:t>
              </a:r>
              <a:endParaRPr lang="en-US" sz="1100" b="1" dirty="0">
                <a:solidFill>
                  <a:prstClr val="black"/>
                </a:solidFill>
                <a:cs typeface="Arial" charset="0"/>
              </a:endParaRPr>
            </a:p>
          </p:txBody>
        </p:sp>
        <p:sp>
          <p:nvSpPr>
            <p:cNvPr id="137" name="Line 10"/>
            <p:cNvSpPr>
              <a:spLocks noChangeShapeType="1"/>
            </p:cNvSpPr>
            <p:nvPr/>
          </p:nvSpPr>
          <p:spPr bwMode="auto">
            <a:xfrm flipH="1">
              <a:off x="904875" y="4216532"/>
              <a:ext cx="3048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prstClr val="black"/>
                </a:solidFill>
              </a:endParaRPr>
            </a:p>
          </p:txBody>
        </p:sp>
      </p:grpSp>
      <p:sp>
        <p:nvSpPr>
          <p:cNvPr id="42" name="Freeform 41"/>
          <p:cNvSpPr/>
          <p:nvPr/>
        </p:nvSpPr>
        <p:spPr>
          <a:xfrm>
            <a:off x="6782079" y="1573237"/>
            <a:ext cx="1546499" cy="2315520"/>
          </a:xfrm>
          <a:custGeom>
            <a:avLst/>
            <a:gdLst>
              <a:gd name="connsiteX0" fmla="*/ 224631 w 3084358"/>
              <a:gd name="connsiteY0" fmla="*/ 1520640 h 4423680"/>
              <a:gd name="connsiteX1" fmla="*/ 276469 w 3084358"/>
              <a:gd name="connsiteY1" fmla="*/ 1451520 h 4423680"/>
              <a:gd name="connsiteX2" fmla="*/ 293748 w 3084358"/>
              <a:gd name="connsiteY2" fmla="*/ 1382400 h 4423680"/>
              <a:gd name="connsiteX3" fmla="*/ 311028 w 3084358"/>
              <a:gd name="connsiteY3" fmla="*/ 1321920 h 4423680"/>
              <a:gd name="connsiteX4" fmla="*/ 319667 w 3084358"/>
              <a:gd name="connsiteY4" fmla="*/ 1200960 h 4423680"/>
              <a:gd name="connsiteX5" fmla="*/ 336947 w 3084358"/>
              <a:gd name="connsiteY5" fmla="*/ 1114560 h 4423680"/>
              <a:gd name="connsiteX6" fmla="*/ 345586 w 3084358"/>
              <a:gd name="connsiteY6" fmla="*/ 1088640 h 4423680"/>
              <a:gd name="connsiteX7" fmla="*/ 354226 w 3084358"/>
              <a:gd name="connsiteY7" fmla="*/ 993600 h 4423680"/>
              <a:gd name="connsiteX8" fmla="*/ 371505 w 3084358"/>
              <a:gd name="connsiteY8" fmla="*/ 941760 h 4423680"/>
              <a:gd name="connsiteX9" fmla="*/ 380145 w 3084358"/>
              <a:gd name="connsiteY9" fmla="*/ 915840 h 4423680"/>
              <a:gd name="connsiteX10" fmla="*/ 397424 w 3084358"/>
              <a:gd name="connsiteY10" fmla="*/ 889920 h 4423680"/>
              <a:gd name="connsiteX11" fmla="*/ 423343 w 3084358"/>
              <a:gd name="connsiteY11" fmla="*/ 838080 h 4423680"/>
              <a:gd name="connsiteX12" fmla="*/ 431983 w 3084358"/>
              <a:gd name="connsiteY12" fmla="*/ 786240 h 4423680"/>
              <a:gd name="connsiteX13" fmla="*/ 440623 w 3084358"/>
              <a:gd name="connsiteY13" fmla="*/ 699840 h 4423680"/>
              <a:gd name="connsiteX14" fmla="*/ 449262 w 3084358"/>
              <a:gd name="connsiteY14" fmla="*/ 673920 h 4423680"/>
              <a:gd name="connsiteX15" fmla="*/ 457902 w 3084358"/>
              <a:gd name="connsiteY15" fmla="*/ 639360 h 4423680"/>
              <a:gd name="connsiteX16" fmla="*/ 466542 w 3084358"/>
              <a:gd name="connsiteY16" fmla="*/ 613440 h 4423680"/>
              <a:gd name="connsiteX17" fmla="*/ 475181 w 3084358"/>
              <a:gd name="connsiteY17" fmla="*/ 578880 h 4423680"/>
              <a:gd name="connsiteX18" fmla="*/ 483821 w 3084358"/>
              <a:gd name="connsiteY18" fmla="*/ 527040 h 4423680"/>
              <a:gd name="connsiteX19" fmla="*/ 535659 w 3084358"/>
              <a:gd name="connsiteY19" fmla="*/ 509760 h 4423680"/>
              <a:gd name="connsiteX20" fmla="*/ 561578 w 3084358"/>
              <a:gd name="connsiteY20" fmla="*/ 501120 h 4423680"/>
              <a:gd name="connsiteX21" fmla="*/ 613416 w 3084358"/>
              <a:gd name="connsiteY21" fmla="*/ 475200 h 4423680"/>
              <a:gd name="connsiteX22" fmla="*/ 794849 w 3084358"/>
              <a:gd name="connsiteY22" fmla="*/ 475200 h 4423680"/>
              <a:gd name="connsiteX23" fmla="*/ 959002 w 3084358"/>
              <a:gd name="connsiteY23" fmla="*/ 483840 h 4423680"/>
              <a:gd name="connsiteX24" fmla="*/ 984921 w 3084358"/>
              <a:gd name="connsiteY24" fmla="*/ 501120 h 4423680"/>
              <a:gd name="connsiteX25" fmla="*/ 1002200 w 3084358"/>
              <a:gd name="connsiteY25" fmla="*/ 527040 h 4423680"/>
              <a:gd name="connsiteX26" fmla="*/ 1019480 w 3084358"/>
              <a:gd name="connsiteY26" fmla="*/ 544320 h 4423680"/>
              <a:gd name="connsiteX27" fmla="*/ 993561 w 3084358"/>
              <a:gd name="connsiteY27" fmla="*/ 656640 h 4423680"/>
              <a:gd name="connsiteX28" fmla="*/ 984921 w 3084358"/>
              <a:gd name="connsiteY28" fmla="*/ 682560 h 4423680"/>
              <a:gd name="connsiteX29" fmla="*/ 976281 w 3084358"/>
              <a:gd name="connsiteY29" fmla="*/ 708480 h 4423680"/>
              <a:gd name="connsiteX30" fmla="*/ 950362 w 3084358"/>
              <a:gd name="connsiteY30" fmla="*/ 760320 h 4423680"/>
              <a:gd name="connsiteX31" fmla="*/ 933083 w 3084358"/>
              <a:gd name="connsiteY31" fmla="*/ 829440 h 4423680"/>
              <a:gd name="connsiteX32" fmla="*/ 915804 w 3084358"/>
              <a:gd name="connsiteY32" fmla="*/ 907200 h 4423680"/>
              <a:gd name="connsiteX33" fmla="*/ 898525 w 3084358"/>
              <a:gd name="connsiteY33" fmla="*/ 959040 h 4423680"/>
              <a:gd name="connsiteX34" fmla="*/ 872606 w 3084358"/>
              <a:gd name="connsiteY34" fmla="*/ 1080000 h 4423680"/>
              <a:gd name="connsiteX35" fmla="*/ 872606 w 3084358"/>
              <a:gd name="connsiteY35" fmla="*/ 1313280 h 4423680"/>
              <a:gd name="connsiteX36" fmla="*/ 881245 w 3084358"/>
              <a:gd name="connsiteY36" fmla="*/ 1339200 h 4423680"/>
              <a:gd name="connsiteX37" fmla="*/ 889885 w 3084358"/>
              <a:gd name="connsiteY37" fmla="*/ 1382400 h 4423680"/>
              <a:gd name="connsiteX38" fmla="*/ 907164 w 3084358"/>
              <a:gd name="connsiteY38" fmla="*/ 1468800 h 4423680"/>
              <a:gd name="connsiteX39" fmla="*/ 907164 w 3084358"/>
              <a:gd name="connsiteY39" fmla="*/ 1313280 h 4423680"/>
              <a:gd name="connsiteX40" fmla="*/ 915804 w 3084358"/>
              <a:gd name="connsiteY40" fmla="*/ 1235520 h 4423680"/>
              <a:gd name="connsiteX41" fmla="*/ 933083 w 3084358"/>
              <a:gd name="connsiteY41" fmla="*/ 1209600 h 4423680"/>
              <a:gd name="connsiteX42" fmla="*/ 941723 w 3084358"/>
              <a:gd name="connsiteY42" fmla="*/ 1183680 h 4423680"/>
              <a:gd name="connsiteX43" fmla="*/ 872606 w 3084358"/>
              <a:gd name="connsiteY43" fmla="*/ 1192320 h 4423680"/>
              <a:gd name="connsiteX44" fmla="*/ 846687 w 3084358"/>
              <a:gd name="connsiteY44" fmla="*/ 1183680 h 4423680"/>
              <a:gd name="connsiteX45" fmla="*/ 863966 w 3084358"/>
              <a:gd name="connsiteY45" fmla="*/ 1097280 h 4423680"/>
              <a:gd name="connsiteX46" fmla="*/ 898525 w 3084358"/>
              <a:gd name="connsiteY46" fmla="*/ 1045440 h 4423680"/>
              <a:gd name="connsiteX47" fmla="*/ 915804 w 3084358"/>
              <a:gd name="connsiteY47" fmla="*/ 993600 h 4423680"/>
              <a:gd name="connsiteX48" fmla="*/ 924444 w 3084358"/>
              <a:gd name="connsiteY48" fmla="*/ 967680 h 4423680"/>
              <a:gd name="connsiteX49" fmla="*/ 941723 w 3084358"/>
              <a:gd name="connsiteY49" fmla="*/ 846720 h 4423680"/>
              <a:gd name="connsiteX50" fmla="*/ 959002 w 3084358"/>
              <a:gd name="connsiteY50" fmla="*/ 794880 h 4423680"/>
              <a:gd name="connsiteX51" fmla="*/ 967642 w 3084358"/>
              <a:gd name="connsiteY51" fmla="*/ 768960 h 4423680"/>
              <a:gd name="connsiteX52" fmla="*/ 993561 w 3084358"/>
              <a:gd name="connsiteY52" fmla="*/ 691200 h 4423680"/>
              <a:gd name="connsiteX53" fmla="*/ 1002200 w 3084358"/>
              <a:gd name="connsiteY53" fmla="*/ 665280 h 4423680"/>
              <a:gd name="connsiteX54" fmla="*/ 1019480 w 3084358"/>
              <a:gd name="connsiteY54" fmla="*/ 648000 h 4423680"/>
              <a:gd name="connsiteX55" fmla="*/ 1036759 w 3084358"/>
              <a:gd name="connsiteY55" fmla="*/ 622080 h 4423680"/>
              <a:gd name="connsiteX56" fmla="*/ 1088597 w 3084358"/>
              <a:gd name="connsiteY56" fmla="*/ 578880 h 4423680"/>
              <a:gd name="connsiteX57" fmla="*/ 1105876 w 3084358"/>
              <a:gd name="connsiteY57" fmla="*/ 552960 h 4423680"/>
              <a:gd name="connsiteX58" fmla="*/ 1123156 w 3084358"/>
              <a:gd name="connsiteY58" fmla="*/ 501120 h 4423680"/>
              <a:gd name="connsiteX59" fmla="*/ 1123156 w 3084358"/>
              <a:gd name="connsiteY59" fmla="*/ 328320 h 4423680"/>
              <a:gd name="connsiteX60" fmla="*/ 1097237 w 3084358"/>
              <a:gd name="connsiteY60" fmla="*/ 276480 h 4423680"/>
              <a:gd name="connsiteX61" fmla="*/ 1079957 w 3084358"/>
              <a:gd name="connsiteY61" fmla="*/ 224640 h 4423680"/>
              <a:gd name="connsiteX62" fmla="*/ 1097237 w 3084358"/>
              <a:gd name="connsiteY62" fmla="*/ 120960 h 4423680"/>
              <a:gd name="connsiteX63" fmla="*/ 1114516 w 3084358"/>
              <a:gd name="connsiteY63" fmla="*/ 95040 h 4423680"/>
              <a:gd name="connsiteX64" fmla="*/ 1140435 w 3084358"/>
              <a:gd name="connsiteY64" fmla="*/ 69120 h 4423680"/>
              <a:gd name="connsiteX65" fmla="*/ 1174994 w 3084358"/>
              <a:gd name="connsiteY65" fmla="*/ 60480 h 4423680"/>
              <a:gd name="connsiteX66" fmla="*/ 1200913 w 3084358"/>
              <a:gd name="connsiteY66" fmla="*/ 43200 h 4423680"/>
              <a:gd name="connsiteX67" fmla="*/ 1261390 w 3084358"/>
              <a:gd name="connsiteY67" fmla="*/ 25920 h 4423680"/>
              <a:gd name="connsiteX68" fmla="*/ 1339147 w 3084358"/>
              <a:gd name="connsiteY68" fmla="*/ 34560 h 4423680"/>
              <a:gd name="connsiteX69" fmla="*/ 1356426 w 3084358"/>
              <a:gd name="connsiteY69" fmla="*/ 60480 h 4423680"/>
              <a:gd name="connsiteX70" fmla="*/ 1382345 w 3084358"/>
              <a:gd name="connsiteY70" fmla="*/ 69120 h 4423680"/>
              <a:gd name="connsiteX71" fmla="*/ 1399625 w 3084358"/>
              <a:gd name="connsiteY71" fmla="*/ 86400 h 4423680"/>
              <a:gd name="connsiteX72" fmla="*/ 1416904 w 3084358"/>
              <a:gd name="connsiteY72" fmla="*/ 138240 h 4423680"/>
              <a:gd name="connsiteX73" fmla="*/ 1425544 w 3084358"/>
              <a:gd name="connsiteY73" fmla="*/ 164160 h 4423680"/>
              <a:gd name="connsiteX74" fmla="*/ 1451463 w 3084358"/>
              <a:gd name="connsiteY74" fmla="*/ 216000 h 4423680"/>
              <a:gd name="connsiteX75" fmla="*/ 1468742 w 3084358"/>
              <a:gd name="connsiteY75" fmla="*/ 241920 h 4423680"/>
              <a:gd name="connsiteX76" fmla="*/ 1486021 w 3084358"/>
              <a:gd name="connsiteY76" fmla="*/ 293760 h 4423680"/>
              <a:gd name="connsiteX77" fmla="*/ 1503301 w 3084358"/>
              <a:gd name="connsiteY77" fmla="*/ 267840 h 4423680"/>
              <a:gd name="connsiteX78" fmla="*/ 1511940 w 3084358"/>
              <a:gd name="connsiteY78" fmla="*/ 241920 h 4423680"/>
              <a:gd name="connsiteX79" fmla="*/ 1529220 w 3084358"/>
              <a:gd name="connsiteY79" fmla="*/ 224640 h 4423680"/>
              <a:gd name="connsiteX80" fmla="*/ 1546499 w 3084358"/>
              <a:gd name="connsiteY80" fmla="*/ 164160 h 4423680"/>
              <a:gd name="connsiteX81" fmla="*/ 1563778 w 3084358"/>
              <a:gd name="connsiteY81" fmla="*/ 103680 h 4423680"/>
              <a:gd name="connsiteX82" fmla="*/ 1581058 w 3084358"/>
              <a:gd name="connsiteY82" fmla="*/ 86400 h 4423680"/>
              <a:gd name="connsiteX83" fmla="*/ 1632896 w 3084358"/>
              <a:gd name="connsiteY83" fmla="*/ 17280 h 4423680"/>
              <a:gd name="connsiteX84" fmla="*/ 1658815 w 3084358"/>
              <a:gd name="connsiteY84" fmla="*/ 0 h 4423680"/>
              <a:gd name="connsiteX85" fmla="*/ 1779770 w 3084358"/>
              <a:gd name="connsiteY85" fmla="*/ 17280 h 4423680"/>
              <a:gd name="connsiteX86" fmla="*/ 1805689 w 3084358"/>
              <a:gd name="connsiteY86" fmla="*/ 34560 h 4423680"/>
              <a:gd name="connsiteX87" fmla="*/ 1831608 w 3084358"/>
              <a:gd name="connsiteY87" fmla="*/ 86400 h 4423680"/>
              <a:gd name="connsiteX88" fmla="*/ 1822968 w 3084358"/>
              <a:gd name="connsiteY88" fmla="*/ 138240 h 4423680"/>
              <a:gd name="connsiteX89" fmla="*/ 1805689 w 3084358"/>
              <a:gd name="connsiteY89" fmla="*/ 198720 h 4423680"/>
              <a:gd name="connsiteX90" fmla="*/ 1831608 w 3084358"/>
              <a:gd name="connsiteY90" fmla="*/ 181440 h 4423680"/>
              <a:gd name="connsiteX91" fmla="*/ 1857527 w 3084358"/>
              <a:gd name="connsiteY91" fmla="*/ 138240 h 4423680"/>
              <a:gd name="connsiteX92" fmla="*/ 1883446 w 3084358"/>
              <a:gd name="connsiteY92" fmla="*/ 95040 h 4423680"/>
              <a:gd name="connsiteX93" fmla="*/ 1935284 w 3084358"/>
              <a:gd name="connsiteY93" fmla="*/ 60480 h 4423680"/>
              <a:gd name="connsiteX94" fmla="*/ 1961203 w 3084358"/>
              <a:gd name="connsiteY94" fmla="*/ 77760 h 4423680"/>
              <a:gd name="connsiteX95" fmla="*/ 1978482 w 3084358"/>
              <a:gd name="connsiteY95" fmla="*/ 103680 h 4423680"/>
              <a:gd name="connsiteX96" fmla="*/ 2030320 w 3084358"/>
              <a:gd name="connsiteY96" fmla="*/ 120960 h 4423680"/>
              <a:gd name="connsiteX97" fmla="*/ 2082158 w 3084358"/>
              <a:gd name="connsiteY97" fmla="*/ 146880 h 4423680"/>
              <a:gd name="connsiteX98" fmla="*/ 2073518 w 3084358"/>
              <a:gd name="connsiteY98" fmla="*/ 172800 h 4423680"/>
              <a:gd name="connsiteX99" fmla="*/ 2021680 w 3084358"/>
              <a:gd name="connsiteY99" fmla="*/ 241920 h 4423680"/>
              <a:gd name="connsiteX100" fmla="*/ 2013041 w 3084358"/>
              <a:gd name="connsiteY100" fmla="*/ 475200 h 4423680"/>
              <a:gd name="connsiteX101" fmla="*/ 2038960 w 3084358"/>
              <a:gd name="connsiteY101" fmla="*/ 561600 h 4423680"/>
              <a:gd name="connsiteX102" fmla="*/ 2064879 w 3084358"/>
              <a:gd name="connsiteY102" fmla="*/ 570240 h 4423680"/>
              <a:gd name="connsiteX103" fmla="*/ 2090798 w 3084358"/>
              <a:gd name="connsiteY103" fmla="*/ 613440 h 4423680"/>
              <a:gd name="connsiteX104" fmla="*/ 2099437 w 3084358"/>
              <a:gd name="connsiteY104" fmla="*/ 639360 h 4423680"/>
              <a:gd name="connsiteX105" fmla="*/ 2116717 w 3084358"/>
              <a:gd name="connsiteY105" fmla="*/ 665280 h 4423680"/>
              <a:gd name="connsiteX106" fmla="*/ 2133996 w 3084358"/>
              <a:gd name="connsiteY106" fmla="*/ 717120 h 4423680"/>
              <a:gd name="connsiteX107" fmla="*/ 2142636 w 3084358"/>
              <a:gd name="connsiteY107" fmla="*/ 743040 h 4423680"/>
              <a:gd name="connsiteX108" fmla="*/ 2159915 w 3084358"/>
              <a:gd name="connsiteY108" fmla="*/ 768960 h 4423680"/>
              <a:gd name="connsiteX109" fmla="*/ 2168555 w 3084358"/>
              <a:gd name="connsiteY109" fmla="*/ 855360 h 4423680"/>
              <a:gd name="connsiteX110" fmla="*/ 2211753 w 3084358"/>
              <a:gd name="connsiteY110" fmla="*/ 889920 h 4423680"/>
              <a:gd name="connsiteX111" fmla="*/ 2246311 w 3084358"/>
              <a:gd name="connsiteY111" fmla="*/ 898560 h 4423680"/>
              <a:gd name="connsiteX112" fmla="*/ 2462303 w 3084358"/>
              <a:gd name="connsiteY112" fmla="*/ 915840 h 4423680"/>
              <a:gd name="connsiteX113" fmla="*/ 2522781 w 3084358"/>
              <a:gd name="connsiteY113" fmla="*/ 924480 h 4423680"/>
              <a:gd name="connsiteX114" fmla="*/ 2574619 w 3084358"/>
              <a:gd name="connsiteY114" fmla="*/ 941760 h 4423680"/>
              <a:gd name="connsiteX115" fmla="*/ 2643736 w 3084358"/>
              <a:gd name="connsiteY115" fmla="*/ 959040 h 4423680"/>
              <a:gd name="connsiteX116" fmla="*/ 2911565 w 3084358"/>
              <a:gd name="connsiteY116" fmla="*/ 967680 h 4423680"/>
              <a:gd name="connsiteX117" fmla="*/ 2954764 w 3084358"/>
              <a:gd name="connsiteY117" fmla="*/ 993600 h 4423680"/>
              <a:gd name="connsiteX118" fmla="*/ 2989322 w 3084358"/>
              <a:gd name="connsiteY118" fmla="*/ 1045440 h 4423680"/>
              <a:gd name="connsiteX119" fmla="*/ 2980683 w 3084358"/>
              <a:gd name="connsiteY119" fmla="*/ 1175040 h 4423680"/>
              <a:gd name="connsiteX120" fmla="*/ 2963403 w 3084358"/>
              <a:gd name="connsiteY120" fmla="*/ 1200960 h 4423680"/>
              <a:gd name="connsiteX121" fmla="*/ 2911565 w 3084358"/>
              <a:gd name="connsiteY121" fmla="*/ 1218240 h 4423680"/>
              <a:gd name="connsiteX122" fmla="*/ 2851088 w 3084358"/>
              <a:gd name="connsiteY122" fmla="*/ 1209600 h 4423680"/>
              <a:gd name="connsiteX123" fmla="*/ 2799250 w 3084358"/>
              <a:gd name="connsiteY123" fmla="*/ 1192320 h 4423680"/>
              <a:gd name="connsiteX124" fmla="*/ 2764691 w 3084358"/>
              <a:gd name="connsiteY124" fmla="*/ 1183680 h 4423680"/>
              <a:gd name="connsiteX125" fmla="*/ 2704213 w 3084358"/>
              <a:gd name="connsiteY125" fmla="*/ 1192320 h 4423680"/>
              <a:gd name="connsiteX126" fmla="*/ 2730132 w 3084358"/>
              <a:gd name="connsiteY126" fmla="*/ 1200960 h 4423680"/>
              <a:gd name="connsiteX127" fmla="*/ 2799250 w 3084358"/>
              <a:gd name="connsiteY127" fmla="*/ 1209600 h 4423680"/>
              <a:gd name="connsiteX128" fmla="*/ 2859727 w 3084358"/>
              <a:gd name="connsiteY128" fmla="*/ 1226880 h 4423680"/>
              <a:gd name="connsiteX129" fmla="*/ 2920205 w 3084358"/>
              <a:gd name="connsiteY129" fmla="*/ 1252800 h 4423680"/>
              <a:gd name="connsiteX130" fmla="*/ 2980683 w 3084358"/>
              <a:gd name="connsiteY130" fmla="*/ 1261440 h 4423680"/>
              <a:gd name="connsiteX131" fmla="*/ 3006602 w 3084358"/>
              <a:gd name="connsiteY131" fmla="*/ 1278720 h 4423680"/>
              <a:gd name="connsiteX132" fmla="*/ 3032521 w 3084358"/>
              <a:gd name="connsiteY132" fmla="*/ 1287360 h 4423680"/>
              <a:gd name="connsiteX133" fmla="*/ 3049800 w 3084358"/>
              <a:gd name="connsiteY133" fmla="*/ 1347840 h 4423680"/>
              <a:gd name="connsiteX134" fmla="*/ 3041160 w 3084358"/>
              <a:gd name="connsiteY134" fmla="*/ 1408320 h 4423680"/>
              <a:gd name="connsiteX135" fmla="*/ 3006602 w 3084358"/>
              <a:gd name="connsiteY135" fmla="*/ 1460160 h 4423680"/>
              <a:gd name="connsiteX136" fmla="*/ 2989322 w 3084358"/>
              <a:gd name="connsiteY136" fmla="*/ 1477440 h 4423680"/>
              <a:gd name="connsiteX137" fmla="*/ 2937484 w 3084358"/>
              <a:gd name="connsiteY137" fmla="*/ 1494720 h 4423680"/>
              <a:gd name="connsiteX138" fmla="*/ 2911565 w 3084358"/>
              <a:gd name="connsiteY138" fmla="*/ 1503360 h 4423680"/>
              <a:gd name="connsiteX139" fmla="*/ 2833808 w 3084358"/>
              <a:gd name="connsiteY139" fmla="*/ 1520640 h 4423680"/>
              <a:gd name="connsiteX140" fmla="*/ 2764691 w 3084358"/>
              <a:gd name="connsiteY140" fmla="*/ 1512000 h 4423680"/>
              <a:gd name="connsiteX141" fmla="*/ 2738772 w 3084358"/>
              <a:gd name="connsiteY141" fmla="*/ 1503360 h 4423680"/>
              <a:gd name="connsiteX142" fmla="*/ 2661015 w 3084358"/>
              <a:gd name="connsiteY142" fmla="*/ 1512000 h 4423680"/>
              <a:gd name="connsiteX143" fmla="*/ 2661015 w 3084358"/>
              <a:gd name="connsiteY143" fmla="*/ 1589760 h 4423680"/>
              <a:gd name="connsiteX144" fmla="*/ 2678294 w 3084358"/>
              <a:gd name="connsiteY144" fmla="*/ 1615680 h 4423680"/>
              <a:gd name="connsiteX145" fmla="*/ 2686934 w 3084358"/>
              <a:gd name="connsiteY145" fmla="*/ 1641600 h 4423680"/>
              <a:gd name="connsiteX146" fmla="*/ 2721493 w 3084358"/>
              <a:gd name="connsiteY146" fmla="*/ 1693440 h 4423680"/>
              <a:gd name="connsiteX147" fmla="*/ 2738772 w 3084358"/>
              <a:gd name="connsiteY147" fmla="*/ 1719360 h 4423680"/>
              <a:gd name="connsiteX148" fmla="*/ 2773331 w 3084358"/>
              <a:gd name="connsiteY148" fmla="*/ 1771200 h 4423680"/>
              <a:gd name="connsiteX149" fmla="*/ 2799250 w 3084358"/>
              <a:gd name="connsiteY149" fmla="*/ 1788480 h 4423680"/>
              <a:gd name="connsiteX150" fmla="*/ 2825169 w 3084358"/>
              <a:gd name="connsiteY150" fmla="*/ 1857600 h 4423680"/>
              <a:gd name="connsiteX151" fmla="*/ 2851088 w 3084358"/>
              <a:gd name="connsiteY151" fmla="*/ 1935360 h 4423680"/>
              <a:gd name="connsiteX152" fmla="*/ 2868367 w 3084358"/>
              <a:gd name="connsiteY152" fmla="*/ 1987200 h 4423680"/>
              <a:gd name="connsiteX153" fmla="*/ 2885646 w 3084358"/>
              <a:gd name="connsiteY153" fmla="*/ 2013120 h 4423680"/>
              <a:gd name="connsiteX154" fmla="*/ 2902926 w 3084358"/>
              <a:gd name="connsiteY154" fmla="*/ 2064960 h 4423680"/>
              <a:gd name="connsiteX155" fmla="*/ 2920205 w 3084358"/>
              <a:gd name="connsiteY155" fmla="*/ 2116800 h 4423680"/>
              <a:gd name="connsiteX156" fmla="*/ 2946124 w 3084358"/>
              <a:gd name="connsiteY156" fmla="*/ 2194560 h 4423680"/>
              <a:gd name="connsiteX157" fmla="*/ 2963403 w 3084358"/>
              <a:gd name="connsiteY157" fmla="*/ 2246400 h 4423680"/>
              <a:gd name="connsiteX158" fmla="*/ 2972043 w 3084358"/>
              <a:gd name="connsiteY158" fmla="*/ 2280960 h 4423680"/>
              <a:gd name="connsiteX159" fmla="*/ 2989322 w 3084358"/>
              <a:gd name="connsiteY159" fmla="*/ 2332800 h 4423680"/>
              <a:gd name="connsiteX160" fmla="*/ 3006602 w 3084358"/>
              <a:gd name="connsiteY160" fmla="*/ 2419200 h 4423680"/>
              <a:gd name="connsiteX161" fmla="*/ 3023881 w 3084358"/>
              <a:gd name="connsiteY161" fmla="*/ 2479680 h 4423680"/>
              <a:gd name="connsiteX162" fmla="*/ 3032521 w 3084358"/>
              <a:gd name="connsiteY162" fmla="*/ 2574720 h 4423680"/>
              <a:gd name="connsiteX163" fmla="*/ 3041160 w 3084358"/>
              <a:gd name="connsiteY163" fmla="*/ 2600640 h 4423680"/>
              <a:gd name="connsiteX164" fmla="*/ 3049800 w 3084358"/>
              <a:gd name="connsiteY164" fmla="*/ 2635200 h 4423680"/>
              <a:gd name="connsiteX165" fmla="*/ 3084358 w 3084358"/>
              <a:gd name="connsiteY165" fmla="*/ 2825280 h 4423680"/>
              <a:gd name="connsiteX166" fmla="*/ 3075719 w 3084358"/>
              <a:gd name="connsiteY166" fmla="*/ 3378240 h 4423680"/>
              <a:gd name="connsiteX167" fmla="*/ 3067079 w 3084358"/>
              <a:gd name="connsiteY167" fmla="*/ 3481920 h 4423680"/>
              <a:gd name="connsiteX168" fmla="*/ 3049800 w 3084358"/>
              <a:gd name="connsiteY168" fmla="*/ 3533760 h 4423680"/>
              <a:gd name="connsiteX169" fmla="*/ 3041160 w 3084358"/>
              <a:gd name="connsiteY169" fmla="*/ 3559680 h 4423680"/>
              <a:gd name="connsiteX170" fmla="*/ 3032521 w 3084358"/>
              <a:gd name="connsiteY170" fmla="*/ 3637440 h 4423680"/>
              <a:gd name="connsiteX171" fmla="*/ 3006602 w 3084358"/>
              <a:gd name="connsiteY171" fmla="*/ 3749760 h 4423680"/>
              <a:gd name="connsiteX172" fmla="*/ 2980683 w 3084358"/>
              <a:gd name="connsiteY172" fmla="*/ 3827520 h 4423680"/>
              <a:gd name="connsiteX173" fmla="*/ 2972043 w 3084358"/>
              <a:gd name="connsiteY173" fmla="*/ 3853440 h 4423680"/>
              <a:gd name="connsiteX174" fmla="*/ 2946124 w 3084358"/>
              <a:gd name="connsiteY174" fmla="*/ 3939840 h 4423680"/>
              <a:gd name="connsiteX175" fmla="*/ 2911565 w 3084358"/>
              <a:gd name="connsiteY175" fmla="*/ 3983040 h 4423680"/>
              <a:gd name="connsiteX176" fmla="*/ 2885646 w 3084358"/>
              <a:gd name="connsiteY176" fmla="*/ 4026240 h 4423680"/>
              <a:gd name="connsiteX177" fmla="*/ 2877007 w 3084358"/>
              <a:gd name="connsiteY177" fmla="*/ 4052160 h 4423680"/>
              <a:gd name="connsiteX178" fmla="*/ 2842448 w 3084358"/>
              <a:gd name="connsiteY178" fmla="*/ 4104000 h 4423680"/>
              <a:gd name="connsiteX179" fmla="*/ 2825169 w 3084358"/>
              <a:gd name="connsiteY179" fmla="*/ 4129920 h 4423680"/>
              <a:gd name="connsiteX180" fmla="*/ 2799250 w 3084358"/>
              <a:gd name="connsiteY180" fmla="*/ 4181760 h 4423680"/>
              <a:gd name="connsiteX181" fmla="*/ 2790610 w 3084358"/>
              <a:gd name="connsiteY181" fmla="*/ 4207680 h 4423680"/>
              <a:gd name="connsiteX182" fmla="*/ 2764691 w 3084358"/>
              <a:gd name="connsiteY182" fmla="*/ 4224960 h 4423680"/>
              <a:gd name="connsiteX183" fmla="*/ 2756051 w 3084358"/>
              <a:gd name="connsiteY183" fmla="*/ 4259520 h 4423680"/>
              <a:gd name="connsiteX184" fmla="*/ 2730132 w 3084358"/>
              <a:gd name="connsiteY184" fmla="*/ 4285440 h 4423680"/>
              <a:gd name="connsiteX185" fmla="*/ 2661015 w 3084358"/>
              <a:gd name="connsiteY185" fmla="*/ 4345920 h 4423680"/>
              <a:gd name="connsiteX186" fmla="*/ 2635096 w 3084358"/>
              <a:gd name="connsiteY186" fmla="*/ 4363200 h 4423680"/>
              <a:gd name="connsiteX187" fmla="*/ 2609177 w 3084358"/>
              <a:gd name="connsiteY187" fmla="*/ 4380480 h 4423680"/>
              <a:gd name="connsiteX188" fmla="*/ 2557339 w 3084358"/>
              <a:gd name="connsiteY188" fmla="*/ 4397760 h 4423680"/>
              <a:gd name="connsiteX189" fmla="*/ 2358627 w 3084358"/>
              <a:gd name="connsiteY189" fmla="*/ 4415040 h 4423680"/>
              <a:gd name="connsiteX190" fmla="*/ 2211753 w 3084358"/>
              <a:gd name="connsiteY190" fmla="*/ 4406400 h 4423680"/>
              <a:gd name="connsiteX191" fmla="*/ 2151275 w 3084358"/>
              <a:gd name="connsiteY191" fmla="*/ 4397760 h 4423680"/>
              <a:gd name="connsiteX192" fmla="*/ 2030320 w 3084358"/>
              <a:gd name="connsiteY192" fmla="*/ 4406400 h 4423680"/>
              <a:gd name="connsiteX193" fmla="*/ 1952563 w 3084358"/>
              <a:gd name="connsiteY193" fmla="*/ 4423680 h 4423680"/>
              <a:gd name="connsiteX194" fmla="*/ 1866166 w 3084358"/>
              <a:gd name="connsiteY194" fmla="*/ 4415040 h 4423680"/>
              <a:gd name="connsiteX195" fmla="*/ 1797049 w 3084358"/>
              <a:gd name="connsiteY195" fmla="*/ 4397760 h 4423680"/>
              <a:gd name="connsiteX196" fmla="*/ 1753851 w 3084358"/>
              <a:gd name="connsiteY196" fmla="*/ 4389120 h 4423680"/>
              <a:gd name="connsiteX197" fmla="*/ 1702013 w 3084358"/>
              <a:gd name="connsiteY197" fmla="*/ 4371840 h 4423680"/>
              <a:gd name="connsiteX198" fmla="*/ 1676094 w 3084358"/>
              <a:gd name="connsiteY198" fmla="*/ 4363200 h 4423680"/>
              <a:gd name="connsiteX199" fmla="*/ 1650175 w 3084358"/>
              <a:gd name="connsiteY199" fmla="*/ 4354560 h 4423680"/>
              <a:gd name="connsiteX200" fmla="*/ 1589697 w 3084358"/>
              <a:gd name="connsiteY200" fmla="*/ 4328640 h 4423680"/>
              <a:gd name="connsiteX201" fmla="*/ 1555139 w 3084358"/>
              <a:gd name="connsiteY201" fmla="*/ 4311360 h 4423680"/>
              <a:gd name="connsiteX202" fmla="*/ 1503301 w 3084358"/>
              <a:gd name="connsiteY202" fmla="*/ 4294080 h 4423680"/>
              <a:gd name="connsiteX203" fmla="*/ 1477382 w 3084358"/>
              <a:gd name="connsiteY203" fmla="*/ 4285440 h 4423680"/>
              <a:gd name="connsiteX204" fmla="*/ 1451463 w 3084358"/>
              <a:gd name="connsiteY204" fmla="*/ 4276800 h 4423680"/>
              <a:gd name="connsiteX205" fmla="*/ 1425544 w 3084358"/>
              <a:gd name="connsiteY205" fmla="*/ 4268160 h 4423680"/>
              <a:gd name="connsiteX206" fmla="*/ 1339147 w 3084358"/>
              <a:gd name="connsiteY206" fmla="*/ 4242240 h 4423680"/>
              <a:gd name="connsiteX207" fmla="*/ 1313228 w 3084358"/>
              <a:gd name="connsiteY207" fmla="*/ 4224960 h 4423680"/>
              <a:gd name="connsiteX208" fmla="*/ 1278670 w 3084358"/>
              <a:gd name="connsiteY208" fmla="*/ 4216320 h 4423680"/>
              <a:gd name="connsiteX209" fmla="*/ 1226832 w 3084358"/>
              <a:gd name="connsiteY209" fmla="*/ 4199040 h 4423680"/>
              <a:gd name="connsiteX210" fmla="*/ 1200913 w 3084358"/>
              <a:gd name="connsiteY210" fmla="*/ 4190400 h 4423680"/>
              <a:gd name="connsiteX211" fmla="*/ 1140435 w 3084358"/>
              <a:gd name="connsiteY211" fmla="*/ 4155840 h 4423680"/>
              <a:gd name="connsiteX212" fmla="*/ 1131795 w 3084358"/>
              <a:gd name="connsiteY212" fmla="*/ 4129920 h 4423680"/>
              <a:gd name="connsiteX213" fmla="*/ 1105876 w 3084358"/>
              <a:gd name="connsiteY213" fmla="*/ 4121280 h 4423680"/>
              <a:gd name="connsiteX214" fmla="*/ 1079957 w 3084358"/>
              <a:gd name="connsiteY214" fmla="*/ 4104000 h 4423680"/>
              <a:gd name="connsiteX215" fmla="*/ 1045399 w 3084358"/>
              <a:gd name="connsiteY215" fmla="*/ 4086720 h 4423680"/>
              <a:gd name="connsiteX216" fmla="*/ 967642 w 3084358"/>
              <a:gd name="connsiteY216" fmla="*/ 4043520 h 4423680"/>
              <a:gd name="connsiteX217" fmla="*/ 915804 w 3084358"/>
              <a:gd name="connsiteY217" fmla="*/ 4000320 h 4423680"/>
              <a:gd name="connsiteX218" fmla="*/ 863966 w 3084358"/>
              <a:gd name="connsiteY218" fmla="*/ 3965760 h 4423680"/>
              <a:gd name="connsiteX219" fmla="*/ 829407 w 3084358"/>
              <a:gd name="connsiteY219" fmla="*/ 3948480 h 4423680"/>
              <a:gd name="connsiteX220" fmla="*/ 794849 w 3084358"/>
              <a:gd name="connsiteY220" fmla="*/ 3922560 h 4423680"/>
              <a:gd name="connsiteX221" fmla="*/ 751650 w 3084358"/>
              <a:gd name="connsiteY221" fmla="*/ 3879360 h 4423680"/>
              <a:gd name="connsiteX222" fmla="*/ 743011 w 3084358"/>
              <a:gd name="connsiteY222" fmla="*/ 3853440 h 4423680"/>
              <a:gd name="connsiteX223" fmla="*/ 699812 w 3084358"/>
              <a:gd name="connsiteY223" fmla="*/ 3827520 h 4423680"/>
              <a:gd name="connsiteX224" fmla="*/ 691173 w 3084358"/>
              <a:gd name="connsiteY224" fmla="*/ 3801600 h 4423680"/>
              <a:gd name="connsiteX225" fmla="*/ 622055 w 3084358"/>
              <a:gd name="connsiteY225" fmla="*/ 3741120 h 4423680"/>
              <a:gd name="connsiteX226" fmla="*/ 604776 w 3084358"/>
              <a:gd name="connsiteY226" fmla="*/ 3715200 h 4423680"/>
              <a:gd name="connsiteX227" fmla="*/ 552938 w 3084358"/>
              <a:gd name="connsiteY227" fmla="*/ 3689280 h 4423680"/>
              <a:gd name="connsiteX228" fmla="*/ 509740 w 3084358"/>
              <a:gd name="connsiteY228" fmla="*/ 3637440 h 4423680"/>
              <a:gd name="connsiteX229" fmla="*/ 483821 w 3084358"/>
              <a:gd name="connsiteY229" fmla="*/ 3620160 h 4423680"/>
              <a:gd name="connsiteX230" fmla="*/ 431983 w 3084358"/>
              <a:gd name="connsiteY230" fmla="*/ 3576960 h 4423680"/>
              <a:gd name="connsiteX231" fmla="*/ 423343 w 3084358"/>
              <a:gd name="connsiteY231" fmla="*/ 3542400 h 4423680"/>
              <a:gd name="connsiteX232" fmla="*/ 371505 w 3084358"/>
              <a:gd name="connsiteY232" fmla="*/ 3473280 h 4423680"/>
              <a:gd name="connsiteX233" fmla="*/ 336947 w 3084358"/>
              <a:gd name="connsiteY233" fmla="*/ 3412800 h 4423680"/>
              <a:gd name="connsiteX234" fmla="*/ 285109 w 3084358"/>
              <a:gd name="connsiteY234" fmla="*/ 3386880 h 4423680"/>
              <a:gd name="connsiteX235" fmla="*/ 250550 w 3084358"/>
              <a:gd name="connsiteY235" fmla="*/ 3335040 h 4423680"/>
              <a:gd name="connsiteX236" fmla="*/ 215991 w 3084358"/>
              <a:gd name="connsiteY236" fmla="*/ 3291840 h 4423680"/>
              <a:gd name="connsiteX237" fmla="*/ 172793 w 3084358"/>
              <a:gd name="connsiteY237" fmla="*/ 3214080 h 4423680"/>
              <a:gd name="connsiteX238" fmla="*/ 155514 w 3084358"/>
              <a:gd name="connsiteY238" fmla="*/ 3188160 h 4423680"/>
              <a:gd name="connsiteX239" fmla="*/ 146874 w 3084358"/>
              <a:gd name="connsiteY239" fmla="*/ 3162240 h 4423680"/>
              <a:gd name="connsiteX240" fmla="*/ 112315 w 3084358"/>
              <a:gd name="connsiteY240" fmla="*/ 3101760 h 4423680"/>
              <a:gd name="connsiteX241" fmla="*/ 112315 w 3084358"/>
              <a:gd name="connsiteY241" fmla="*/ 2894400 h 4423680"/>
              <a:gd name="connsiteX242" fmla="*/ 77757 w 3084358"/>
              <a:gd name="connsiteY242" fmla="*/ 2790720 h 4423680"/>
              <a:gd name="connsiteX243" fmla="*/ 60478 w 3084358"/>
              <a:gd name="connsiteY243" fmla="*/ 2764800 h 4423680"/>
              <a:gd name="connsiteX244" fmla="*/ 25919 w 3084358"/>
              <a:gd name="connsiteY244" fmla="*/ 2721600 h 4423680"/>
              <a:gd name="connsiteX245" fmla="*/ 17279 w 3084358"/>
              <a:gd name="connsiteY245" fmla="*/ 2695680 h 4423680"/>
              <a:gd name="connsiteX246" fmla="*/ 8640 w 3084358"/>
              <a:gd name="connsiteY246" fmla="*/ 2496960 h 4423680"/>
              <a:gd name="connsiteX247" fmla="*/ 0 w 3084358"/>
              <a:gd name="connsiteY247" fmla="*/ 2445120 h 4423680"/>
              <a:gd name="connsiteX248" fmla="*/ 8640 w 3084358"/>
              <a:gd name="connsiteY248" fmla="*/ 2289600 h 4423680"/>
              <a:gd name="connsiteX249" fmla="*/ 17279 w 3084358"/>
              <a:gd name="connsiteY249" fmla="*/ 2255040 h 4423680"/>
              <a:gd name="connsiteX250" fmla="*/ 51838 w 3084358"/>
              <a:gd name="connsiteY250" fmla="*/ 2203200 h 4423680"/>
              <a:gd name="connsiteX251" fmla="*/ 60478 w 3084358"/>
              <a:gd name="connsiteY251" fmla="*/ 2168640 h 4423680"/>
              <a:gd name="connsiteX252" fmla="*/ 43198 w 3084358"/>
              <a:gd name="connsiteY252" fmla="*/ 2047680 h 4423680"/>
              <a:gd name="connsiteX253" fmla="*/ 51838 w 3084358"/>
              <a:gd name="connsiteY253" fmla="*/ 1952640 h 4423680"/>
              <a:gd name="connsiteX254" fmla="*/ 60478 w 3084358"/>
              <a:gd name="connsiteY254" fmla="*/ 1918080 h 4423680"/>
              <a:gd name="connsiteX255" fmla="*/ 95036 w 3084358"/>
              <a:gd name="connsiteY255" fmla="*/ 1866240 h 4423680"/>
              <a:gd name="connsiteX256" fmla="*/ 129595 w 3084358"/>
              <a:gd name="connsiteY256" fmla="*/ 1823040 h 4423680"/>
              <a:gd name="connsiteX257" fmla="*/ 172793 w 3084358"/>
              <a:gd name="connsiteY257" fmla="*/ 1745280 h 4423680"/>
              <a:gd name="connsiteX258" fmla="*/ 207352 w 3084358"/>
              <a:gd name="connsiteY258" fmla="*/ 1684800 h 4423680"/>
              <a:gd name="connsiteX259" fmla="*/ 224631 w 3084358"/>
              <a:gd name="connsiteY259" fmla="*/ 1632960 h 4423680"/>
              <a:gd name="connsiteX260" fmla="*/ 241910 w 3084358"/>
              <a:gd name="connsiteY260" fmla="*/ 1563840 h 4423680"/>
              <a:gd name="connsiteX261" fmla="*/ 215991 w 3084358"/>
              <a:gd name="connsiteY261" fmla="*/ 1477440 h 4423680"/>
              <a:gd name="connsiteX262" fmla="*/ 233271 w 3084358"/>
              <a:gd name="connsiteY262" fmla="*/ 1304640 h 4423680"/>
              <a:gd name="connsiteX263" fmla="*/ 241910 w 3084358"/>
              <a:gd name="connsiteY263" fmla="*/ 1278720 h 4423680"/>
              <a:gd name="connsiteX264" fmla="*/ 259190 w 3084358"/>
              <a:gd name="connsiteY264" fmla="*/ 1252800 h 4423680"/>
              <a:gd name="connsiteX265" fmla="*/ 293748 w 3084358"/>
              <a:gd name="connsiteY265" fmla="*/ 1175040 h 4423680"/>
              <a:gd name="connsiteX266" fmla="*/ 311028 w 3084358"/>
              <a:gd name="connsiteY266" fmla="*/ 1157760 h 4423680"/>
              <a:gd name="connsiteX267" fmla="*/ 336947 w 3084358"/>
              <a:gd name="connsiteY267" fmla="*/ 1105920 h 4423680"/>
              <a:gd name="connsiteX268" fmla="*/ 345586 w 3084358"/>
              <a:gd name="connsiteY268" fmla="*/ 1080000 h 4423680"/>
              <a:gd name="connsiteX269" fmla="*/ 354226 w 3084358"/>
              <a:gd name="connsiteY269" fmla="*/ 1019520 h 442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3084358" h="4423680">
                <a:moveTo>
                  <a:pt x="224631" y="1520640"/>
                </a:moveTo>
                <a:cubicBezTo>
                  <a:pt x="233111" y="1510039"/>
                  <a:pt x="267298" y="1469862"/>
                  <a:pt x="276469" y="1451520"/>
                </a:cubicBezTo>
                <a:cubicBezTo>
                  <a:pt x="285734" y="1432990"/>
                  <a:pt x="289803" y="1400152"/>
                  <a:pt x="293748" y="1382400"/>
                </a:cubicBezTo>
                <a:cubicBezTo>
                  <a:pt x="300979" y="1349857"/>
                  <a:pt x="301407" y="1350782"/>
                  <a:pt x="311028" y="1321920"/>
                </a:cubicBezTo>
                <a:cubicBezTo>
                  <a:pt x="313908" y="1281600"/>
                  <a:pt x="315645" y="1241182"/>
                  <a:pt x="319667" y="1200960"/>
                </a:cubicBezTo>
                <a:cubicBezTo>
                  <a:pt x="322278" y="1174845"/>
                  <a:pt x="329468" y="1140739"/>
                  <a:pt x="336947" y="1114560"/>
                </a:cubicBezTo>
                <a:cubicBezTo>
                  <a:pt x="339449" y="1105803"/>
                  <a:pt x="342706" y="1097280"/>
                  <a:pt x="345586" y="1088640"/>
                </a:cubicBezTo>
                <a:cubicBezTo>
                  <a:pt x="348466" y="1056960"/>
                  <a:pt x="348698" y="1024927"/>
                  <a:pt x="354226" y="993600"/>
                </a:cubicBezTo>
                <a:cubicBezTo>
                  <a:pt x="357391" y="975663"/>
                  <a:pt x="365745" y="959040"/>
                  <a:pt x="371505" y="941760"/>
                </a:cubicBezTo>
                <a:cubicBezTo>
                  <a:pt x="374385" y="933120"/>
                  <a:pt x="375093" y="923418"/>
                  <a:pt x="380145" y="915840"/>
                </a:cubicBezTo>
                <a:cubicBezTo>
                  <a:pt x="385905" y="907200"/>
                  <a:pt x="392780" y="899208"/>
                  <a:pt x="397424" y="889920"/>
                </a:cubicBezTo>
                <a:cubicBezTo>
                  <a:pt x="433194" y="818378"/>
                  <a:pt x="373824" y="912362"/>
                  <a:pt x="423343" y="838080"/>
                </a:cubicBezTo>
                <a:cubicBezTo>
                  <a:pt x="426223" y="820800"/>
                  <a:pt x="429810" y="803623"/>
                  <a:pt x="431983" y="786240"/>
                </a:cubicBezTo>
                <a:cubicBezTo>
                  <a:pt x="435573" y="757520"/>
                  <a:pt x="436222" y="728447"/>
                  <a:pt x="440623" y="699840"/>
                </a:cubicBezTo>
                <a:cubicBezTo>
                  <a:pt x="442008" y="690839"/>
                  <a:pt x="446760" y="682677"/>
                  <a:pt x="449262" y="673920"/>
                </a:cubicBezTo>
                <a:cubicBezTo>
                  <a:pt x="452524" y="662502"/>
                  <a:pt x="454640" y="650778"/>
                  <a:pt x="457902" y="639360"/>
                </a:cubicBezTo>
                <a:cubicBezTo>
                  <a:pt x="460404" y="630603"/>
                  <a:pt x="464040" y="622197"/>
                  <a:pt x="466542" y="613440"/>
                </a:cubicBezTo>
                <a:cubicBezTo>
                  <a:pt x="469804" y="602022"/>
                  <a:pt x="472852" y="590524"/>
                  <a:pt x="475181" y="578880"/>
                </a:cubicBezTo>
                <a:cubicBezTo>
                  <a:pt x="478616" y="561702"/>
                  <a:pt x="472285" y="540224"/>
                  <a:pt x="483821" y="527040"/>
                </a:cubicBezTo>
                <a:cubicBezTo>
                  <a:pt x="495815" y="513332"/>
                  <a:pt x="518380" y="515520"/>
                  <a:pt x="535659" y="509760"/>
                </a:cubicBezTo>
                <a:cubicBezTo>
                  <a:pt x="544299" y="506880"/>
                  <a:pt x="554001" y="506172"/>
                  <a:pt x="561578" y="501120"/>
                </a:cubicBezTo>
                <a:cubicBezTo>
                  <a:pt x="595074" y="478788"/>
                  <a:pt x="577646" y="487124"/>
                  <a:pt x="613416" y="475200"/>
                </a:cubicBezTo>
                <a:cubicBezTo>
                  <a:pt x="833913" y="497251"/>
                  <a:pt x="558390" y="475200"/>
                  <a:pt x="794849" y="475200"/>
                </a:cubicBezTo>
                <a:cubicBezTo>
                  <a:pt x="849642" y="475200"/>
                  <a:pt x="904284" y="480960"/>
                  <a:pt x="959002" y="483840"/>
                </a:cubicBezTo>
                <a:cubicBezTo>
                  <a:pt x="967642" y="489600"/>
                  <a:pt x="977579" y="493777"/>
                  <a:pt x="984921" y="501120"/>
                </a:cubicBezTo>
                <a:cubicBezTo>
                  <a:pt x="992263" y="508463"/>
                  <a:pt x="995713" y="518932"/>
                  <a:pt x="1002200" y="527040"/>
                </a:cubicBezTo>
                <a:cubicBezTo>
                  <a:pt x="1007289" y="533401"/>
                  <a:pt x="1013720" y="538560"/>
                  <a:pt x="1019480" y="544320"/>
                </a:cubicBezTo>
                <a:cubicBezTo>
                  <a:pt x="1008264" y="622829"/>
                  <a:pt x="1017279" y="585483"/>
                  <a:pt x="993561" y="656640"/>
                </a:cubicBezTo>
                <a:lnTo>
                  <a:pt x="984921" y="682560"/>
                </a:lnTo>
                <a:cubicBezTo>
                  <a:pt x="982041" y="691200"/>
                  <a:pt x="981333" y="700902"/>
                  <a:pt x="976281" y="708480"/>
                </a:cubicBezTo>
                <a:cubicBezTo>
                  <a:pt x="958134" y="735702"/>
                  <a:pt x="958616" y="730054"/>
                  <a:pt x="950362" y="760320"/>
                </a:cubicBezTo>
                <a:cubicBezTo>
                  <a:pt x="944113" y="783232"/>
                  <a:pt x="937740" y="806152"/>
                  <a:pt x="933083" y="829440"/>
                </a:cubicBezTo>
                <a:cubicBezTo>
                  <a:pt x="928149" y="854115"/>
                  <a:pt x="923127" y="882788"/>
                  <a:pt x="915804" y="907200"/>
                </a:cubicBezTo>
                <a:cubicBezTo>
                  <a:pt x="910570" y="924646"/>
                  <a:pt x="902097" y="941179"/>
                  <a:pt x="898525" y="959040"/>
                </a:cubicBezTo>
                <a:cubicBezTo>
                  <a:pt x="878916" y="1057084"/>
                  <a:pt x="888368" y="1016946"/>
                  <a:pt x="872606" y="1080000"/>
                </a:cubicBezTo>
                <a:cubicBezTo>
                  <a:pt x="862875" y="1196767"/>
                  <a:pt x="858532" y="1186605"/>
                  <a:pt x="872606" y="1313280"/>
                </a:cubicBezTo>
                <a:cubicBezTo>
                  <a:pt x="873612" y="1322332"/>
                  <a:pt x="879036" y="1330365"/>
                  <a:pt x="881245" y="1339200"/>
                </a:cubicBezTo>
                <a:cubicBezTo>
                  <a:pt x="884806" y="1353447"/>
                  <a:pt x="886699" y="1368065"/>
                  <a:pt x="889885" y="1382400"/>
                </a:cubicBezTo>
                <a:cubicBezTo>
                  <a:pt x="907068" y="1459724"/>
                  <a:pt x="890238" y="1367231"/>
                  <a:pt x="907164" y="1468800"/>
                </a:cubicBezTo>
                <a:cubicBezTo>
                  <a:pt x="931440" y="1395971"/>
                  <a:pt x="907164" y="1479705"/>
                  <a:pt x="907164" y="1313280"/>
                </a:cubicBezTo>
                <a:cubicBezTo>
                  <a:pt x="907164" y="1287200"/>
                  <a:pt x="909479" y="1260821"/>
                  <a:pt x="915804" y="1235520"/>
                </a:cubicBezTo>
                <a:cubicBezTo>
                  <a:pt x="918322" y="1225446"/>
                  <a:pt x="928439" y="1218888"/>
                  <a:pt x="933083" y="1209600"/>
                </a:cubicBezTo>
                <a:cubicBezTo>
                  <a:pt x="937156" y="1201454"/>
                  <a:pt x="950480" y="1186182"/>
                  <a:pt x="941723" y="1183680"/>
                </a:cubicBezTo>
                <a:cubicBezTo>
                  <a:pt x="919398" y="1177301"/>
                  <a:pt x="895645" y="1189440"/>
                  <a:pt x="872606" y="1192320"/>
                </a:cubicBezTo>
                <a:cubicBezTo>
                  <a:pt x="863966" y="1189440"/>
                  <a:pt x="848896" y="1192515"/>
                  <a:pt x="846687" y="1183680"/>
                </a:cubicBezTo>
                <a:cubicBezTo>
                  <a:pt x="844762" y="1175980"/>
                  <a:pt x="854186" y="1114884"/>
                  <a:pt x="863966" y="1097280"/>
                </a:cubicBezTo>
                <a:cubicBezTo>
                  <a:pt x="874052" y="1079126"/>
                  <a:pt x="898525" y="1045440"/>
                  <a:pt x="898525" y="1045440"/>
                </a:cubicBezTo>
                <a:lnTo>
                  <a:pt x="915804" y="993600"/>
                </a:lnTo>
                <a:lnTo>
                  <a:pt x="924444" y="967680"/>
                </a:lnTo>
                <a:cubicBezTo>
                  <a:pt x="930449" y="907626"/>
                  <a:pt x="927629" y="893703"/>
                  <a:pt x="941723" y="846720"/>
                </a:cubicBezTo>
                <a:cubicBezTo>
                  <a:pt x="946957" y="829274"/>
                  <a:pt x="953242" y="812160"/>
                  <a:pt x="959002" y="794880"/>
                </a:cubicBezTo>
                <a:cubicBezTo>
                  <a:pt x="961882" y="786240"/>
                  <a:pt x="965856" y="777891"/>
                  <a:pt x="967642" y="768960"/>
                </a:cubicBezTo>
                <a:cubicBezTo>
                  <a:pt x="982206" y="696133"/>
                  <a:pt x="966732" y="753802"/>
                  <a:pt x="993561" y="691200"/>
                </a:cubicBezTo>
                <a:cubicBezTo>
                  <a:pt x="997148" y="682829"/>
                  <a:pt x="997514" y="673089"/>
                  <a:pt x="1002200" y="665280"/>
                </a:cubicBezTo>
                <a:cubicBezTo>
                  <a:pt x="1006391" y="658295"/>
                  <a:pt x="1014391" y="654361"/>
                  <a:pt x="1019480" y="648000"/>
                </a:cubicBezTo>
                <a:cubicBezTo>
                  <a:pt x="1025967" y="639892"/>
                  <a:pt x="1030112" y="630057"/>
                  <a:pt x="1036759" y="622080"/>
                </a:cubicBezTo>
                <a:cubicBezTo>
                  <a:pt x="1057547" y="597133"/>
                  <a:pt x="1063112" y="595871"/>
                  <a:pt x="1088597" y="578880"/>
                </a:cubicBezTo>
                <a:cubicBezTo>
                  <a:pt x="1094357" y="570240"/>
                  <a:pt x="1101659" y="562449"/>
                  <a:pt x="1105876" y="552960"/>
                </a:cubicBezTo>
                <a:cubicBezTo>
                  <a:pt x="1113274" y="536315"/>
                  <a:pt x="1123156" y="501120"/>
                  <a:pt x="1123156" y="501120"/>
                </a:cubicBezTo>
                <a:cubicBezTo>
                  <a:pt x="1135261" y="416378"/>
                  <a:pt x="1136757" y="437137"/>
                  <a:pt x="1123156" y="328320"/>
                </a:cubicBezTo>
                <a:cubicBezTo>
                  <a:pt x="1119047" y="295443"/>
                  <a:pt x="1110658" y="306679"/>
                  <a:pt x="1097237" y="276480"/>
                </a:cubicBezTo>
                <a:cubicBezTo>
                  <a:pt x="1089839" y="259835"/>
                  <a:pt x="1079957" y="224640"/>
                  <a:pt x="1079957" y="224640"/>
                </a:cubicBezTo>
                <a:cubicBezTo>
                  <a:pt x="1082695" y="199998"/>
                  <a:pt x="1082762" y="149911"/>
                  <a:pt x="1097237" y="120960"/>
                </a:cubicBezTo>
                <a:cubicBezTo>
                  <a:pt x="1101881" y="111672"/>
                  <a:pt x="1107869" y="103017"/>
                  <a:pt x="1114516" y="95040"/>
                </a:cubicBezTo>
                <a:cubicBezTo>
                  <a:pt x="1122338" y="85653"/>
                  <a:pt x="1129826" y="75182"/>
                  <a:pt x="1140435" y="69120"/>
                </a:cubicBezTo>
                <a:cubicBezTo>
                  <a:pt x="1150745" y="63229"/>
                  <a:pt x="1163474" y="63360"/>
                  <a:pt x="1174994" y="60480"/>
                </a:cubicBezTo>
                <a:cubicBezTo>
                  <a:pt x="1183634" y="54720"/>
                  <a:pt x="1191626" y="47844"/>
                  <a:pt x="1200913" y="43200"/>
                </a:cubicBezTo>
                <a:cubicBezTo>
                  <a:pt x="1213307" y="37003"/>
                  <a:pt x="1250318" y="28688"/>
                  <a:pt x="1261390" y="25920"/>
                </a:cubicBezTo>
                <a:cubicBezTo>
                  <a:pt x="1287309" y="28800"/>
                  <a:pt x="1314639" y="25648"/>
                  <a:pt x="1339147" y="34560"/>
                </a:cubicBezTo>
                <a:cubicBezTo>
                  <a:pt x="1348906" y="38109"/>
                  <a:pt x="1348318" y="53993"/>
                  <a:pt x="1356426" y="60480"/>
                </a:cubicBezTo>
                <a:cubicBezTo>
                  <a:pt x="1363537" y="66169"/>
                  <a:pt x="1373705" y="66240"/>
                  <a:pt x="1382345" y="69120"/>
                </a:cubicBezTo>
                <a:cubicBezTo>
                  <a:pt x="1388105" y="74880"/>
                  <a:pt x="1395982" y="79114"/>
                  <a:pt x="1399625" y="86400"/>
                </a:cubicBezTo>
                <a:cubicBezTo>
                  <a:pt x="1407771" y="102692"/>
                  <a:pt x="1411144" y="120960"/>
                  <a:pt x="1416904" y="138240"/>
                </a:cubicBezTo>
                <a:cubicBezTo>
                  <a:pt x="1419784" y="146880"/>
                  <a:pt x="1420492" y="156582"/>
                  <a:pt x="1425544" y="164160"/>
                </a:cubicBezTo>
                <a:cubicBezTo>
                  <a:pt x="1475063" y="238442"/>
                  <a:pt x="1415693" y="144458"/>
                  <a:pt x="1451463" y="216000"/>
                </a:cubicBezTo>
                <a:cubicBezTo>
                  <a:pt x="1456107" y="225288"/>
                  <a:pt x="1464525" y="232431"/>
                  <a:pt x="1468742" y="241920"/>
                </a:cubicBezTo>
                <a:cubicBezTo>
                  <a:pt x="1476139" y="258565"/>
                  <a:pt x="1486021" y="293760"/>
                  <a:pt x="1486021" y="293760"/>
                </a:cubicBezTo>
                <a:cubicBezTo>
                  <a:pt x="1491781" y="285120"/>
                  <a:pt x="1498657" y="277128"/>
                  <a:pt x="1503301" y="267840"/>
                </a:cubicBezTo>
                <a:cubicBezTo>
                  <a:pt x="1507374" y="259694"/>
                  <a:pt x="1507254" y="249729"/>
                  <a:pt x="1511940" y="241920"/>
                </a:cubicBezTo>
                <a:cubicBezTo>
                  <a:pt x="1516131" y="234935"/>
                  <a:pt x="1523460" y="230400"/>
                  <a:pt x="1529220" y="224640"/>
                </a:cubicBezTo>
                <a:cubicBezTo>
                  <a:pt x="1556214" y="116653"/>
                  <a:pt x="1521720" y="250885"/>
                  <a:pt x="1546499" y="164160"/>
                </a:cubicBezTo>
                <a:cubicBezTo>
                  <a:pt x="1548551" y="156977"/>
                  <a:pt x="1558131" y="113092"/>
                  <a:pt x="1563778" y="103680"/>
                </a:cubicBezTo>
                <a:cubicBezTo>
                  <a:pt x="1567969" y="96695"/>
                  <a:pt x="1576171" y="92917"/>
                  <a:pt x="1581058" y="86400"/>
                </a:cubicBezTo>
                <a:cubicBezTo>
                  <a:pt x="1601792" y="58753"/>
                  <a:pt x="1608126" y="37097"/>
                  <a:pt x="1632896" y="17280"/>
                </a:cubicBezTo>
                <a:cubicBezTo>
                  <a:pt x="1641004" y="10793"/>
                  <a:pt x="1650175" y="5760"/>
                  <a:pt x="1658815" y="0"/>
                </a:cubicBezTo>
                <a:cubicBezTo>
                  <a:pt x="1674051" y="1524"/>
                  <a:pt x="1751175" y="5025"/>
                  <a:pt x="1779770" y="17280"/>
                </a:cubicBezTo>
                <a:cubicBezTo>
                  <a:pt x="1789314" y="21370"/>
                  <a:pt x="1797049" y="28800"/>
                  <a:pt x="1805689" y="34560"/>
                </a:cubicBezTo>
                <a:cubicBezTo>
                  <a:pt x="1814425" y="47665"/>
                  <a:pt x="1831608" y="68516"/>
                  <a:pt x="1831608" y="86400"/>
                </a:cubicBezTo>
                <a:cubicBezTo>
                  <a:pt x="1831608" y="103918"/>
                  <a:pt x="1826768" y="121139"/>
                  <a:pt x="1822968" y="138240"/>
                </a:cubicBezTo>
                <a:cubicBezTo>
                  <a:pt x="1821518" y="144767"/>
                  <a:pt x="1802267" y="195298"/>
                  <a:pt x="1805689" y="198720"/>
                </a:cubicBezTo>
                <a:cubicBezTo>
                  <a:pt x="1813031" y="206062"/>
                  <a:pt x="1822968" y="187200"/>
                  <a:pt x="1831608" y="181440"/>
                </a:cubicBezTo>
                <a:cubicBezTo>
                  <a:pt x="1856081" y="108013"/>
                  <a:pt x="1821949" y="197540"/>
                  <a:pt x="1857527" y="138240"/>
                </a:cubicBezTo>
                <a:cubicBezTo>
                  <a:pt x="1877825" y="104409"/>
                  <a:pt x="1851602" y="118924"/>
                  <a:pt x="1883446" y="95040"/>
                </a:cubicBezTo>
                <a:cubicBezTo>
                  <a:pt x="1900060" y="82579"/>
                  <a:pt x="1935284" y="60480"/>
                  <a:pt x="1935284" y="60480"/>
                </a:cubicBezTo>
                <a:cubicBezTo>
                  <a:pt x="1943924" y="66240"/>
                  <a:pt x="1953861" y="70417"/>
                  <a:pt x="1961203" y="77760"/>
                </a:cubicBezTo>
                <a:cubicBezTo>
                  <a:pt x="1968545" y="85103"/>
                  <a:pt x="1969677" y="98176"/>
                  <a:pt x="1978482" y="103680"/>
                </a:cubicBezTo>
                <a:cubicBezTo>
                  <a:pt x="1993927" y="113334"/>
                  <a:pt x="2015165" y="110856"/>
                  <a:pt x="2030320" y="120960"/>
                </a:cubicBezTo>
                <a:cubicBezTo>
                  <a:pt x="2063816" y="143292"/>
                  <a:pt x="2046388" y="134956"/>
                  <a:pt x="2082158" y="146880"/>
                </a:cubicBezTo>
                <a:cubicBezTo>
                  <a:pt x="2079278" y="155520"/>
                  <a:pt x="2077941" y="164839"/>
                  <a:pt x="2073518" y="172800"/>
                </a:cubicBezTo>
                <a:cubicBezTo>
                  <a:pt x="2049094" y="216766"/>
                  <a:pt x="2047898" y="215702"/>
                  <a:pt x="2021680" y="241920"/>
                </a:cubicBezTo>
                <a:cubicBezTo>
                  <a:pt x="1986823" y="346497"/>
                  <a:pt x="1998322" y="291204"/>
                  <a:pt x="2013041" y="475200"/>
                </a:cubicBezTo>
                <a:cubicBezTo>
                  <a:pt x="2013971" y="486821"/>
                  <a:pt x="2036527" y="560789"/>
                  <a:pt x="2038960" y="561600"/>
                </a:cubicBezTo>
                <a:lnTo>
                  <a:pt x="2064879" y="570240"/>
                </a:lnTo>
                <a:cubicBezTo>
                  <a:pt x="2089352" y="643667"/>
                  <a:pt x="2055220" y="554140"/>
                  <a:pt x="2090798" y="613440"/>
                </a:cubicBezTo>
                <a:cubicBezTo>
                  <a:pt x="2095484" y="621249"/>
                  <a:pt x="2095364" y="631214"/>
                  <a:pt x="2099437" y="639360"/>
                </a:cubicBezTo>
                <a:cubicBezTo>
                  <a:pt x="2104081" y="648648"/>
                  <a:pt x="2110957" y="656640"/>
                  <a:pt x="2116717" y="665280"/>
                </a:cubicBezTo>
                <a:lnTo>
                  <a:pt x="2133996" y="717120"/>
                </a:lnTo>
                <a:cubicBezTo>
                  <a:pt x="2136876" y="725760"/>
                  <a:pt x="2137584" y="735462"/>
                  <a:pt x="2142636" y="743040"/>
                </a:cubicBezTo>
                <a:lnTo>
                  <a:pt x="2159915" y="768960"/>
                </a:lnTo>
                <a:cubicBezTo>
                  <a:pt x="2162795" y="797760"/>
                  <a:pt x="2162047" y="827158"/>
                  <a:pt x="2168555" y="855360"/>
                </a:cubicBezTo>
                <a:cubicBezTo>
                  <a:pt x="2174775" y="882312"/>
                  <a:pt x="2190113" y="883737"/>
                  <a:pt x="2211753" y="889920"/>
                </a:cubicBezTo>
                <a:cubicBezTo>
                  <a:pt x="2223170" y="893182"/>
                  <a:pt x="2234894" y="895298"/>
                  <a:pt x="2246311" y="898560"/>
                </a:cubicBezTo>
                <a:cubicBezTo>
                  <a:pt x="2349459" y="928032"/>
                  <a:pt x="2144317" y="901386"/>
                  <a:pt x="2462303" y="915840"/>
                </a:cubicBezTo>
                <a:cubicBezTo>
                  <a:pt x="2482462" y="918720"/>
                  <a:pt x="2502939" y="919901"/>
                  <a:pt x="2522781" y="924480"/>
                </a:cubicBezTo>
                <a:cubicBezTo>
                  <a:pt x="2540529" y="928576"/>
                  <a:pt x="2557340" y="936000"/>
                  <a:pt x="2574619" y="941760"/>
                </a:cubicBezTo>
                <a:cubicBezTo>
                  <a:pt x="2597658" y="949440"/>
                  <a:pt x="2618715" y="957650"/>
                  <a:pt x="2643736" y="959040"/>
                </a:cubicBezTo>
                <a:cubicBezTo>
                  <a:pt x="2732921" y="963995"/>
                  <a:pt x="2822289" y="964800"/>
                  <a:pt x="2911565" y="967680"/>
                </a:cubicBezTo>
                <a:cubicBezTo>
                  <a:pt x="2936371" y="975949"/>
                  <a:pt x="2938952" y="972516"/>
                  <a:pt x="2954764" y="993600"/>
                </a:cubicBezTo>
                <a:cubicBezTo>
                  <a:pt x="2967224" y="1010214"/>
                  <a:pt x="2989322" y="1045440"/>
                  <a:pt x="2989322" y="1045440"/>
                </a:cubicBezTo>
                <a:cubicBezTo>
                  <a:pt x="2986442" y="1088640"/>
                  <a:pt x="2987801" y="1132333"/>
                  <a:pt x="2980683" y="1175040"/>
                </a:cubicBezTo>
                <a:cubicBezTo>
                  <a:pt x="2978976" y="1185283"/>
                  <a:pt x="2972209" y="1195456"/>
                  <a:pt x="2963403" y="1200960"/>
                </a:cubicBezTo>
                <a:cubicBezTo>
                  <a:pt x="2947958" y="1210614"/>
                  <a:pt x="2911565" y="1218240"/>
                  <a:pt x="2911565" y="1218240"/>
                </a:cubicBezTo>
                <a:cubicBezTo>
                  <a:pt x="2891406" y="1215360"/>
                  <a:pt x="2870930" y="1214179"/>
                  <a:pt x="2851088" y="1209600"/>
                </a:cubicBezTo>
                <a:cubicBezTo>
                  <a:pt x="2833340" y="1205504"/>
                  <a:pt x="2816920" y="1196738"/>
                  <a:pt x="2799250" y="1192320"/>
                </a:cubicBezTo>
                <a:lnTo>
                  <a:pt x="2764691" y="1183680"/>
                </a:lnTo>
                <a:cubicBezTo>
                  <a:pt x="2744532" y="1186560"/>
                  <a:pt x="2722427" y="1183213"/>
                  <a:pt x="2704213" y="1192320"/>
                </a:cubicBezTo>
                <a:cubicBezTo>
                  <a:pt x="2696067" y="1196393"/>
                  <a:pt x="2721172" y="1199331"/>
                  <a:pt x="2730132" y="1200960"/>
                </a:cubicBezTo>
                <a:cubicBezTo>
                  <a:pt x="2752976" y="1205114"/>
                  <a:pt x="2776211" y="1206720"/>
                  <a:pt x="2799250" y="1209600"/>
                </a:cubicBezTo>
                <a:cubicBezTo>
                  <a:pt x="2816786" y="1213984"/>
                  <a:pt x="2842375" y="1219443"/>
                  <a:pt x="2859727" y="1226880"/>
                </a:cubicBezTo>
                <a:cubicBezTo>
                  <a:pt x="2884314" y="1237418"/>
                  <a:pt x="2894879" y="1247735"/>
                  <a:pt x="2920205" y="1252800"/>
                </a:cubicBezTo>
                <a:cubicBezTo>
                  <a:pt x="2940174" y="1256794"/>
                  <a:pt x="2960524" y="1258560"/>
                  <a:pt x="2980683" y="1261440"/>
                </a:cubicBezTo>
                <a:cubicBezTo>
                  <a:pt x="2989323" y="1267200"/>
                  <a:pt x="2997315" y="1274076"/>
                  <a:pt x="3006602" y="1278720"/>
                </a:cubicBezTo>
                <a:cubicBezTo>
                  <a:pt x="3014748" y="1282793"/>
                  <a:pt x="3026082" y="1280920"/>
                  <a:pt x="3032521" y="1287360"/>
                </a:cubicBezTo>
                <a:cubicBezTo>
                  <a:pt x="3036651" y="1291490"/>
                  <a:pt x="3049726" y="1347544"/>
                  <a:pt x="3049800" y="1347840"/>
                </a:cubicBezTo>
                <a:cubicBezTo>
                  <a:pt x="3046920" y="1368000"/>
                  <a:pt x="3048470" y="1389313"/>
                  <a:pt x="3041160" y="1408320"/>
                </a:cubicBezTo>
                <a:cubicBezTo>
                  <a:pt x="3033705" y="1427703"/>
                  <a:pt x="3021287" y="1445475"/>
                  <a:pt x="3006602" y="1460160"/>
                </a:cubicBezTo>
                <a:cubicBezTo>
                  <a:pt x="3000842" y="1465920"/>
                  <a:pt x="2996608" y="1473797"/>
                  <a:pt x="2989322" y="1477440"/>
                </a:cubicBezTo>
                <a:cubicBezTo>
                  <a:pt x="2973031" y="1485586"/>
                  <a:pt x="2954763" y="1488960"/>
                  <a:pt x="2937484" y="1494720"/>
                </a:cubicBezTo>
                <a:cubicBezTo>
                  <a:pt x="2928844" y="1497600"/>
                  <a:pt x="2920495" y="1501574"/>
                  <a:pt x="2911565" y="1503360"/>
                </a:cubicBezTo>
                <a:cubicBezTo>
                  <a:pt x="2856723" y="1514329"/>
                  <a:pt x="2882613" y="1508438"/>
                  <a:pt x="2833808" y="1520640"/>
                </a:cubicBezTo>
                <a:cubicBezTo>
                  <a:pt x="2810769" y="1517760"/>
                  <a:pt x="2787535" y="1516154"/>
                  <a:pt x="2764691" y="1512000"/>
                </a:cubicBezTo>
                <a:cubicBezTo>
                  <a:pt x="2755731" y="1510371"/>
                  <a:pt x="2747879" y="1503360"/>
                  <a:pt x="2738772" y="1503360"/>
                </a:cubicBezTo>
                <a:cubicBezTo>
                  <a:pt x="2712693" y="1503360"/>
                  <a:pt x="2686934" y="1509120"/>
                  <a:pt x="2661015" y="1512000"/>
                </a:cubicBezTo>
                <a:cubicBezTo>
                  <a:pt x="2649470" y="1546635"/>
                  <a:pt x="2645809" y="1544142"/>
                  <a:pt x="2661015" y="1589760"/>
                </a:cubicBezTo>
                <a:cubicBezTo>
                  <a:pt x="2664299" y="1599611"/>
                  <a:pt x="2673650" y="1606392"/>
                  <a:pt x="2678294" y="1615680"/>
                </a:cubicBezTo>
                <a:cubicBezTo>
                  <a:pt x="2682367" y="1623826"/>
                  <a:pt x="2682511" y="1633639"/>
                  <a:pt x="2686934" y="1641600"/>
                </a:cubicBezTo>
                <a:cubicBezTo>
                  <a:pt x="2697020" y="1659754"/>
                  <a:pt x="2709973" y="1676160"/>
                  <a:pt x="2721493" y="1693440"/>
                </a:cubicBezTo>
                <a:lnTo>
                  <a:pt x="2738772" y="1719360"/>
                </a:lnTo>
                <a:lnTo>
                  <a:pt x="2773331" y="1771200"/>
                </a:lnTo>
                <a:lnTo>
                  <a:pt x="2799250" y="1788480"/>
                </a:lnTo>
                <a:cubicBezTo>
                  <a:pt x="2829320" y="1833587"/>
                  <a:pt x="2807923" y="1794363"/>
                  <a:pt x="2825169" y="1857600"/>
                </a:cubicBezTo>
                <a:cubicBezTo>
                  <a:pt x="2825177" y="1857628"/>
                  <a:pt x="2846764" y="1922387"/>
                  <a:pt x="2851088" y="1935360"/>
                </a:cubicBezTo>
                <a:cubicBezTo>
                  <a:pt x="2851090" y="1935365"/>
                  <a:pt x="2868364" y="1987196"/>
                  <a:pt x="2868367" y="1987200"/>
                </a:cubicBezTo>
                <a:cubicBezTo>
                  <a:pt x="2874127" y="1995840"/>
                  <a:pt x="2881429" y="2003631"/>
                  <a:pt x="2885646" y="2013120"/>
                </a:cubicBezTo>
                <a:cubicBezTo>
                  <a:pt x="2893044" y="2029765"/>
                  <a:pt x="2897166" y="2047680"/>
                  <a:pt x="2902926" y="2064960"/>
                </a:cubicBezTo>
                <a:lnTo>
                  <a:pt x="2920205" y="2116800"/>
                </a:lnTo>
                <a:lnTo>
                  <a:pt x="2946124" y="2194560"/>
                </a:lnTo>
                <a:lnTo>
                  <a:pt x="2963403" y="2246400"/>
                </a:lnTo>
                <a:cubicBezTo>
                  <a:pt x="2966283" y="2257920"/>
                  <a:pt x="2968631" y="2269586"/>
                  <a:pt x="2972043" y="2280960"/>
                </a:cubicBezTo>
                <a:cubicBezTo>
                  <a:pt x="2977277" y="2298406"/>
                  <a:pt x="2984904" y="2315129"/>
                  <a:pt x="2989322" y="2332800"/>
                </a:cubicBezTo>
                <a:cubicBezTo>
                  <a:pt x="3009386" y="2413058"/>
                  <a:pt x="2985424" y="2313303"/>
                  <a:pt x="3006602" y="2419200"/>
                </a:cubicBezTo>
                <a:cubicBezTo>
                  <a:pt x="3012028" y="2446329"/>
                  <a:pt x="3015645" y="2454971"/>
                  <a:pt x="3023881" y="2479680"/>
                </a:cubicBezTo>
                <a:cubicBezTo>
                  <a:pt x="3026761" y="2511360"/>
                  <a:pt x="3028023" y="2543229"/>
                  <a:pt x="3032521" y="2574720"/>
                </a:cubicBezTo>
                <a:cubicBezTo>
                  <a:pt x="3033809" y="2583736"/>
                  <a:pt x="3038658" y="2591883"/>
                  <a:pt x="3041160" y="2600640"/>
                </a:cubicBezTo>
                <a:cubicBezTo>
                  <a:pt x="3044422" y="2612058"/>
                  <a:pt x="3047765" y="2623501"/>
                  <a:pt x="3049800" y="2635200"/>
                </a:cubicBezTo>
                <a:cubicBezTo>
                  <a:pt x="3082940" y="2825759"/>
                  <a:pt x="3057249" y="2743943"/>
                  <a:pt x="3084358" y="2825280"/>
                </a:cubicBezTo>
                <a:cubicBezTo>
                  <a:pt x="3081478" y="3009600"/>
                  <a:pt x="3080568" y="3193961"/>
                  <a:pt x="3075719" y="3378240"/>
                </a:cubicBezTo>
                <a:cubicBezTo>
                  <a:pt x="3074807" y="3412908"/>
                  <a:pt x="3072780" y="3447712"/>
                  <a:pt x="3067079" y="3481920"/>
                </a:cubicBezTo>
                <a:cubicBezTo>
                  <a:pt x="3064085" y="3499887"/>
                  <a:pt x="3055560" y="3516480"/>
                  <a:pt x="3049800" y="3533760"/>
                </a:cubicBezTo>
                <a:lnTo>
                  <a:pt x="3041160" y="3559680"/>
                </a:lnTo>
                <a:cubicBezTo>
                  <a:pt x="3038280" y="3585600"/>
                  <a:pt x="3036209" y="3611623"/>
                  <a:pt x="3032521" y="3637440"/>
                </a:cubicBezTo>
                <a:cubicBezTo>
                  <a:pt x="3029095" y="3661423"/>
                  <a:pt x="3011478" y="3735132"/>
                  <a:pt x="3006602" y="3749760"/>
                </a:cubicBezTo>
                <a:lnTo>
                  <a:pt x="2980683" y="3827520"/>
                </a:lnTo>
                <a:cubicBezTo>
                  <a:pt x="2977803" y="3836160"/>
                  <a:pt x="2974252" y="3844605"/>
                  <a:pt x="2972043" y="3853440"/>
                </a:cubicBezTo>
                <a:cubicBezTo>
                  <a:pt x="2967214" y="3872758"/>
                  <a:pt x="2954536" y="3927221"/>
                  <a:pt x="2946124" y="3939840"/>
                </a:cubicBezTo>
                <a:cubicBezTo>
                  <a:pt x="2924327" y="3972538"/>
                  <a:pt x="2936187" y="3958418"/>
                  <a:pt x="2911565" y="3983040"/>
                </a:cubicBezTo>
                <a:cubicBezTo>
                  <a:pt x="2887092" y="4056467"/>
                  <a:pt x="2921224" y="3966940"/>
                  <a:pt x="2885646" y="4026240"/>
                </a:cubicBezTo>
                <a:cubicBezTo>
                  <a:pt x="2880960" y="4034049"/>
                  <a:pt x="2881430" y="4044199"/>
                  <a:pt x="2877007" y="4052160"/>
                </a:cubicBezTo>
                <a:cubicBezTo>
                  <a:pt x="2866922" y="4070315"/>
                  <a:pt x="2853968" y="4086720"/>
                  <a:pt x="2842448" y="4104000"/>
                </a:cubicBezTo>
                <a:cubicBezTo>
                  <a:pt x="2836688" y="4112640"/>
                  <a:pt x="2828453" y="4120069"/>
                  <a:pt x="2825169" y="4129920"/>
                </a:cubicBezTo>
                <a:cubicBezTo>
                  <a:pt x="2803452" y="4195071"/>
                  <a:pt x="2832747" y="4114764"/>
                  <a:pt x="2799250" y="4181760"/>
                </a:cubicBezTo>
                <a:cubicBezTo>
                  <a:pt x="2795177" y="4189906"/>
                  <a:pt x="2796299" y="4200568"/>
                  <a:pt x="2790610" y="4207680"/>
                </a:cubicBezTo>
                <a:cubicBezTo>
                  <a:pt x="2784123" y="4215788"/>
                  <a:pt x="2773331" y="4219200"/>
                  <a:pt x="2764691" y="4224960"/>
                </a:cubicBezTo>
                <a:cubicBezTo>
                  <a:pt x="2761811" y="4236480"/>
                  <a:pt x="2761942" y="4249210"/>
                  <a:pt x="2756051" y="4259520"/>
                </a:cubicBezTo>
                <a:cubicBezTo>
                  <a:pt x="2749989" y="4270129"/>
                  <a:pt x="2737954" y="4276053"/>
                  <a:pt x="2730132" y="4285440"/>
                </a:cubicBezTo>
                <a:cubicBezTo>
                  <a:pt x="2685134" y="4339440"/>
                  <a:pt x="2753892" y="4284000"/>
                  <a:pt x="2661015" y="4345920"/>
                </a:cubicBezTo>
                <a:lnTo>
                  <a:pt x="2635096" y="4363200"/>
                </a:lnTo>
                <a:cubicBezTo>
                  <a:pt x="2626456" y="4368960"/>
                  <a:pt x="2619028" y="4377196"/>
                  <a:pt x="2609177" y="4380480"/>
                </a:cubicBezTo>
                <a:cubicBezTo>
                  <a:pt x="2591898" y="4386240"/>
                  <a:pt x="2575370" y="4395184"/>
                  <a:pt x="2557339" y="4397760"/>
                </a:cubicBezTo>
                <a:cubicBezTo>
                  <a:pt x="2451158" y="4412929"/>
                  <a:pt x="2517186" y="4405130"/>
                  <a:pt x="2358627" y="4415040"/>
                </a:cubicBezTo>
                <a:cubicBezTo>
                  <a:pt x="2309669" y="4412160"/>
                  <a:pt x="2260626" y="4410473"/>
                  <a:pt x="2211753" y="4406400"/>
                </a:cubicBezTo>
                <a:cubicBezTo>
                  <a:pt x="2191459" y="4404709"/>
                  <a:pt x="2171639" y="4397760"/>
                  <a:pt x="2151275" y="4397760"/>
                </a:cubicBezTo>
                <a:cubicBezTo>
                  <a:pt x="2110854" y="4397760"/>
                  <a:pt x="2070638" y="4403520"/>
                  <a:pt x="2030320" y="4406400"/>
                </a:cubicBezTo>
                <a:cubicBezTo>
                  <a:pt x="2003592" y="4415310"/>
                  <a:pt x="1982974" y="4423680"/>
                  <a:pt x="1952563" y="4423680"/>
                </a:cubicBezTo>
                <a:cubicBezTo>
                  <a:pt x="1923620" y="4423680"/>
                  <a:pt x="1894965" y="4417920"/>
                  <a:pt x="1866166" y="4415040"/>
                </a:cubicBezTo>
                <a:cubicBezTo>
                  <a:pt x="1843127" y="4409280"/>
                  <a:pt x="1820336" y="4402418"/>
                  <a:pt x="1797049" y="4397760"/>
                </a:cubicBezTo>
                <a:cubicBezTo>
                  <a:pt x="1782650" y="4394880"/>
                  <a:pt x="1768018" y="4392984"/>
                  <a:pt x="1753851" y="4389120"/>
                </a:cubicBezTo>
                <a:cubicBezTo>
                  <a:pt x="1736279" y="4384327"/>
                  <a:pt x="1719292" y="4377600"/>
                  <a:pt x="1702013" y="4371840"/>
                </a:cubicBezTo>
                <a:lnTo>
                  <a:pt x="1676094" y="4363200"/>
                </a:lnTo>
                <a:cubicBezTo>
                  <a:pt x="1667454" y="4360320"/>
                  <a:pt x="1658321" y="4358633"/>
                  <a:pt x="1650175" y="4354560"/>
                </a:cubicBezTo>
                <a:cubicBezTo>
                  <a:pt x="1535544" y="4297243"/>
                  <a:pt x="1678694" y="4366783"/>
                  <a:pt x="1589697" y="4328640"/>
                </a:cubicBezTo>
                <a:cubicBezTo>
                  <a:pt x="1577859" y="4323566"/>
                  <a:pt x="1567097" y="4316143"/>
                  <a:pt x="1555139" y="4311360"/>
                </a:cubicBezTo>
                <a:cubicBezTo>
                  <a:pt x="1538228" y="4304595"/>
                  <a:pt x="1520580" y="4299840"/>
                  <a:pt x="1503301" y="4294080"/>
                </a:cubicBezTo>
                <a:lnTo>
                  <a:pt x="1477382" y="4285440"/>
                </a:lnTo>
                <a:lnTo>
                  <a:pt x="1451463" y="4276800"/>
                </a:lnTo>
                <a:cubicBezTo>
                  <a:pt x="1442823" y="4273920"/>
                  <a:pt x="1434379" y="4270369"/>
                  <a:pt x="1425544" y="4268160"/>
                </a:cubicBezTo>
                <a:cubicBezTo>
                  <a:pt x="1406225" y="4263330"/>
                  <a:pt x="1351768" y="4250654"/>
                  <a:pt x="1339147" y="4242240"/>
                </a:cubicBezTo>
                <a:cubicBezTo>
                  <a:pt x="1330507" y="4236480"/>
                  <a:pt x="1322772" y="4229051"/>
                  <a:pt x="1313228" y="4224960"/>
                </a:cubicBezTo>
                <a:cubicBezTo>
                  <a:pt x="1302314" y="4220282"/>
                  <a:pt x="1290043" y="4219732"/>
                  <a:pt x="1278670" y="4216320"/>
                </a:cubicBezTo>
                <a:cubicBezTo>
                  <a:pt x="1261224" y="4211086"/>
                  <a:pt x="1244111" y="4204800"/>
                  <a:pt x="1226832" y="4199040"/>
                </a:cubicBezTo>
                <a:cubicBezTo>
                  <a:pt x="1218192" y="4196160"/>
                  <a:pt x="1208490" y="4195452"/>
                  <a:pt x="1200913" y="4190400"/>
                </a:cubicBezTo>
                <a:cubicBezTo>
                  <a:pt x="1164278" y="4165976"/>
                  <a:pt x="1184281" y="4177764"/>
                  <a:pt x="1140435" y="4155840"/>
                </a:cubicBezTo>
                <a:cubicBezTo>
                  <a:pt x="1137555" y="4147200"/>
                  <a:pt x="1138235" y="4136360"/>
                  <a:pt x="1131795" y="4129920"/>
                </a:cubicBezTo>
                <a:cubicBezTo>
                  <a:pt x="1125355" y="4123480"/>
                  <a:pt x="1114022" y="4125353"/>
                  <a:pt x="1105876" y="4121280"/>
                </a:cubicBezTo>
                <a:cubicBezTo>
                  <a:pt x="1096589" y="4116636"/>
                  <a:pt x="1088972" y="4109152"/>
                  <a:pt x="1079957" y="4104000"/>
                </a:cubicBezTo>
                <a:cubicBezTo>
                  <a:pt x="1068775" y="4097610"/>
                  <a:pt x="1056443" y="4093346"/>
                  <a:pt x="1045399" y="4086720"/>
                </a:cubicBezTo>
                <a:cubicBezTo>
                  <a:pt x="971131" y="4042157"/>
                  <a:pt x="1019776" y="4060899"/>
                  <a:pt x="967642" y="4043520"/>
                </a:cubicBezTo>
                <a:cubicBezTo>
                  <a:pt x="944054" y="4019932"/>
                  <a:pt x="950031" y="4024280"/>
                  <a:pt x="915804" y="4000320"/>
                </a:cubicBezTo>
                <a:cubicBezTo>
                  <a:pt x="898791" y="3988410"/>
                  <a:pt x="882541" y="3975048"/>
                  <a:pt x="863966" y="3965760"/>
                </a:cubicBezTo>
                <a:cubicBezTo>
                  <a:pt x="852446" y="3960000"/>
                  <a:pt x="840329" y="3955306"/>
                  <a:pt x="829407" y="3948480"/>
                </a:cubicBezTo>
                <a:cubicBezTo>
                  <a:pt x="817196" y="3940848"/>
                  <a:pt x="805611" y="3932127"/>
                  <a:pt x="794849" y="3922560"/>
                </a:cubicBezTo>
                <a:cubicBezTo>
                  <a:pt x="779629" y="3909030"/>
                  <a:pt x="751650" y="3879360"/>
                  <a:pt x="751650" y="3879360"/>
                </a:cubicBezTo>
                <a:cubicBezTo>
                  <a:pt x="748770" y="3870720"/>
                  <a:pt x="747697" y="3861249"/>
                  <a:pt x="743011" y="3853440"/>
                </a:cubicBezTo>
                <a:cubicBezTo>
                  <a:pt x="731152" y="3833674"/>
                  <a:pt x="720199" y="3834316"/>
                  <a:pt x="699812" y="3827520"/>
                </a:cubicBezTo>
                <a:cubicBezTo>
                  <a:pt x="696932" y="3818880"/>
                  <a:pt x="696637" y="3808886"/>
                  <a:pt x="691173" y="3801600"/>
                </a:cubicBezTo>
                <a:cubicBezTo>
                  <a:pt x="665904" y="3767906"/>
                  <a:pt x="652032" y="3761105"/>
                  <a:pt x="622055" y="3741120"/>
                </a:cubicBezTo>
                <a:cubicBezTo>
                  <a:pt x="616295" y="3732480"/>
                  <a:pt x="612118" y="3722543"/>
                  <a:pt x="604776" y="3715200"/>
                </a:cubicBezTo>
                <a:cubicBezTo>
                  <a:pt x="588028" y="3698451"/>
                  <a:pt x="574019" y="3696307"/>
                  <a:pt x="552938" y="3689280"/>
                </a:cubicBezTo>
                <a:cubicBezTo>
                  <a:pt x="535948" y="3663794"/>
                  <a:pt x="534686" y="3658229"/>
                  <a:pt x="509740" y="3637440"/>
                </a:cubicBezTo>
                <a:cubicBezTo>
                  <a:pt x="501763" y="3630792"/>
                  <a:pt x="491798" y="3626808"/>
                  <a:pt x="483821" y="3620160"/>
                </a:cubicBezTo>
                <a:cubicBezTo>
                  <a:pt x="417298" y="3564722"/>
                  <a:pt x="496335" y="3619863"/>
                  <a:pt x="431983" y="3576960"/>
                </a:cubicBezTo>
                <a:cubicBezTo>
                  <a:pt x="429103" y="3565440"/>
                  <a:pt x="428653" y="3553021"/>
                  <a:pt x="423343" y="3542400"/>
                </a:cubicBezTo>
                <a:cubicBezTo>
                  <a:pt x="403803" y="3503319"/>
                  <a:pt x="395807" y="3497582"/>
                  <a:pt x="371505" y="3473280"/>
                </a:cubicBezTo>
                <a:cubicBezTo>
                  <a:pt x="364729" y="3459728"/>
                  <a:pt x="349158" y="3425012"/>
                  <a:pt x="336947" y="3412800"/>
                </a:cubicBezTo>
                <a:cubicBezTo>
                  <a:pt x="320199" y="3396051"/>
                  <a:pt x="306190" y="3393907"/>
                  <a:pt x="285109" y="3386880"/>
                </a:cubicBezTo>
                <a:cubicBezTo>
                  <a:pt x="269925" y="3341328"/>
                  <a:pt x="286505" y="3378187"/>
                  <a:pt x="250550" y="3335040"/>
                </a:cubicBezTo>
                <a:cubicBezTo>
                  <a:pt x="196062" y="3269652"/>
                  <a:pt x="266258" y="3342107"/>
                  <a:pt x="215991" y="3291840"/>
                </a:cubicBezTo>
                <a:cubicBezTo>
                  <a:pt x="200785" y="3246217"/>
                  <a:pt x="212404" y="3273499"/>
                  <a:pt x="172793" y="3214080"/>
                </a:cubicBezTo>
                <a:cubicBezTo>
                  <a:pt x="167033" y="3205440"/>
                  <a:pt x="158798" y="3198011"/>
                  <a:pt x="155514" y="3188160"/>
                </a:cubicBezTo>
                <a:cubicBezTo>
                  <a:pt x="152634" y="3179520"/>
                  <a:pt x="150461" y="3170611"/>
                  <a:pt x="146874" y="3162240"/>
                </a:cubicBezTo>
                <a:cubicBezTo>
                  <a:pt x="133719" y="3131543"/>
                  <a:pt x="129671" y="3127794"/>
                  <a:pt x="112315" y="3101760"/>
                </a:cubicBezTo>
                <a:cubicBezTo>
                  <a:pt x="92657" y="2964139"/>
                  <a:pt x="112315" y="3130460"/>
                  <a:pt x="112315" y="2894400"/>
                </a:cubicBezTo>
                <a:cubicBezTo>
                  <a:pt x="112315" y="2793445"/>
                  <a:pt x="131145" y="2808517"/>
                  <a:pt x="77757" y="2790720"/>
                </a:cubicBezTo>
                <a:cubicBezTo>
                  <a:pt x="71997" y="2782080"/>
                  <a:pt x="66965" y="2772908"/>
                  <a:pt x="60478" y="2764800"/>
                </a:cubicBezTo>
                <a:cubicBezTo>
                  <a:pt x="39046" y="2738009"/>
                  <a:pt x="43649" y="2757062"/>
                  <a:pt x="25919" y="2721600"/>
                </a:cubicBezTo>
                <a:cubicBezTo>
                  <a:pt x="21846" y="2713454"/>
                  <a:pt x="20159" y="2704320"/>
                  <a:pt x="17279" y="2695680"/>
                </a:cubicBezTo>
                <a:cubicBezTo>
                  <a:pt x="14399" y="2629440"/>
                  <a:pt x="13201" y="2563105"/>
                  <a:pt x="8640" y="2496960"/>
                </a:cubicBezTo>
                <a:cubicBezTo>
                  <a:pt x="7435" y="2479483"/>
                  <a:pt x="0" y="2462638"/>
                  <a:pt x="0" y="2445120"/>
                </a:cubicBezTo>
                <a:cubicBezTo>
                  <a:pt x="0" y="2393200"/>
                  <a:pt x="3940" y="2341307"/>
                  <a:pt x="8640" y="2289600"/>
                </a:cubicBezTo>
                <a:cubicBezTo>
                  <a:pt x="9715" y="2277774"/>
                  <a:pt x="11969" y="2265661"/>
                  <a:pt x="17279" y="2255040"/>
                </a:cubicBezTo>
                <a:cubicBezTo>
                  <a:pt x="26566" y="2236465"/>
                  <a:pt x="51838" y="2203200"/>
                  <a:pt x="51838" y="2203200"/>
                </a:cubicBezTo>
                <a:cubicBezTo>
                  <a:pt x="54718" y="2191680"/>
                  <a:pt x="60478" y="2180515"/>
                  <a:pt x="60478" y="2168640"/>
                </a:cubicBezTo>
                <a:cubicBezTo>
                  <a:pt x="60478" y="2092924"/>
                  <a:pt x="59188" y="2095649"/>
                  <a:pt x="43198" y="2047680"/>
                </a:cubicBezTo>
                <a:cubicBezTo>
                  <a:pt x="46078" y="2016000"/>
                  <a:pt x="47634" y="1984172"/>
                  <a:pt x="51838" y="1952640"/>
                </a:cubicBezTo>
                <a:cubicBezTo>
                  <a:pt x="53407" y="1940870"/>
                  <a:pt x="55168" y="1928701"/>
                  <a:pt x="60478" y="1918080"/>
                </a:cubicBezTo>
                <a:cubicBezTo>
                  <a:pt x="69765" y="1899505"/>
                  <a:pt x="83517" y="1883520"/>
                  <a:pt x="95036" y="1866240"/>
                </a:cubicBezTo>
                <a:cubicBezTo>
                  <a:pt x="116833" y="1833542"/>
                  <a:pt x="104973" y="1847662"/>
                  <a:pt x="129595" y="1823040"/>
                </a:cubicBezTo>
                <a:cubicBezTo>
                  <a:pt x="153485" y="1751361"/>
                  <a:pt x="113379" y="1864116"/>
                  <a:pt x="172793" y="1745280"/>
                </a:cubicBezTo>
                <a:cubicBezTo>
                  <a:pt x="194716" y="1701432"/>
                  <a:pt x="182928" y="1721436"/>
                  <a:pt x="207352" y="1684800"/>
                </a:cubicBezTo>
                <a:cubicBezTo>
                  <a:pt x="213112" y="1667520"/>
                  <a:pt x="221059" y="1650821"/>
                  <a:pt x="224631" y="1632960"/>
                </a:cubicBezTo>
                <a:cubicBezTo>
                  <a:pt x="235057" y="1580830"/>
                  <a:pt x="228628" y="1603692"/>
                  <a:pt x="241910" y="1563840"/>
                </a:cubicBezTo>
                <a:cubicBezTo>
                  <a:pt x="220876" y="1500735"/>
                  <a:pt x="229049" y="1529671"/>
                  <a:pt x="215991" y="1477440"/>
                </a:cubicBezTo>
                <a:cubicBezTo>
                  <a:pt x="221017" y="1402046"/>
                  <a:pt x="217697" y="1366940"/>
                  <a:pt x="233271" y="1304640"/>
                </a:cubicBezTo>
                <a:cubicBezTo>
                  <a:pt x="235480" y="1295805"/>
                  <a:pt x="237837" y="1286866"/>
                  <a:pt x="241910" y="1278720"/>
                </a:cubicBezTo>
                <a:cubicBezTo>
                  <a:pt x="246554" y="1269432"/>
                  <a:pt x="253430" y="1261440"/>
                  <a:pt x="259190" y="1252800"/>
                </a:cubicBezTo>
                <a:cubicBezTo>
                  <a:pt x="272890" y="1211698"/>
                  <a:pt x="270278" y="1204378"/>
                  <a:pt x="293748" y="1175040"/>
                </a:cubicBezTo>
                <a:cubicBezTo>
                  <a:pt x="298837" y="1168679"/>
                  <a:pt x="305268" y="1163520"/>
                  <a:pt x="311028" y="1157760"/>
                </a:cubicBezTo>
                <a:cubicBezTo>
                  <a:pt x="332336" y="1072519"/>
                  <a:pt x="303935" y="1160942"/>
                  <a:pt x="336947" y="1105920"/>
                </a:cubicBezTo>
                <a:cubicBezTo>
                  <a:pt x="341633" y="1098111"/>
                  <a:pt x="343610" y="1088890"/>
                  <a:pt x="345586" y="1080000"/>
                </a:cubicBezTo>
                <a:cubicBezTo>
                  <a:pt x="354699" y="1038987"/>
                  <a:pt x="354226" y="1043431"/>
                  <a:pt x="354226" y="1019520"/>
                </a:cubicBezTo>
              </a:path>
            </a:pathLst>
          </a:custGeom>
          <a:gradFill flip="none" rotWithShape="1">
            <a:gsLst>
              <a:gs pos="0">
                <a:schemeClr val="accent6">
                  <a:lumMod val="60000"/>
                  <a:lumOff val="40000"/>
                </a:schemeClr>
              </a:gs>
              <a:gs pos="88000">
                <a:srgbClr val="FFFFFF"/>
              </a:gs>
            </a:gsLst>
            <a:lin ang="0" scaled="1"/>
            <a:tileRect/>
          </a:gra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9" name="Pentagon 8"/>
          <p:cNvSpPr/>
          <p:nvPr/>
        </p:nvSpPr>
        <p:spPr>
          <a:xfrm>
            <a:off x="6512791" y="2589583"/>
            <a:ext cx="431745" cy="261170"/>
          </a:xfrm>
          <a:prstGeom prst="homePlate">
            <a:avLst/>
          </a:prstGeom>
          <a:solidFill>
            <a:schemeClr val="accent6">
              <a:lumMod val="40000"/>
              <a:lumOff val="6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C0504D">
                    <a:lumMod val="75000"/>
                  </a:srgbClr>
                </a:solidFill>
                <a:latin typeface="Calibri"/>
              </a:rPr>
              <a:t>LCC</a:t>
            </a:r>
            <a:endParaRPr lang="en-US" sz="1000" dirty="0">
              <a:solidFill>
                <a:srgbClr val="C0504D">
                  <a:lumMod val="75000"/>
                </a:srgbClr>
              </a:solidFill>
              <a:latin typeface="Calibri"/>
            </a:endParaRPr>
          </a:p>
        </p:txBody>
      </p:sp>
      <p:sp>
        <p:nvSpPr>
          <p:cNvPr id="147" name="Pentagon 146"/>
          <p:cNvSpPr/>
          <p:nvPr/>
        </p:nvSpPr>
        <p:spPr>
          <a:xfrm rot="10800000" flipV="1">
            <a:off x="8063122" y="2852301"/>
            <a:ext cx="431745" cy="261170"/>
          </a:xfrm>
          <a:prstGeom prst="homePlate">
            <a:avLst/>
          </a:prstGeom>
          <a:solidFill>
            <a:schemeClr val="accent6">
              <a:lumMod val="40000"/>
              <a:lumOff val="6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000" dirty="0" smtClean="0">
                <a:solidFill>
                  <a:srgbClr val="C0504D">
                    <a:lumMod val="75000"/>
                  </a:srgbClr>
                </a:solidFill>
                <a:latin typeface="Calibri"/>
              </a:rPr>
              <a:t>LCC</a:t>
            </a:r>
            <a:endParaRPr lang="en-US" sz="1000" dirty="0">
              <a:solidFill>
                <a:srgbClr val="C0504D">
                  <a:lumMod val="75000"/>
                </a:srgbClr>
              </a:solidFill>
              <a:latin typeface="Calibri"/>
            </a:endParaRPr>
          </a:p>
        </p:txBody>
      </p:sp>
      <p:grpSp>
        <p:nvGrpSpPr>
          <p:cNvPr id="117" name="Group 116"/>
          <p:cNvGrpSpPr/>
          <p:nvPr/>
        </p:nvGrpSpPr>
        <p:grpSpPr>
          <a:xfrm rot="19075772">
            <a:off x="3613923" y="4448779"/>
            <a:ext cx="441858" cy="336694"/>
            <a:chOff x="3817261" y="3364116"/>
            <a:chExt cx="714580" cy="434391"/>
          </a:xfrm>
        </p:grpSpPr>
        <p:grpSp>
          <p:nvGrpSpPr>
            <p:cNvPr id="118" name="Group 117"/>
            <p:cNvGrpSpPr/>
            <p:nvPr/>
          </p:nvGrpSpPr>
          <p:grpSpPr>
            <a:xfrm>
              <a:off x="3817261" y="3364116"/>
              <a:ext cx="714580" cy="354238"/>
              <a:chOff x="7336252" y="4857506"/>
              <a:chExt cx="714580" cy="354238"/>
            </a:xfrm>
          </p:grpSpPr>
          <p:sp>
            <p:nvSpPr>
              <p:cNvPr id="120" name="Down Arrow Callout 119"/>
              <p:cNvSpPr/>
              <p:nvPr/>
            </p:nvSpPr>
            <p:spPr>
              <a:xfrm>
                <a:off x="7556214" y="4963820"/>
                <a:ext cx="291808" cy="247924"/>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sp>
            <p:nvSpPr>
              <p:cNvPr id="121" name="Oval 23"/>
              <p:cNvSpPr>
                <a:spLocks noChangeArrowheads="1"/>
              </p:cNvSpPr>
              <p:nvPr/>
            </p:nvSpPr>
            <p:spPr bwMode="auto">
              <a:xfrm>
                <a:off x="7336252" y="4857506"/>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sp>
            <p:nvSpPr>
              <p:cNvPr id="122" name="Oval 23"/>
              <p:cNvSpPr>
                <a:spLocks noChangeArrowheads="1"/>
              </p:cNvSpPr>
              <p:nvPr/>
            </p:nvSpPr>
            <p:spPr bwMode="auto">
              <a:xfrm>
                <a:off x="7777932" y="4861220"/>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grpSp>
        <p:sp>
          <p:nvSpPr>
            <p:cNvPr id="119" name="Pie 118"/>
            <p:cNvSpPr/>
            <p:nvPr/>
          </p:nvSpPr>
          <p:spPr>
            <a:xfrm rot="18483246">
              <a:off x="4133901" y="3683603"/>
              <a:ext cx="106682" cy="123126"/>
            </a:xfrm>
            <a:prstGeom prst="p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prstClr val="black"/>
                </a:solidFill>
                <a:latin typeface="Calibri"/>
              </a:endParaRPr>
            </a:p>
          </p:txBody>
        </p:sp>
      </p:grpSp>
      <p:sp>
        <p:nvSpPr>
          <p:cNvPr id="41" name="Freeform 40"/>
          <p:cNvSpPr/>
          <p:nvPr/>
        </p:nvSpPr>
        <p:spPr>
          <a:xfrm>
            <a:off x="3824966" y="4335272"/>
            <a:ext cx="2427743" cy="2142362"/>
          </a:xfrm>
          <a:custGeom>
            <a:avLst/>
            <a:gdLst>
              <a:gd name="connsiteX0" fmla="*/ 673893 w 7369629"/>
              <a:gd name="connsiteY0" fmla="*/ 561600 h 5460480"/>
              <a:gd name="connsiteX1" fmla="*/ 717091 w 7369629"/>
              <a:gd name="connsiteY1" fmla="*/ 544320 h 5460480"/>
              <a:gd name="connsiteX2" fmla="*/ 734371 w 7369629"/>
              <a:gd name="connsiteY2" fmla="*/ 518400 h 5460480"/>
              <a:gd name="connsiteX3" fmla="*/ 760290 w 7369629"/>
              <a:gd name="connsiteY3" fmla="*/ 501120 h 5460480"/>
              <a:gd name="connsiteX4" fmla="*/ 803488 w 7369629"/>
              <a:gd name="connsiteY4" fmla="*/ 457920 h 5460480"/>
              <a:gd name="connsiteX5" fmla="*/ 829407 w 7369629"/>
              <a:gd name="connsiteY5" fmla="*/ 432000 h 5460480"/>
              <a:gd name="connsiteX6" fmla="*/ 846686 w 7369629"/>
              <a:gd name="connsiteY6" fmla="*/ 406080 h 5460480"/>
              <a:gd name="connsiteX7" fmla="*/ 872605 w 7369629"/>
              <a:gd name="connsiteY7" fmla="*/ 397440 h 5460480"/>
              <a:gd name="connsiteX8" fmla="*/ 941723 w 7369629"/>
              <a:gd name="connsiteY8" fmla="*/ 336960 h 5460480"/>
              <a:gd name="connsiteX9" fmla="*/ 967642 w 7369629"/>
              <a:gd name="connsiteY9" fmla="*/ 328320 h 5460480"/>
              <a:gd name="connsiteX10" fmla="*/ 1010840 w 7369629"/>
              <a:gd name="connsiteY10" fmla="*/ 293760 h 5460480"/>
              <a:gd name="connsiteX11" fmla="*/ 1036759 w 7369629"/>
              <a:gd name="connsiteY11" fmla="*/ 276480 h 5460480"/>
              <a:gd name="connsiteX12" fmla="*/ 1071317 w 7369629"/>
              <a:gd name="connsiteY12" fmla="*/ 259200 h 5460480"/>
              <a:gd name="connsiteX13" fmla="*/ 1097236 w 7369629"/>
              <a:gd name="connsiteY13" fmla="*/ 241920 h 5460480"/>
              <a:gd name="connsiteX14" fmla="*/ 1166354 w 7369629"/>
              <a:gd name="connsiteY14" fmla="*/ 233280 h 5460480"/>
              <a:gd name="connsiteX15" fmla="*/ 1261390 w 7369629"/>
              <a:gd name="connsiteY15" fmla="*/ 216000 h 5460480"/>
              <a:gd name="connsiteX16" fmla="*/ 1313228 w 7369629"/>
              <a:gd name="connsiteY16" fmla="*/ 181440 h 5460480"/>
              <a:gd name="connsiteX17" fmla="*/ 1365066 w 7369629"/>
              <a:gd name="connsiteY17" fmla="*/ 164160 h 5460480"/>
              <a:gd name="connsiteX18" fmla="*/ 1416904 w 7369629"/>
              <a:gd name="connsiteY18" fmla="*/ 129600 h 5460480"/>
              <a:gd name="connsiteX19" fmla="*/ 1451462 w 7369629"/>
              <a:gd name="connsiteY19" fmla="*/ 120960 h 5460480"/>
              <a:gd name="connsiteX20" fmla="*/ 1503300 w 7369629"/>
              <a:gd name="connsiteY20" fmla="*/ 103680 h 5460480"/>
              <a:gd name="connsiteX21" fmla="*/ 1572418 w 7369629"/>
              <a:gd name="connsiteY21" fmla="*/ 86400 h 5460480"/>
              <a:gd name="connsiteX22" fmla="*/ 1667454 w 7369629"/>
              <a:gd name="connsiteY22" fmla="*/ 60480 h 5460480"/>
              <a:gd name="connsiteX23" fmla="*/ 1892085 w 7369629"/>
              <a:gd name="connsiteY23" fmla="*/ 43200 h 5460480"/>
              <a:gd name="connsiteX24" fmla="*/ 2064878 w 7369629"/>
              <a:gd name="connsiteY24" fmla="*/ 25920 h 5460480"/>
              <a:gd name="connsiteX25" fmla="*/ 2116716 w 7369629"/>
              <a:gd name="connsiteY25" fmla="*/ 8640 h 5460480"/>
              <a:gd name="connsiteX26" fmla="*/ 2142635 w 7369629"/>
              <a:gd name="connsiteY26" fmla="*/ 0 h 5460480"/>
              <a:gd name="connsiteX27" fmla="*/ 2315428 w 7369629"/>
              <a:gd name="connsiteY27" fmla="*/ 17280 h 5460480"/>
              <a:gd name="connsiteX28" fmla="*/ 2367266 w 7369629"/>
              <a:gd name="connsiteY28" fmla="*/ 34560 h 5460480"/>
              <a:gd name="connsiteX29" fmla="*/ 2393185 w 7369629"/>
              <a:gd name="connsiteY29" fmla="*/ 43200 h 5460480"/>
              <a:gd name="connsiteX30" fmla="*/ 2427744 w 7369629"/>
              <a:gd name="connsiteY30" fmla="*/ 51840 h 5460480"/>
              <a:gd name="connsiteX31" fmla="*/ 2453663 w 7369629"/>
              <a:gd name="connsiteY31" fmla="*/ 60480 h 5460480"/>
              <a:gd name="connsiteX32" fmla="*/ 2661015 w 7369629"/>
              <a:gd name="connsiteY32" fmla="*/ 69120 h 5460480"/>
              <a:gd name="connsiteX33" fmla="*/ 2712853 w 7369629"/>
              <a:gd name="connsiteY33" fmla="*/ 86400 h 5460480"/>
              <a:gd name="connsiteX34" fmla="*/ 2773330 w 7369629"/>
              <a:gd name="connsiteY34" fmla="*/ 103680 h 5460480"/>
              <a:gd name="connsiteX35" fmla="*/ 2859727 w 7369629"/>
              <a:gd name="connsiteY35" fmla="*/ 120960 h 5460480"/>
              <a:gd name="connsiteX36" fmla="*/ 2954763 w 7369629"/>
              <a:gd name="connsiteY36" fmla="*/ 95040 h 5460480"/>
              <a:gd name="connsiteX37" fmla="*/ 2980682 w 7369629"/>
              <a:gd name="connsiteY37" fmla="*/ 86400 h 5460480"/>
              <a:gd name="connsiteX38" fmla="*/ 3084358 w 7369629"/>
              <a:gd name="connsiteY38" fmla="*/ 103680 h 5460480"/>
              <a:gd name="connsiteX39" fmla="*/ 3110277 w 7369629"/>
              <a:gd name="connsiteY39" fmla="*/ 120960 h 5460480"/>
              <a:gd name="connsiteX40" fmla="*/ 3127556 w 7369629"/>
              <a:gd name="connsiteY40" fmla="*/ 146880 h 5460480"/>
              <a:gd name="connsiteX41" fmla="*/ 3153475 w 7369629"/>
              <a:gd name="connsiteY41" fmla="*/ 164160 h 5460480"/>
              <a:gd name="connsiteX42" fmla="*/ 3239872 w 7369629"/>
              <a:gd name="connsiteY42" fmla="*/ 190080 h 5460480"/>
              <a:gd name="connsiteX43" fmla="*/ 3404026 w 7369629"/>
              <a:gd name="connsiteY43" fmla="*/ 198720 h 5460480"/>
              <a:gd name="connsiteX44" fmla="*/ 3455864 w 7369629"/>
              <a:gd name="connsiteY44" fmla="*/ 224640 h 5460480"/>
              <a:gd name="connsiteX45" fmla="*/ 3490422 w 7369629"/>
              <a:gd name="connsiteY45" fmla="*/ 233280 h 5460480"/>
              <a:gd name="connsiteX46" fmla="*/ 3576819 w 7369629"/>
              <a:gd name="connsiteY46" fmla="*/ 267840 h 5460480"/>
              <a:gd name="connsiteX47" fmla="*/ 3749612 w 7369629"/>
              <a:gd name="connsiteY47" fmla="*/ 276480 h 5460480"/>
              <a:gd name="connsiteX48" fmla="*/ 4017441 w 7369629"/>
              <a:gd name="connsiteY48" fmla="*/ 293760 h 5460480"/>
              <a:gd name="connsiteX49" fmla="*/ 4069279 w 7369629"/>
              <a:gd name="connsiteY49" fmla="*/ 319680 h 5460480"/>
              <a:gd name="connsiteX50" fmla="*/ 4181595 w 7369629"/>
              <a:gd name="connsiteY50" fmla="*/ 345600 h 5460480"/>
              <a:gd name="connsiteX51" fmla="*/ 4233433 w 7369629"/>
              <a:gd name="connsiteY51" fmla="*/ 362880 h 5460480"/>
              <a:gd name="connsiteX52" fmla="*/ 4319830 w 7369629"/>
              <a:gd name="connsiteY52" fmla="*/ 371520 h 5460480"/>
              <a:gd name="connsiteX53" fmla="*/ 4933245 w 7369629"/>
              <a:gd name="connsiteY53" fmla="*/ 380160 h 5460480"/>
              <a:gd name="connsiteX54" fmla="*/ 5192435 w 7369629"/>
              <a:gd name="connsiteY54" fmla="*/ 406080 h 5460480"/>
              <a:gd name="connsiteX55" fmla="*/ 5278832 w 7369629"/>
              <a:gd name="connsiteY55" fmla="*/ 432000 h 5460480"/>
              <a:gd name="connsiteX56" fmla="*/ 5330670 w 7369629"/>
              <a:gd name="connsiteY56" fmla="*/ 449280 h 5460480"/>
              <a:gd name="connsiteX57" fmla="*/ 5538022 w 7369629"/>
              <a:gd name="connsiteY57" fmla="*/ 457920 h 5460480"/>
              <a:gd name="connsiteX58" fmla="*/ 5581220 w 7369629"/>
              <a:gd name="connsiteY58" fmla="*/ 492480 h 5460480"/>
              <a:gd name="connsiteX59" fmla="*/ 5641697 w 7369629"/>
              <a:gd name="connsiteY59" fmla="*/ 509760 h 5460480"/>
              <a:gd name="connsiteX60" fmla="*/ 6108239 w 7369629"/>
              <a:gd name="connsiteY60" fmla="*/ 492480 h 5460480"/>
              <a:gd name="connsiteX61" fmla="*/ 6134158 w 7369629"/>
              <a:gd name="connsiteY61" fmla="*/ 483840 h 5460480"/>
              <a:gd name="connsiteX62" fmla="*/ 6168717 w 7369629"/>
              <a:gd name="connsiteY62" fmla="*/ 475200 h 5460480"/>
              <a:gd name="connsiteX63" fmla="*/ 6194636 w 7369629"/>
              <a:gd name="connsiteY63" fmla="*/ 457920 h 5460480"/>
              <a:gd name="connsiteX64" fmla="*/ 6272393 w 7369629"/>
              <a:gd name="connsiteY64" fmla="*/ 475200 h 5460480"/>
              <a:gd name="connsiteX65" fmla="*/ 6324231 w 7369629"/>
              <a:gd name="connsiteY65" fmla="*/ 509760 h 5460480"/>
              <a:gd name="connsiteX66" fmla="*/ 6350150 w 7369629"/>
              <a:gd name="connsiteY66" fmla="*/ 527040 h 5460480"/>
              <a:gd name="connsiteX67" fmla="*/ 6401988 w 7369629"/>
              <a:gd name="connsiteY67" fmla="*/ 535680 h 5460480"/>
              <a:gd name="connsiteX68" fmla="*/ 6453826 w 7369629"/>
              <a:gd name="connsiteY68" fmla="*/ 552960 h 5460480"/>
              <a:gd name="connsiteX69" fmla="*/ 6505663 w 7369629"/>
              <a:gd name="connsiteY69" fmla="*/ 570240 h 5460480"/>
              <a:gd name="connsiteX70" fmla="*/ 6548862 w 7369629"/>
              <a:gd name="connsiteY70" fmla="*/ 578880 h 5460480"/>
              <a:gd name="connsiteX71" fmla="*/ 6600700 w 7369629"/>
              <a:gd name="connsiteY71" fmla="*/ 596160 h 5460480"/>
              <a:gd name="connsiteX72" fmla="*/ 6635258 w 7369629"/>
              <a:gd name="connsiteY72" fmla="*/ 604800 h 5460480"/>
              <a:gd name="connsiteX73" fmla="*/ 6713015 w 7369629"/>
              <a:gd name="connsiteY73" fmla="*/ 630720 h 5460480"/>
              <a:gd name="connsiteX74" fmla="*/ 6738934 w 7369629"/>
              <a:gd name="connsiteY74" fmla="*/ 639360 h 5460480"/>
              <a:gd name="connsiteX75" fmla="*/ 6920367 w 7369629"/>
              <a:gd name="connsiteY75" fmla="*/ 648000 h 5460480"/>
              <a:gd name="connsiteX76" fmla="*/ 6946286 w 7369629"/>
              <a:gd name="connsiteY76" fmla="*/ 656640 h 5460480"/>
              <a:gd name="connsiteX77" fmla="*/ 7024043 w 7369629"/>
              <a:gd name="connsiteY77" fmla="*/ 673920 h 5460480"/>
              <a:gd name="connsiteX78" fmla="*/ 7084521 w 7369629"/>
              <a:gd name="connsiteY78" fmla="*/ 691200 h 5460480"/>
              <a:gd name="connsiteX79" fmla="*/ 7188197 w 7369629"/>
              <a:gd name="connsiteY79" fmla="*/ 708480 h 5460480"/>
              <a:gd name="connsiteX80" fmla="*/ 7240035 w 7369629"/>
              <a:gd name="connsiteY80" fmla="*/ 734400 h 5460480"/>
              <a:gd name="connsiteX81" fmla="*/ 7291873 w 7369629"/>
              <a:gd name="connsiteY81" fmla="*/ 751680 h 5460480"/>
              <a:gd name="connsiteX82" fmla="*/ 7317791 w 7369629"/>
              <a:gd name="connsiteY82" fmla="*/ 760320 h 5460480"/>
              <a:gd name="connsiteX83" fmla="*/ 7352350 w 7369629"/>
              <a:gd name="connsiteY83" fmla="*/ 829440 h 5460480"/>
              <a:gd name="connsiteX84" fmla="*/ 7360990 w 7369629"/>
              <a:gd name="connsiteY84" fmla="*/ 855360 h 5460480"/>
              <a:gd name="connsiteX85" fmla="*/ 7369629 w 7369629"/>
              <a:gd name="connsiteY85" fmla="*/ 881280 h 5460480"/>
              <a:gd name="connsiteX86" fmla="*/ 7360990 w 7369629"/>
              <a:gd name="connsiteY86" fmla="*/ 1157760 h 5460480"/>
              <a:gd name="connsiteX87" fmla="*/ 7343710 w 7369629"/>
              <a:gd name="connsiteY87" fmla="*/ 1209600 h 5460480"/>
              <a:gd name="connsiteX88" fmla="*/ 7309152 w 7369629"/>
              <a:gd name="connsiteY88" fmla="*/ 1261440 h 5460480"/>
              <a:gd name="connsiteX89" fmla="*/ 7283233 w 7369629"/>
              <a:gd name="connsiteY89" fmla="*/ 1278720 h 5460480"/>
              <a:gd name="connsiteX90" fmla="*/ 7265954 w 7369629"/>
              <a:gd name="connsiteY90" fmla="*/ 1330560 h 5460480"/>
              <a:gd name="connsiteX91" fmla="*/ 7257314 w 7369629"/>
              <a:gd name="connsiteY91" fmla="*/ 1356480 h 5460480"/>
              <a:gd name="connsiteX92" fmla="*/ 7240035 w 7369629"/>
              <a:gd name="connsiteY92" fmla="*/ 1382400 h 5460480"/>
              <a:gd name="connsiteX93" fmla="*/ 7205476 w 7369629"/>
              <a:gd name="connsiteY93" fmla="*/ 1434240 h 5460480"/>
              <a:gd name="connsiteX94" fmla="*/ 7188197 w 7369629"/>
              <a:gd name="connsiteY94" fmla="*/ 1460160 h 5460480"/>
              <a:gd name="connsiteX95" fmla="*/ 7144998 w 7369629"/>
              <a:gd name="connsiteY95" fmla="*/ 1494720 h 5460480"/>
              <a:gd name="connsiteX96" fmla="*/ 7110440 w 7369629"/>
              <a:gd name="connsiteY96" fmla="*/ 1537920 h 5460480"/>
              <a:gd name="connsiteX97" fmla="*/ 7101800 w 7369629"/>
              <a:gd name="connsiteY97" fmla="*/ 1563840 h 5460480"/>
              <a:gd name="connsiteX98" fmla="*/ 7049962 w 7369629"/>
              <a:gd name="connsiteY98" fmla="*/ 1598400 h 5460480"/>
              <a:gd name="connsiteX99" fmla="*/ 7032683 w 7369629"/>
              <a:gd name="connsiteY99" fmla="*/ 1624320 h 5460480"/>
              <a:gd name="connsiteX100" fmla="*/ 7006764 w 7369629"/>
              <a:gd name="connsiteY100" fmla="*/ 1632960 h 5460480"/>
              <a:gd name="connsiteX101" fmla="*/ 6998124 w 7369629"/>
              <a:gd name="connsiteY101" fmla="*/ 1658880 h 5460480"/>
              <a:gd name="connsiteX102" fmla="*/ 6980845 w 7369629"/>
              <a:gd name="connsiteY102" fmla="*/ 1684800 h 5460480"/>
              <a:gd name="connsiteX103" fmla="*/ 6954926 w 7369629"/>
              <a:gd name="connsiteY103" fmla="*/ 1702080 h 5460480"/>
              <a:gd name="connsiteX104" fmla="*/ 6911727 w 7369629"/>
              <a:gd name="connsiteY104" fmla="*/ 1728000 h 5460480"/>
              <a:gd name="connsiteX105" fmla="*/ 6894448 w 7369629"/>
              <a:gd name="connsiteY105" fmla="*/ 1753920 h 5460480"/>
              <a:gd name="connsiteX106" fmla="*/ 6868529 w 7369629"/>
              <a:gd name="connsiteY106" fmla="*/ 1762560 h 5460480"/>
              <a:gd name="connsiteX107" fmla="*/ 6859890 w 7369629"/>
              <a:gd name="connsiteY107" fmla="*/ 1788480 h 5460480"/>
              <a:gd name="connsiteX108" fmla="*/ 6833971 w 7369629"/>
              <a:gd name="connsiteY108" fmla="*/ 1805760 h 5460480"/>
              <a:gd name="connsiteX109" fmla="*/ 6816691 w 7369629"/>
              <a:gd name="connsiteY109" fmla="*/ 1823040 h 5460480"/>
              <a:gd name="connsiteX110" fmla="*/ 6799412 w 7369629"/>
              <a:gd name="connsiteY110" fmla="*/ 1848960 h 5460480"/>
              <a:gd name="connsiteX111" fmla="*/ 6773493 w 7369629"/>
              <a:gd name="connsiteY111" fmla="*/ 1857600 h 5460480"/>
              <a:gd name="connsiteX112" fmla="*/ 6747574 w 7369629"/>
              <a:gd name="connsiteY112" fmla="*/ 1874880 h 5460480"/>
              <a:gd name="connsiteX113" fmla="*/ 6713015 w 7369629"/>
              <a:gd name="connsiteY113" fmla="*/ 1918080 h 5460480"/>
              <a:gd name="connsiteX114" fmla="*/ 6687096 w 7369629"/>
              <a:gd name="connsiteY114" fmla="*/ 1926720 h 5460480"/>
              <a:gd name="connsiteX115" fmla="*/ 6669817 w 7369629"/>
              <a:gd name="connsiteY115" fmla="*/ 1952640 h 5460480"/>
              <a:gd name="connsiteX116" fmla="*/ 6617979 w 7369629"/>
              <a:gd name="connsiteY116" fmla="*/ 1995840 h 5460480"/>
              <a:gd name="connsiteX117" fmla="*/ 6609339 w 7369629"/>
              <a:gd name="connsiteY117" fmla="*/ 2021760 h 5460480"/>
              <a:gd name="connsiteX118" fmla="*/ 6574781 w 7369629"/>
              <a:gd name="connsiteY118" fmla="*/ 2039040 h 5460480"/>
              <a:gd name="connsiteX119" fmla="*/ 6548862 w 7369629"/>
              <a:gd name="connsiteY119" fmla="*/ 2056320 h 5460480"/>
              <a:gd name="connsiteX120" fmla="*/ 6514303 w 7369629"/>
              <a:gd name="connsiteY120" fmla="*/ 2099520 h 5460480"/>
              <a:gd name="connsiteX121" fmla="*/ 6479744 w 7369629"/>
              <a:gd name="connsiteY121" fmla="*/ 2142720 h 5460480"/>
              <a:gd name="connsiteX122" fmla="*/ 6445186 w 7369629"/>
              <a:gd name="connsiteY122" fmla="*/ 2160000 h 5460480"/>
              <a:gd name="connsiteX123" fmla="*/ 6358789 w 7369629"/>
              <a:gd name="connsiteY123" fmla="*/ 2185920 h 5460480"/>
              <a:gd name="connsiteX124" fmla="*/ 6298312 w 7369629"/>
              <a:gd name="connsiteY124" fmla="*/ 2194560 h 5460480"/>
              <a:gd name="connsiteX125" fmla="*/ 6272393 w 7369629"/>
              <a:gd name="connsiteY125" fmla="*/ 2203200 h 5460480"/>
              <a:gd name="connsiteX126" fmla="*/ 6237834 w 7369629"/>
              <a:gd name="connsiteY126" fmla="*/ 2211840 h 5460480"/>
              <a:gd name="connsiteX127" fmla="*/ 6185996 w 7369629"/>
              <a:gd name="connsiteY127" fmla="*/ 2246400 h 5460480"/>
              <a:gd name="connsiteX128" fmla="*/ 6142798 w 7369629"/>
              <a:gd name="connsiteY128" fmla="*/ 2255040 h 5460480"/>
              <a:gd name="connsiteX129" fmla="*/ 6082320 w 7369629"/>
              <a:gd name="connsiteY129" fmla="*/ 2263680 h 5460480"/>
              <a:gd name="connsiteX130" fmla="*/ 5926806 w 7369629"/>
              <a:gd name="connsiteY130" fmla="*/ 2289600 h 5460480"/>
              <a:gd name="connsiteX131" fmla="*/ 5874968 w 7369629"/>
              <a:gd name="connsiteY131" fmla="*/ 2306880 h 5460480"/>
              <a:gd name="connsiteX132" fmla="*/ 5823130 w 7369629"/>
              <a:gd name="connsiteY132" fmla="*/ 2341440 h 5460480"/>
              <a:gd name="connsiteX133" fmla="*/ 5797211 w 7369629"/>
              <a:gd name="connsiteY133" fmla="*/ 2358720 h 5460480"/>
              <a:gd name="connsiteX134" fmla="*/ 5745373 w 7369629"/>
              <a:gd name="connsiteY134" fmla="*/ 2384640 h 5460480"/>
              <a:gd name="connsiteX135" fmla="*/ 5710815 w 7369629"/>
              <a:gd name="connsiteY135" fmla="*/ 2401920 h 5460480"/>
              <a:gd name="connsiteX136" fmla="*/ 5693535 w 7369629"/>
              <a:gd name="connsiteY136" fmla="*/ 2419200 h 5460480"/>
              <a:gd name="connsiteX137" fmla="*/ 5667616 w 7369629"/>
              <a:gd name="connsiteY137" fmla="*/ 2427840 h 5460480"/>
              <a:gd name="connsiteX138" fmla="*/ 5641697 w 7369629"/>
              <a:gd name="connsiteY138" fmla="*/ 2445120 h 5460480"/>
              <a:gd name="connsiteX139" fmla="*/ 5589860 w 7369629"/>
              <a:gd name="connsiteY139" fmla="*/ 2462400 h 5460480"/>
              <a:gd name="connsiteX140" fmla="*/ 5563941 w 7369629"/>
              <a:gd name="connsiteY140" fmla="*/ 2471040 h 5460480"/>
              <a:gd name="connsiteX141" fmla="*/ 5494823 w 7369629"/>
              <a:gd name="connsiteY141" fmla="*/ 2505600 h 5460480"/>
              <a:gd name="connsiteX142" fmla="*/ 5442985 w 7369629"/>
              <a:gd name="connsiteY142" fmla="*/ 2540160 h 5460480"/>
              <a:gd name="connsiteX143" fmla="*/ 5391147 w 7369629"/>
              <a:gd name="connsiteY143" fmla="*/ 2574720 h 5460480"/>
              <a:gd name="connsiteX144" fmla="*/ 5365228 w 7369629"/>
              <a:gd name="connsiteY144" fmla="*/ 2592000 h 5460480"/>
              <a:gd name="connsiteX145" fmla="*/ 5347949 w 7369629"/>
              <a:gd name="connsiteY145" fmla="*/ 2617920 h 5460480"/>
              <a:gd name="connsiteX146" fmla="*/ 5261552 w 7369629"/>
              <a:gd name="connsiteY146" fmla="*/ 2669760 h 5460480"/>
              <a:gd name="connsiteX147" fmla="*/ 5201075 w 7369629"/>
              <a:gd name="connsiteY147" fmla="*/ 2687040 h 5460480"/>
              <a:gd name="connsiteX148" fmla="*/ 4976444 w 7369629"/>
              <a:gd name="connsiteY148" fmla="*/ 2669760 h 5460480"/>
              <a:gd name="connsiteX149" fmla="*/ 4950525 w 7369629"/>
              <a:gd name="connsiteY149" fmla="*/ 2661120 h 5460480"/>
              <a:gd name="connsiteX150" fmla="*/ 4795011 w 7369629"/>
              <a:gd name="connsiteY150" fmla="*/ 2669760 h 5460480"/>
              <a:gd name="connsiteX151" fmla="*/ 4725894 w 7369629"/>
              <a:gd name="connsiteY151" fmla="*/ 2678400 h 5460480"/>
              <a:gd name="connsiteX152" fmla="*/ 4648137 w 7369629"/>
              <a:gd name="connsiteY152" fmla="*/ 2669760 h 5460480"/>
              <a:gd name="connsiteX153" fmla="*/ 4596299 w 7369629"/>
              <a:gd name="connsiteY153" fmla="*/ 2652480 h 5460480"/>
              <a:gd name="connsiteX154" fmla="*/ 4570380 w 7369629"/>
              <a:gd name="connsiteY154" fmla="*/ 2643840 h 5460480"/>
              <a:gd name="connsiteX155" fmla="*/ 4535821 w 7369629"/>
              <a:gd name="connsiteY155" fmla="*/ 2635200 h 5460480"/>
              <a:gd name="connsiteX156" fmla="*/ 4509902 w 7369629"/>
              <a:gd name="connsiteY156" fmla="*/ 2626560 h 5460480"/>
              <a:gd name="connsiteX157" fmla="*/ 4449424 w 7369629"/>
              <a:gd name="connsiteY157" fmla="*/ 2617920 h 5460480"/>
              <a:gd name="connsiteX158" fmla="*/ 4337109 w 7369629"/>
              <a:gd name="connsiteY158" fmla="*/ 2626560 h 5460480"/>
              <a:gd name="connsiteX159" fmla="*/ 4285271 w 7369629"/>
              <a:gd name="connsiteY159" fmla="*/ 2652480 h 5460480"/>
              <a:gd name="connsiteX160" fmla="*/ 4259352 w 7369629"/>
              <a:gd name="connsiteY160" fmla="*/ 2661120 h 5460480"/>
              <a:gd name="connsiteX161" fmla="*/ 4224793 w 7369629"/>
              <a:gd name="connsiteY161" fmla="*/ 2678400 h 5460480"/>
              <a:gd name="connsiteX162" fmla="*/ 4164316 w 7369629"/>
              <a:gd name="connsiteY162" fmla="*/ 2704320 h 5460480"/>
              <a:gd name="connsiteX163" fmla="*/ 4147036 w 7369629"/>
              <a:gd name="connsiteY163" fmla="*/ 2721600 h 5460480"/>
              <a:gd name="connsiteX164" fmla="*/ 4121117 w 7369629"/>
              <a:gd name="connsiteY164" fmla="*/ 2738880 h 5460480"/>
              <a:gd name="connsiteX165" fmla="*/ 4103838 w 7369629"/>
              <a:gd name="connsiteY165" fmla="*/ 2764800 h 5460480"/>
              <a:gd name="connsiteX166" fmla="*/ 4052000 w 7369629"/>
              <a:gd name="connsiteY166" fmla="*/ 2799360 h 5460480"/>
              <a:gd name="connsiteX167" fmla="*/ 4000162 w 7369629"/>
              <a:gd name="connsiteY167" fmla="*/ 2825280 h 5460480"/>
              <a:gd name="connsiteX168" fmla="*/ 3974243 w 7369629"/>
              <a:gd name="connsiteY168" fmla="*/ 2851200 h 5460480"/>
              <a:gd name="connsiteX169" fmla="*/ 3939684 w 7369629"/>
              <a:gd name="connsiteY169" fmla="*/ 2894400 h 5460480"/>
              <a:gd name="connsiteX170" fmla="*/ 3896486 w 7369629"/>
              <a:gd name="connsiteY170" fmla="*/ 2946240 h 5460480"/>
              <a:gd name="connsiteX171" fmla="*/ 3861928 w 7369629"/>
              <a:gd name="connsiteY171" fmla="*/ 2998080 h 5460480"/>
              <a:gd name="connsiteX172" fmla="*/ 3818729 w 7369629"/>
              <a:gd name="connsiteY172" fmla="*/ 3032640 h 5460480"/>
              <a:gd name="connsiteX173" fmla="*/ 3792810 w 7369629"/>
              <a:gd name="connsiteY173" fmla="*/ 3058560 h 5460480"/>
              <a:gd name="connsiteX174" fmla="*/ 3758252 w 7369629"/>
              <a:gd name="connsiteY174" fmla="*/ 3093120 h 5460480"/>
              <a:gd name="connsiteX175" fmla="*/ 3715053 w 7369629"/>
              <a:gd name="connsiteY175" fmla="*/ 3136320 h 5460480"/>
              <a:gd name="connsiteX176" fmla="*/ 3689134 w 7369629"/>
              <a:gd name="connsiteY176" fmla="*/ 3162240 h 5460480"/>
              <a:gd name="connsiteX177" fmla="*/ 3663215 w 7369629"/>
              <a:gd name="connsiteY177" fmla="*/ 3179520 h 5460480"/>
              <a:gd name="connsiteX178" fmla="*/ 3620017 w 7369629"/>
              <a:gd name="connsiteY178" fmla="*/ 3214080 h 5460480"/>
              <a:gd name="connsiteX179" fmla="*/ 3602738 w 7369629"/>
              <a:gd name="connsiteY179" fmla="*/ 3240000 h 5460480"/>
              <a:gd name="connsiteX180" fmla="*/ 3542260 w 7369629"/>
              <a:gd name="connsiteY180" fmla="*/ 3257280 h 5460480"/>
              <a:gd name="connsiteX181" fmla="*/ 3490422 w 7369629"/>
              <a:gd name="connsiteY181" fmla="*/ 3291840 h 5460480"/>
              <a:gd name="connsiteX182" fmla="*/ 3447224 w 7369629"/>
              <a:gd name="connsiteY182" fmla="*/ 3335040 h 5460480"/>
              <a:gd name="connsiteX183" fmla="*/ 3421305 w 7369629"/>
              <a:gd name="connsiteY183" fmla="*/ 3360960 h 5460480"/>
              <a:gd name="connsiteX184" fmla="*/ 3404026 w 7369629"/>
              <a:gd name="connsiteY184" fmla="*/ 3386880 h 5460480"/>
              <a:gd name="connsiteX185" fmla="*/ 3378107 w 7369629"/>
              <a:gd name="connsiteY185" fmla="*/ 3395520 h 5460480"/>
              <a:gd name="connsiteX186" fmla="*/ 3360827 w 7369629"/>
              <a:gd name="connsiteY186" fmla="*/ 3412800 h 5460480"/>
              <a:gd name="connsiteX187" fmla="*/ 3334908 w 7369629"/>
              <a:gd name="connsiteY187" fmla="*/ 3430080 h 5460480"/>
              <a:gd name="connsiteX188" fmla="*/ 3317629 w 7369629"/>
              <a:gd name="connsiteY188" fmla="*/ 3456000 h 5460480"/>
              <a:gd name="connsiteX189" fmla="*/ 3257151 w 7369629"/>
              <a:gd name="connsiteY189" fmla="*/ 3499200 h 5460480"/>
              <a:gd name="connsiteX190" fmla="*/ 3213953 w 7369629"/>
              <a:gd name="connsiteY190" fmla="*/ 3533760 h 5460480"/>
              <a:gd name="connsiteX191" fmla="*/ 3188034 w 7369629"/>
              <a:gd name="connsiteY191" fmla="*/ 3559680 h 5460480"/>
              <a:gd name="connsiteX192" fmla="*/ 3162115 w 7369629"/>
              <a:gd name="connsiteY192" fmla="*/ 3576960 h 5460480"/>
              <a:gd name="connsiteX193" fmla="*/ 3144836 w 7369629"/>
              <a:gd name="connsiteY193" fmla="*/ 3602880 h 5460480"/>
              <a:gd name="connsiteX194" fmla="*/ 3110277 w 7369629"/>
              <a:gd name="connsiteY194" fmla="*/ 3611520 h 5460480"/>
              <a:gd name="connsiteX195" fmla="*/ 3058439 w 7369629"/>
              <a:gd name="connsiteY195" fmla="*/ 3628800 h 5460480"/>
              <a:gd name="connsiteX196" fmla="*/ 2989322 w 7369629"/>
              <a:gd name="connsiteY196" fmla="*/ 3646080 h 5460480"/>
              <a:gd name="connsiteX197" fmla="*/ 2902925 w 7369629"/>
              <a:gd name="connsiteY197" fmla="*/ 3680640 h 5460480"/>
              <a:gd name="connsiteX198" fmla="*/ 2868367 w 7369629"/>
              <a:gd name="connsiteY198" fmla="*/ 3715200 h 5460480"/>
              <a:gd name="connsiteX199" fmla="*/ 2851087 w 7369629"/>
              <a:gd name="connsiteY199" fmla="*/ 3741120 h 5460480"/>
              <a:gd name="connsiteX200" fmla="*/ 2807889 w 7369629"/>
              <a:gd name="connsiteY200" fmla="*/ 3749760 h 5460480"/>
              <a:gd name="connsiteX201" fmla="*/ 2756051 w 7369629"/>
              <a:gd name="connsiteY201" fmla="*/ 3775680 h 5460480"/>
              <a:gd name="connsiteX202" fmla="*/ 2704213 w 7369629"/>
              <a:gd name="connsiteY202" fmla="*/ 3792960 h 5460480"/>
              <a:gd name="connsiteX203" fmla="*/ 2678294 w 7369629"/>
              <a:gd name="connsiteY203" fmla="*/ 3801600 h 5460480"/>
              <a:gd name="connsiteX204" fmla="*/ 2661015 w 7369629"/>
              <a:gd name="connsiteY204" fmla="*/ 3827520 h 5460480"/>
              <a:gd name="connsiteX205" fmla="*/ 2583258 w 7369629"/>
              <a:gd name="connsiteY205" fmla="*/ 3870720 h 5460480"/>
              <a:gd name="connsiteX206" fmla="*/ 2557339 w 7369629"/>
              <a:gd name="connsiteY206" fmla="*/ 3896640 h 5460480"/>
              <a:gd name="connsiteX207" fmla="*/ 2548699 w 7369629"/>
              <a:gd name="connsiteY207" fmla="*/ 3922560 h 5460480"/>
              <a:gd name="connsiteX208" fmla="*/ 2514141 w 7369629"/>
              <a:gd name="connsiteY208" fmla="*/ 3974400 h 5460480"/>
              <a:gd name="connsiteX209" fmla="*/ 2496861 w 7369629"/>
              <a:gd name="connsiteY209" fmla="*/ 3991680 h 5460480"/>
              <a:gd name="connsiteX210" fmla="*/ 2462303 w 7369629"/>
              <a:gd name="connsiteY210" fmla="*/ 4008960 h 5460480"/>
              <a:gd name="connsiteX211" fmla="*/ 2419104 w 7369629"/>
              <a:gd name="connsiteY211" fmla="*/ 4043520 h 5460480"/>
              <a:gd name="connsiteX212" fmla="*/ 2384546 w 7369629"/>
              <a:gd name="connsiteY212" fmla="*/ 4095360 h 5460480"/>
              <a:gd name="connsiteX213" fmla="*/ 2367266 w 7369629"/>
              <a:gd name="connsiteY213" fmla="*/ 4112640 h 5460480"/>
              <a:gd name="connsiteX214" fmla="*/ 2341347 w 7369629"/>
              <a:gd name="connsiteY214" fmla="*/ 4147200 h 5460480"/>
              <a:gd name="connsiteX215" fmla="*/ 2315428 w 7369629"/>
              <a:gd name="connsiteY215" fmla="*/ 4164480 h 5460480"/>
              <a:gd name="connsiteX216" fmla="*/ 2298149 w 7369629"/>
              <a:gd name="connsiteY216" fmla="*/ 4190400 h 5460480"/>
              <a:gd name="connsiteX217" fmla="*/ 2246311 w 7369629"/>
              <a:gd name="connsiteY217" fmla="*/ 4233600 h 5460480"/>
              <a:gd name="connsiteX218" fmla="*/ 2229032 w 7369629"/>
              <a:gd name="connsiteY218" fmla="*/ 4259520 h 5460480"/>
              <a:gd name="connsiteX219" fmla="*/ 2203113 w 7369629"/>
              <a:gd name="connsiteY219" fmla="*/ 4268160 h 5460480"/>
              <a:gd name="connsiteX220" fmla="*/ 2177194 w 7369629"/>
              <a:gd name="connsiteY220" fmla="*/ 4285440 h 5460480"/>
              <a:gd name="connsiteX221" fmla="*/ 2151275 w 7369629"/>
              <a:gd name="connsiteY221" fmla="*/ 4294080 h 5460480"/>
              <a:gd name="connsiteX222" fmla="*/ 2099437 w 7369629"/>
              <a:gd name="connsiteY222" fmla="*/ 4337280 h 5460480"/>
              <a:gd name="connsiteX223" fmla="*/ 2021680 w 7369629"/>
              <a:gd name="connsiteY223" fmla="*/ 4389120 h 5460480"/>
              <a:gd name="connsiteX224" fmla="*/ 1995761 w 7369629"/>
              <a:gd name="connsiteY224" fmla="*/ 4406400 h 5460480"/>
              <a:gd name="connsiteX225" fmla="*/ 1969842 w 7369629"/>
              <a:gd name="connsiteY225" fmla="*/ 4423680 h 5460480"/>
              <a:gd name="connsiteX226" fmla="*/ 1952563 w 7369629"/>
              <a:gd name="connsiteY226" fmla="*/ 4449600 h 5460480"/>
              <a:gd name="connsiteX227" fmla="*/ 1926644 w 7369629"/>
              <a:gd name="connsiteY227" fmla="*/ 4466880 h 5460480"/>
              <a:gd name="connsiteX228" fmla="*/ 1883445 w 7369629"/>
              <a:gd name="connsiteY228" fmla="*/ 4501440 h 5460480"/>
              <a:gd name="connsiteX229" fmla="*/ 1822968 w 7369629"/>
              <a:gd name="connsiteY229" fmla="*/ 4561920 h 5460480"/>
              <a:gd name="connsiteX230" fmla="*/ 1788409 w 7369629"/>
              <a:gd name="connsiteY230" fmla="*/ 4605120 h 5460480"/>
              <a:gd name="connsiteX231" fmla="*/ 1771130 w 7369629"/>
              <a:gd name="connsiteY231" fmla="*/ 4631040 h 5460480"/>
              <a:gd name="connsiteX232" fmla="*/ 1745211 w 7369629"/>
              <a:gd name="connsiteY232" fmla="*/ 4656960 h 5460480"/>
              <a:gd name="connsiteX233" fmla="*/ 1727932 w 7369629"/>
              <a:gd name="connsiteY233" fmla="*/ 4682880 h 5460480"/>
              <a:gd name="connsiteX234" fmla="*/ 1710652 w 7369629"/>
              <a:gd name="connsiteY234" fmla="*/ 4700160 h 5460480"/>
              <a:gd name="connsiteX235" fmla="*/ 1693373 w 7369629"/>
              <a:gd name="connsiteY235" fmla="*/ 4726080 h 5460480"/>
              <a:gd name="connsiteX236" fmla="*/ 1667454 w 7369629"/>
              <a:gd name="connsiteY236" fmla="*/ 4777920 h 5460480"/>
              <a:gd name="connsiteX237" fmla="*/ 1641535 w 7369629"/>
              <a:gd name="connsiteY237" fmla="*/ 4795200 h 5460480"/>
              <a:gd name="connsiteX238" fmla="*/ 1606976 w 7369629"/>
              <a:gd name="connsiteY238" fmla="*/ 4855680 h 5460480"/>
              <a:gd name="connsiteX239" fmla="*/ 1572418 w 7369629"/>
              <a:gd name="connsiteY239" fmla="*/ 4907520 h 5460480"/>
              <a:gd name="connsiteX240" fmla="*/ 1537859 w 7369629"/>
              <a:gd name="connsiteY240" fmla="*/ 4950720 h 5460480"/>
              <a:gd name="connsiteX241" fmla="*/ 1511940 w 7369629"/>
              <a:gd name="connsiteY241" fmla="*/ 4976640 h 5460480"/>
              <a:gd name="connsiteX242" fmla="*/ 1494661 w 7369629"/>
              <a:gd name="connsiteY242" fmla="*/ 5002560 h 5460480"/>
              <a:gd name="connsiteX243" fmla="*/ 1477381 w 7369629"/>
              <a:gd name="connsiteY243" fmla="*/ 5019840 h 5460480"/>
              <a:gd name="connsiteX244" fmla="*/ 1460102 w 7369629"/>
              <a:gd name="connsiteY244" fmla="*/ 5045760 h 5460480"/>
              <a:gd name="connsiteX245" fmla="*/ 1434183 w 7369629"/>
              <a:gd name="connsiteY245" fmla="*/ 5063040 h 5460480"/>
              <a:gd name="connsiteX246" fmla="*/ 1425543 w 7369629"/>
              <a:gd name="connsiteY246" fmla="*/ 5097600 h 5460480"/>
              <a:gd name="connsiteX247" fmla="*/ 1390985 w 7369629"/>
              <a:gd name="connsiteY247" fmla="*/ 5149440 h 5460480"/>
              <a:gd name="connsiteX248" fmla="*/ 1347787 w 7369629"/>
              <a:gd name="connsiteY248" fmla="*/ 5227200 h 5460480"/>
              <a:gd name="connsiteX249" fmla="*/ 1330507 w 7369629"/>
              <a:gd name="connsiteY249" fmla="*/ 5244480 h 5460480"/>
              <a:gd name="connsiteX250" fmla="*/ 1287309 w 7369629"/>
              <a:gd name="connsiteY250" fmla="*/ 5287680 h 5460480"/>
              <a:gd name="connsiteX251" fmla="*/ 1252750 w 7369629"/>
              <a:gd name="connsiteY251" fmla="*/ 5356800 h 5460480"/>
              <a:gd name="connsiteX252" fmla="*/ 1226831 w 7369629"/>
              <a:gd name="connsiteY252" fmla="*/ 5374080 h 5460480"/>
              <a:gd name="connsiteX253" fmla="*/ 1183633 w 7369629"/>
              <a:gd name="connsiteY253" fmla="*/ 5417280 h 5460480"/>
              <a:gd name="connsiteX254" fmla="*/ 1166354 w 7369629"/>
              <a:gd name="connsiteY254" fmla="*/ 5443200 h 5460480"/>
              <a:gd name="connsiteX255" fmla="*/ 1114516 w 7369629"/>
              <a:gd name="connsiteY255" fmla="*/ 5460480 h 5460480"/>
              <a:gd name="connsiteX256" fmla="*/ 1010840 w 7369629"/>
              <a:gd name="connsiteY256" fmla="*/ 5443200 h 5460480"/>
              <a:gd name="connsiteX257" fmla="*/ 898524 w 7369629"/>
              <a:gd name="connsiteY257" fmla="*/ 5417280 h 5460480"/>
              <a:gd name="connsiteX258" fmla="*/ 838047 w 7369629"/>
              <a:gd name="connsiteY258" fmla="*/ 5374080 h 5460480"/>
              <a:gd name="connsiteX259" fmla="*/ 820767 w 7369629"/>
              <a:gd name="connsiteY259" fmla="*/ 5356800 h 5460480"/>
              <a:gd name="connsiteX260" fmla="*/ 794848 w 7369629"/>
              <a:gd name="connsiteY260" fmla="*/ 5348160 h 5460480"/>
              <a:gd name="connsiteX261" fmla="*/ 768929 w 7369629"/>
              <a:gd name="connsiteY261" fmla="*/ 5330880 h 5460480"/>
              <a:gd name="connsiteX262" fmla="*/ 760290 w 7369629"/>
              <a:gd name="connsiteY262" fmla="*/ 5304960 h 5460480"/>
              <a:gd name="connsiteX263" fmla="*/ 717091 w 7369629"/>
              <a:gd name="connsiteY263" fmla="*/ 5261760 h 5460480"/>
              <a:gd name="connsiteX264" fmla="*/ 708452 w 7369629"/>
              <a:gd name="connsiteY264" fmla="*/ 5235840 h 5460480"/>
              <a:gd name="connsiteX265" fmla="*/ 691172 w 7369629"/>
              <a:gd name="connsiteY265" fmla="*/ 5218560 h 5460480"/>
              <a:gd name="connsiteX266" fmla="*/ 673893 w 7369629"/>
              <a:gd name="connsiteY266" fmla="*/ 5192640 h 5460480"/>
              <a:gd name="connsiteX267" fmla="*/ 665253 w 7369629"/>
              <a:gd name="connsiteY267" fmla="*/ 5166720 h 5460480"/>
              <a:gd name="connsiteX268" fmla="*/ 630695 w 7369629"/>
              <a:gd name="connsiteY268" fmla="*/ 5106240 h 5460480"/>
              <a:gd name="connsiteX269" fmla="*/ 622055 w 7369629"/>
              <a:gd name="connsiteY269" fmla="*/ 5080320 h 5460480"/>
              <a:gd name="connsiteX270" fmla="*/ 630695 w 7369629"/>
              <a:gd name="connsiteY270" fmla="*/ 4976640 h 5460480"/>
              <a:gd name="connsiteX271" fmla="*/ 613415 w 7369629"/>
              <a:gd name="connsiteY271" fmla="*/ 4864320 h 5460480"/>
              <a:gd name="connsiteX272" fmla="*/ 578857 w 7369629"/>
              <a:gd name="connsiteY272" fmla="*/ 4734720 h 5460480"/>
              <a:gd name="connsiteX273" fmla="*/ 561577 w 7369629"/>
              <a:gd name="connsiteY273" fmla="*/ 4665600 h 5460480"/>
              <a:gd name="connsiteX274" fmla="*/ 552938 w 7369629"/>
              <a:gd name="connsiteY274" fmla="*/ 4613760 h 5460480"/>
              <a:gd name="connsiteX275" fmla="*/ 535659 w 7369629"/>
              <a:gd name="connsiteY275" fmla="*/ 4561920 h 5460480"/>
              <a:gd name="connsiteX276" fmla="*/ 527019 w 7369629"/>
              <a:gd name="connsiteY276" fmla="*/ 4536000 h 5460480"/>
              <a:gd name="connsiteX277" fmla="*/ 518379 w 7369629"/>
              <a:gd name="connsiteY277" fmla="*/ 4484160 h 5460480"/>
              <a:gd name="connsiteX278" fmla="*/ 501100 w 7369629"/>
              <a:gd name="connsiteY278" fmla="*/ 4423680 h 5460480"/>
              <a:gd name="connsiteX279" fmla="*/ 492460 w 7369629"/>
              <a:gd name="connsiteY279" fmla="*/ 4363200 h 5460480"/>
              <a:gd name="connsiteX280" fmla="*/ 475181 w 7369629"/>
              <a:gd name="connsiteY280" fmla="*/ 4337280 h 5460480"/>
              <a:gd name="connsiteX281" fmla="*/ 457902 w 7369629"/>
              <a:gd name="connsiteY281" fmla="*/ 4285440 h 5460480"/>
              <a:gd name="connsiteX282" fmla="*/ 440622 w 7369629"/>
              <a:gd name="connsiteY282" fmla="*/ 4224960 h 5460480"/>
              <a:gd name="connsiteX283" fmla="*/ 431983 w 7369629"/>
              <a:gd name="connsiteY283" fmla="*/ 4190400 h 5460480"/>
              <a:gd name="connsiteX284" fmla="*/ 414703 w 7369629"/>
              <a:gd name="connsiteY284" fmla="*/ 4138560 h 5460480"/>
              <a:gd name="connsiteX285" fmla="*/ 406064 w 7369629"/>
              <a:gd name="connsiteY285" fmla="*/ 4104000 h 5460480"/>
              <a:gd name="connsiteX286" fmla="*/ 397424 w 7369629"/>
              <a:gd name="connsiteY286" fmla="*/ 4060800 h 5460480"/>
              <a:gd name="connsiteX287" fmla="*/ 388784 w 7369629"/>
              <a:gd name="connsiteY287" fmla="*/ 4034880 h 5460480"/>
              <a:gd name="connsiteX288" fmla="*/ 380145 w 7369629"/>
              <a:gd name="connsiteY288" fmla="*/ 3853440 h 5460480"/>
              <a:gd name="connsiteX289" fmla="*/ 354226 w 7369629"/>
              <a:gd name="connsiteY289" fmla="*/ 3775680 h 5460480"/>
              <a:gd name="connsiteX290" fmla="*/ 319667 w 7369629"/>
              <a:gd name="connsiteY290" fmla="*/ 3654720 h 5460480"/>
              <a:gd name="connsiteX291" fmla="*/ 302388 w 7369629"/>
              <a:gd name="connsiteY291" fmla="*/ 3620160 h 5460480"/>
              <a:gd name="connsiteX292" fmla="*/ 285108 w 7369629"/>
              <a:gd name="connsiteY292" fmla="*/ 3602880 h 5460480"/>
              <a:gd name="connsiteX293" fmla="*/ 259189 w 7369629"/>
              <a:gd name="connsiteY293" fmla="*/ 3516480 h 5460480"/>
              <a:gd name="connsiteX294" fmla="*/ 250550 w 7369629"/>
              <a:gd name="connsiteY294" fmla="*/ 3395520 h 5460480"/>
              <a:gd name="connsiteX295" fmla="*/ 224631 w 7369629"/>
              <a:gd name="connsiteY295" fmla="*/ 3300480 h 5460480"/>
              <a:gd name="connsiteX296" fmla="*/ 215991 w 7369629"/>
              <a:gd name="connsiteY296" fmla="*/ 3274560 h 5460480"/>
              <a:gd name="connsiteX297" fmla="*/ 207351 w 7369629"/>
              <a:gd name="connsiteY297" fmla="*/ 3248640 h 5460480"/>
              <a:gd name="connsiteX298" fmla="*/ 190072 w 7369629"/>
              <a:gd name="connsiteY298" fmla="*/ 3222720 h 5460480"/>
              <a:gd name="connsiteX299" fmla="*/ 164153 w 7369629"/>
              <a:gd name="connsiteY299" fmla="*/ 3170880 h 5460480"/>
              <a:gd name="connsiteX300" fmla="*/ 164153 w 7369629"/>
              <a:gd name="connsiteY300" fmla="*/ 2980800 h 5460480"/>
              <a:gd name="connsiteX301" fmla="*/ 155513 w 7369629"/>
              <a:gd name="connsiteY301" fmla="*/ 2730240 h 5460480"/>
              <a:gd name="connsiteX302" fmla="*/ 103676 w 7369629"/>
              <a:gd name="connsiteY302" fmla="*/ 2695680 h 5460480"/>
              <a:gd name="connsiteX303" fmla="*/ 86396 w 7369629"/>
              <a:gd name="connsiteY303" fmla="*/ 2531520 h 5460480"/>
              <a:gd name="connsiteX304" fmla="*/ 69117 w 7369629"/>
              <a:gd name="connsiteY304" fmla="*/ 2479680 h 5460480"/>
              <a:gd name="connsiteX305" fmla="*/ 51838 w 7369629"/>
              <a:gd name="connsiteY305" fmla="*/ 2419200 h 5460480"/>
              <a:gd name="connsiteX306" fmla="*/ 34558 w 7369629"/>
              <a:gd name="connsiteY306" fmla="*/ 2367360 h 5460480"/>
              <a:gd name="connsiteX307" fmla="*/ 51838 w 7369629"/>
              <a:gd name="connsiteY307" fmla="*/ 2289600 h 5460480"/>
              <a:gd name="connsiteX308" fmla="*/ 69117 w 7369629"/>
              <a:gd name="connsiteY308" fmla="*/ 2263680 h 5460480"/>
              <a:gd name="connsiteX309" fmla="*/ 86396 w 7369629"/>
              <a:gd name="connsiteY309" fmla="*/ 2211840 h 5460480"/>
              <a:gd name="connsiteX310" fmla="*/ 69117 w 7369629"/>
              <a:gd name="connsiteY310" fmla="*/ 2116800 h 5460480"/>
              <a:gd name="connsiteX311" fmla="*/ 51838 w 7369629"/>
              <a:gd name="connsiteY311" fmla="*/ 2082240 h 5460480"/>
              <a:gd name="connsiteX312" fmla="*/ 25919 w 7369629"/>
              <a:gd name="connsiteY312" fmla="*/ 1978560 h 5460480"/>
              <a:gd name="connsiteX313" fmla="*/ 17279 w 7369629"/>
              <a:gd name="connsiteY313" fmla="*/ 1944000 h 5460480"/>
              <a:gd name="connsiteX314" fmla="*/ 0 w 7369629"/>
              <a:gd name="connsiteY314" fmla="*/ 1918080 h 5460480"/>
              <a:gd name="connsiteX315" fmla="*/ 34558 w 7369629"/>
              <a:gd name="connsiteY315" fmla="*/ 1840320 h 5460480"/>
              <a:gd name="connsiteX316" fmla="*/ 51838 w 7369629"/>
              <a:gd name="connsiteY316" fmla="*/ 1779840 h 5460480"/>
              <a:gd name="connsiteX317" fmla="*/ 69117 w 7369629"/>
              <a:gd name="connsiteY317" fmla="*/ 1719360 h 5460480"/>
              <a:gd name="connsiteX318" fmla="*/ 86396 w 7369629"/>
              <a:gd name="connsiteY318" fmla="*/ 1693440 h 5460480"/>
              <a:gd name="connsiteX319" fmla="*/ 103676 w 7369629"/>
              <a:gd name="connsiteY319" fmla="*/ 1632960 h 5460480"/>
              <a:gd name="connsiteX320" fmla="*/ 120955 w 7369629"/>
              <a:gd name="connsiteY320" fmla="*/ 1607040 h 5460480"/>
              <a:gd name="connsiteX321" fmla="*/ 129594 w 7369629"/>
              <a:gd name="connsiteY321" fmla="*/ 1563840 h 5460480"/>
              <a:gd name="connsiteX322" fmla="*/ 146874 w 7369629"/>
              <a:gd name="connsiteY322" fmla="*/ 1546560 h 5460480"/>
              <a:gd name="connsiteX323" fmla="*/ 164153 w 7369629"/>
              <a:gd name="connsiteY323" fmla="*/ 1494720 h 5460480"/>
              <a:gd name="connsiteX324" fmla="*/ 181432 w 7369629"/>
              <a:gd name="connsiteY324" fmla="*/ 1468800 h 5460480"/>
              <a:gd name="connsiteX325" fmla="*/ 198712 w 7369629"/>
              <a:gd name="connsiteY325" fmla="*/ 1408320 h 5460480"/>
              <a:gd name="connsiteX326" fmla="*/ 215991 w 7369629"/>
              <a:gd name="connsiteY326" fmla="*/ 1347840 h 5460480"/>
              <a:gd name="connsiteX327" fmla="*/ 198712 w 7369629"/>
              <a:gd name="connsiteY327" fmla="*/ 1296000 h 5460480"/>
              <a:gd name="connsiteX328" fmla="*/ 215991 w 7369629"/>
              <a:gd name="connsiteY328" fmla="*/ 1192320 h 5460480"/>
              <a:gd name="connsiteX329" fmla="*/ 224631 w 7369629"/>
              <a:gd name="connsiteY329" fmla="*/ 1166400 h 5460480"/>
              <a:gd name="connsiteX330" fmla="*/ 276469 w 7369629"/>
              <a:gd name="connsiteY330" fmla="*/ 1088640 h 5460480"/>
              <a:gd name="connsiteX331" fmla="*/ 293748 w 7369629"/>
              <a:gd name="connsiteY331" fmla="*/ 1062720 h 5460480"/>
              <a:gd name="connsiteX332" fmla="*/ 311027 w 7369629"/>
              <a:gd name="connsiteY332" fmla="*/ 1036800 h 5460480"/>
              <a:gd name="connsiteX333" fmla="*/ 328307 w 7369629"/>
              <a:gd name="connsiteY333" fmla="*/ 1019520 h 5460480"/>
              <a:gd name="connsiteX334" fmla="*/ 371505 w 7369629"/>
              <a:gd name="connsiteY334" fmla="*/ 967680 h 5460480"/>
              <a:gd name="connsiteX335" fmla="*/ 388784 w 7369629"/>
              <a:gd name="connsiteY335" fmla="*/ 881280 h 5460480"/>
              <a:gd name="connsiteX336" fmla="*/ 397424 w 7369629"/>
              <a:gd name="connsiteY336" fmla="*/ 855360 h 5460480"/>
              <a:gd name="connsiteX337" fmla="*/ 423343 w 7369629"/>
              <a:gd name="connsiteY337" fmla="*/ 846720 h 5460480"/>
              <a:gd name="connsiteX338" fmla="*/ 457902 w 7369629"/>
              <a:gd name="connsiteY338" fmla="*/ 803520 h 5460480"/>
              <a:gd name="connsiteX339" fmla="*/ 475181 w 7369629"/>
              <a:gd name="connsiteY339" fmla="*/ 777600 h 5460480"/>
              <a:gd name="connsiteX340" fmla="*/ 501100 w 7369629"/>
              <a:gd name="connsiteY340" fmla="*/ 768960 h 5460480"/>
              <a:gd name="connsiteX341" fmla="*/ 544298 w 7369629"/>
              <a:gd name="connsiteY341" fmla="*/ 725760 h 5460480"/>
              <a:gd name="connsiteX342" fmla="*/ 561577 w 7369629"/>
              <a:gd name="connsiteY342" fmla="*/ 699840 h 5460480"/>
              <a:gd name="connsiteX343" fmla="*/ 578857 w 7369629"/>
              <a:gd name="connsiteY343" fmla="*/ 682560 h 5460480"/>
              <a:gd name="connsiteX344" fmla="*/ 613415 w 7369629"/>
              <a:gd name="connsiteY344" fmla="*/ 630720 h 5460480"/>
              <a:gd name="connsiteX345" fmla="*/ 656614 w 7369629"/>
              <a:gd name="connsiteY345" fmla="*/ 587520 h 5460480"/>
              <a:gd name="connsiteX346" fmla="*/ 673893 w 7369629"/>
              <a:gd name="connsiteY346" fmla="*/ 561600 h 5460480"/>
              <a:gd name="connsiteX347" fmla="*/ 725731 w 7369629"/>
              <a:gd name="connsiteY347" fmla="*/ 535680 h 5460480"/>
              <a:gd name="connsiteX348" fmla="*/ 743010 w 7369629"/>
              <a:gd name="connsiteY348" fmla="*/ 509760 h 5460480"/>
              <a:gd name="connsiteX349" fmla="*/ 768929 w 7369629"/>
              <a:gd name="connsiteY349" fmla="*/ 501120 h 5460480"/>
              <a:gd name="connsiteX350" fmla="*/ 777569 w 7369629"/>
              <a:gd name="connsiteY350" fmla="*/ 492480 h 5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7369629" h="5460480">
                <a:moveTo>
                  <a:pt x="673893" y="561600"/>
                </a:moveTo>
                <a:cubicBezTo>
                  <a:pt x="688292" y="555840"/>
                  <a:pt x="704471" y="553334"/>
                  <a:pt x="717091" y="544320"/>
                </a:cubicBezTo>
                <a:cubicBezTo>
                  <a:pt x="725541" y="538284"/>
                  <a:pt x="727028" y="525743"/>
                  <a:pt x="734371" y="518400"/>
                </a:cubicBezTo>
                <a:cubicBezTo>
                  <a:pt x="741713" y="511058"/>
                  <a:pt x="751650" y="506880"/>
                  <a:pt x="760290" y="501120"/>
                </a:cubicBezTo>
                <a:cubicBezTo>
                  <a:pt x="791968" y="453600"/>
                  <a:pt x="760290" y="493920"/>
                  <a:pt x="803488" y="457920"/>
                </a:cubicBezTo>
                <a:cubicBezTo>
                  <a:pt x="812874" y="450098"/>
                  <a:pt x="821585" y="441387"/>
                  <a:pt x="829407" y="432000"/>
                </a:cubicBezTo>
                <a:cubicBezTo>
                  <a:pt x="836054" y="424023"/>
                  <a:pt x="838578" y="412567"/>
                  <a:pt x="846686" y="406080"/>
                </a:cubicBezTo>
                <a:cubicBezTo>
                  <a:pt x="853797" y="400391"/>
                  <a:pt x="863965" y="400320"/>
                  <a:pt x="872605" y="397440"/>
                </a:cubicBezTo>
                <a:cubicBezTo>
                  <a:pt x="895125" y="374920"/>
                  <a:pt x="913148" y="351248"/>
                  <a:pt x="941723" y="336960"/>
                </a:cubicBezTo>
                <a:cubicBezTo>
                  <a:pt x="949869" y="332887"/>
                  <a:pt x="959002" y="331200"/>
                  <a:pt x="967642" y="328320"/>
                </a:cubicBezTo>
                <a:cubicBezTo>
                  <a:pt x="996770" y="284626"/>
                  <a:pt x="969109" y="314626"/>
                  <a:pt x="1010840" y="293760"/>
                </a:cubicBezTo>
                <a:cubicBezTo>
                  <a:pt x="1020127" y="289116"/>
                  <a:pt x="1027744" y="281632"/>
                  <a:pt x="1036759" y="276480"/>
                </a:cubicBezTo>
                <a:cubicBezTo>
                  <a:pt x="1047941" y="270090"/>
                  <a:pt x="1060135" y="265590"/>
                  <a:pt x="1071317" y="259200"/>
                </a:cubicBezTo>
                <a:cubicBezTo>
                  <a:pt x="1080332" y="254048"/>
                  <a:pt x="1087218" y="244652"/>
                  <a:pt x="1097236" y="241920"/>
                </a:cubicBezTo>
                <a:cubicBezTo>
                  <a:pt x="1119636" y="235811"/>
                  <a:pt x="1143339" y="236349"/>
                  <a:pt x="1166354" y="233280"/>
                </a:cubicBezTo>
                <a:cubicBezTo>
                  <a:pt x="1232688" y="224435"/>
                  <a:pt x="1210514" y="228719"/>
                  <a:pt x="1261390" y="216000"/>
                </a:cubicBezTo>
                <a:cubicBezTo>
                  <a:pt x="1278669" y="204480"/>
                  <a:pt x="1293526" y="188007"/>
                  <a:pt x="1313228" y="181440"/>
                </a:cubicBezTo>
                <a:cubicBezTo>
                  <a:pt x="1330507" y="175680"/>
                  <a:pt x="1349911" y="174264"/>
                  <a:pt x="1365066" y="164160"/>
                </a:cubicBezTo>
                <a:cubicBezTo>
                  <a:pt x="1382345" y="152640"/>
                  <a:pt x="1396757" y="134637"/>
                  <a:pt x="1416904" y="129600"/>
                </a:cubicBezTo>
                <a:cubicBezTo>
                  <a:pt x="1428423" y="126720"/>
                  <a:pt x="1440089" y="124372"/>
                  <a:pt x="1451462" y="120960"/>
                </a:cubicBezTo>
                <a:cubicBezTo>
                  <a:pt x="1468908" y="115726"/>
                  <a:pt x="1485630" y="108098"/>
                  <a:pt x="1503300" y="103680"/>
                </a:cubicBezTo>
                <a:cubicBezTo>
                  <a:pt x="1526339" y="97920"/>
                  <a:pt x="1549888" y="93910"/>
                  <a:pt x="1572418" y="86400"/>
                </a:cubicBezTo>
                <a:cubicBezTo>
                  <a:pt x="1610922" y="73565"/>
                  <a:pt x="1628377" y="65365"/>
                  <a:pt x="1667454" y="60480"/>
                </a:cubicBezTo>
                <a:cubicBezTo>
                  <a:pt x="1730366" y="52616"/>
                  <a:pt x="1833158" y="47565"/>
                  <a:pt x="1892085" y="43200"/>
                </a:cubicBezTo>
                <a:cubicBezTo>
                  <a:pt x="1995842" y="35514"/>
                  <a:pt x="1976788" y="36932"/>
                  <a:pt x="2064878" y="25920"/>
                </a:cubicBezTo>
                <a:lnTo>
                  <a:pt x="2116716" y="8640"/>
                </a:lnTo>
                <a:lnTo>
                  <a:pt x="2142635" y="0"/>
                </a:lnTo>
                <a:cubicBezTo>
                  <a:pt x="2182310" y="2834"/>
                  <a:pt x="2266517" y="5052"/>
                  <a:pt x="2315428" y="17280"/>
                </a:cubicBezTo>
                <a:cubicBezTo>
                  <a:pt x="2333098" y="21698"/>
                  <a:pt x="2349987" y="28800"/>
                  <a:pt x="2367266" y="34560"/>
                </a:cubicBezTo>
                <a:cubicBezTo>
                  <a:pt x="2375906" y="37440"/>
                  <a:pt x="2384350" y="40991"/>
                  <a:pt x="2393185" y="43200"/>
                </a:cubicBezTo>
                <a:cubicBezTo>
                  <a:pt x="2404705" y="46080"/>
                  <a:pt x="2416327" y="48578"/>
                  <a:pt x="2427744" y="51840"/>
                </a:cubicBezTo>
                <a:cubicBezTo>
                  <a:pt x="2436501" y="54342"/>
                  <a:pt x="2444581" y="59807"/>
                  <a:pt x="2453663" y="60480"/>
                </a:cubicBezTo>
                <a:cubicBezTo>
                  <a:pt x="2522651" y="65590"/>
                  <a:pt x="2591898" y="66240"/>
                  <a:pt x="2661015" y="69120"/>
                </a:cubicBezTo>
                <a:lnTo>
                  <a:pt x="2712853" y="86400"/>
                </a:lnTo>
                <a:cubicBezTo>
                  <a:pt x="2737555" y="94634"/>
                  <a:pt x="2746211" y="98256"/>
                  <a:pt x="2773330" y="103680"/>
                </a:cubicBezTo>
                <a:cubicBezTo>
                  <a:pt x="2879253" y="124866"/>
                  <a:pt x="2779452" y="100891"/>
                  <a:pt x="2859727" y="120960"/>
                </a:cubicBezTo>
                <a:cubicBezTo>
                  <a:pt x="2920785" y="108748"/>
                  <a:pt x="2888994" y="116964"/>
                  <a:pt x="2954763" y="95040"/>
                </a:cubicBezTo>
                <a:lnTo>
                  <a:pt x="2980682" y="86400"/>
                </a:lnTo>
                <a:cubicBezTo>
                  <a:pt x="3005320" y="89138"/>
                  <a:pt x="3055410" y="89205"/>
                  <a:pt x="3084358" y="103680"/>
                </a:cubicBezTo>
                <a:cubicBezTo>
                  <a:pt x="3093645" y="108324"/>
                  <a:pt x="3101637" y="115200"/>
                  <a:pt x="3110277" y="120960"/>
                </a:cubicBezTo>
                <a:cubicBezTo>
                  <a:pt x="3116037" y="129600"/>
                  <a:pt x="3120214" y="139537"/>
                  <a:pt x="3127556" y="146880"/>
                </a:cubicBezTo>
                <a:cubicBezTo>
                  <a:pt x="3134898" y="154223"/>
                  <a:pt x="3143986" y="159943"/>
                  <a:pt x="3153475" y="164160"/>
                </a:cubicBezTo>
                <a:cubicBezTo>
                  <a:pt x="3160426" y="167250"/>
                  <a:pt x="3224249" y="188721"/>
                  <a:pt x="3239872" y="190080"/>
                </a:cubicBezTo>
                <a:cubicBezTo>
                  <a:pt x="3294460" y="194827"/>
                  <a:pt x="3349308" y="195840"/>
                  <a:pt x="3404026" y="198720"/>
                </a:cubicBezTo>
                <a:cubicBezTo>
                  <a:pt x="3513236" y="235125"/>
                  <a:pt x="3338632" y="174395"/>
                  <a:pt x="3455864" y="224640"/>
                </a:cubicBezTo>
                <a:cubicBezTo>
                  <a:pt x="3466778" y="229318"/>
                  <a:pt x="3479304" y="229111"/>
                  <a:pt x="3490422" y="233280"/>
                </a:cubicBezTo>
                <a:cubicBezTo>
                  <a:pt x="3521341" y="244875"/>
                  <a:pt x="3540949" y="266046"/>
                  <a:pt x="3576819" y="267840"/>
                </a:cubicBezTo>
                <a:lnTo>
                  <a:pt x="3749612" y="276480"/>
                </a:lnTo>
                <a:cubicBezTo>
                  <a:pt x="3938577" y="300102"/>
                  <a:pt x="3641163" y="264814"/>
                  <a:pt x="4017441" y="293760"/>
                </a:cubicBezTo>
                <a:cubicBezTo>
                  <a:pt x="4046019" y="295958"/>
                  <a:pt x="4043983" y="308437"/>
                  <a:pt x="4069279" y="319680"/>
                </a:cubicBezTo>
                <a:cubicBezTo>
                  <a:pt x="4114220" y="339655"/>
                  <a:pt x="4132396" y="338571"/>
                  <a:pt x="4181595" y="345600"/>
                </a:cubicBezTo>
                <a:cubicBezTo>
                  <a:pt x="4198874" y="351360"/>
                  <a:pt x="4215531" y="359523"/>
                  <a:pt x="4233433" y="362880"/>
                </a:cubicBezTo>
                <a:cubicBezTo>
                  <a:pt x="4261880" y="368214"/>
                  <a:pt x="4290896" y="370806"/>
                  <a:pt x="4319830" y="371520"/>
                </a:cubicBezTo>
                <a:cubicBezTo>
                  <a:pt x="4524260" y="376568"/>
                  <a:pt x="4728773" y="377280"/>
                  <a:pt x="4933245" y="380160"/>
                </a:cubicBezTo>
                <a:cubicBezTo>
                  <a:pt x="5050710" y="419317"/>
                  <a:pt x="4966885" y="396682"/>
                  <a:pt x="5192435" y="406080"/>
                </a:cubicBezTo>
                <a:cubicBezTo>
                  <a:pt x="5375710" y="467174"/>
                  <a:pt x="5148260" y="392827"/>
                  <a:pt x="5278832" y="432000"/>
                </a:cubicBezTo>
                <a:cubicBezTo>
                  <a:pt x="5296278" y="437234"/>
                  <a:pt x="5312472" y="448522"/>
                  <a:pt x="5330670" y="449280"/>
                </a:cubicBezTo>
                <a:lnTo>
                  <a:pt x="5538022" y="457920"/>
                </a:lnTo>
                <a:cubicBezTo>
                  <a:pt x="5603170" y="479637"/>
                  <a:pt x="5525393" y="447816"/>
                  <a:pt x="5581220" y="492480"/>
                </a:cubicBezTo>
                <a:cubicBezTo>
                  <a:pt x="5586854" y="496987"/>
                  <a:pt x="5639439" y="509196"/>
                  <a:pt x="5641697" y="509760"/>
                </a:cubicBezTo>
                <a:cubicBezTo>
                  <a:pt x="5654677" y="509484"/>
                  <a:pt x="5975925" y="518944"/>
                  <a:pt x="6108239" y="492480"/>
                </a:cubicBezTo>
                <a:cubicBezTo>
                  <a:pt x="6117169" y="490694"/>
                  <a:pt x="6125401" y="486342"/>
                  <a:pt x="6134158" y="483840"/>
                </a:cubicBezTo>
                <a:cubicBezTo>
                  <a:pt x="6145575" y="480578"/>
                  <a:pt x="6157197" y="478080"/>
                  <a:pt x="6168717" y="475200"/>
                </a:cubicBezTo>
                <a:cubicBezTo>
                  <a:pt x="6177357" y="469440"/>
                  <a:pt x="6184316" y="459067"/>
                  <a:pt x="6194636" y="457920"/>
                </a:cubicBezTo>
                <a:cubicBezTo>
                  <a:pt x="6217444" y="455386"/>
                  <a:pt x="6249617" y="467608"/>
                  <a:pt x="6272393" y="475200"/>
                </a:cubicBezTo>
                <a:cubicBezTo>
                  <a:pt x="6321527" y="524336"/>
                  <a:pt x="6274217" y="484752"/>
                  <a:pt x="6324231" y="509760"/>
                </a:cubicBezTo>
                <a:cubicBezTo>
                  <a:pt x="6333518" y="514404"/>
                  <a:pt x="6340299" y="523756"/>
                  <a:pt x="6350150" y="527040"/>
                </a:cubicBezTo>
                <a:cubicBezTo>
                  <a:pt x="6366769" y="532580"/>
                  <a:pt x="6384993" y="531431"/>
                  <a:pt x="6401988" y="535680"/>
                </a:cubicBezTo>
                <a:cubicBezTo>
                  <a:pt x="6419658" y="540098"/>
                  <a:pt x="6436547" y="547200"/>
                  <a:pt x="6453826" y="552960"/>
                </a:cubicBezTo>
                <a:cubicBezTo>
                  <a:pt x="6453830" y="552961"/>
                  <a:pt x="6505660" y="570239"/>
                  <a:pt x="6505663" y="570240"/>
                </a:cubicBezTo>
                <a:cubicBezTo>
                  <a:pt x="6520063" y="573120"/>
                  <a:pt x="6534695" y="575016"/>
                  <a:pt x="6548862" y="578880"/>
                </a:cubicBezTo>
                <a:cubicBezTo>
                  <a:pt x="6566434" y="583673"/>
                  <a:pt x="6583030" y="591742"/>
                  <a:pt x="6600700" y="596160"/>
                </a:cubicBezTo>
                <a:cubicBezTo>
                  <a:pt x="6612219" y="599040"/>
                  <a:pt x="6623885" y="601388"/>
                  <a:pt x="6635258" y="604800"/>
                </a:cubicBezTo>
                <a:cubicBezTo>
                  <a:pt x="6661427" y="612651"/>
                  <a:pt x="6687096" y="622080"/>
                  <a:pt x="6713015" y="630720"/>
                </a:cubicBezTo>
                <a:cubicBezTo>
                  <a:pt x="6721655" y="633600"/>
                  <a:pt x="6729837" y="638927"/>
                  <a:pt x="6738934" y="639360"/>
                </a:cubicBezTo>
                <a:lnTo>
                  <a:pt x="6920367" y="648000"/>
                </a:lnTo>
                <a:cubicBezTo>
                  <a:pt x="6929007" y="650880"/>
                  <a:pt x="6937451" y="654431"/>
                  <a:pt x="6946286" y="656640"/>
                </a:cubicBezTo>
                <a:cubicBezTo>
                  <a:pt x="7017549" y="674457"/>
                  <a:pt x="6961959" y="656181"/>
                  <a:pt x="7024043" y="673920"/>
                </a:cubicBezTo>
                <a:cubicBezTo>
                  <a:pt x="7056430" y="683174"/>
                  <a:pt x="7047381" y="684447"/>
                  <a:pt x="7084521" y="691200"/>
                </a:cubicBezTo>
                <a:cubicBezTo>
                  <a:pt x="7138161" y="700953"/>
                  <a:pt x="7140443" y="696541"/>
                  <a:pt x="7188197" y="708480"/>
                </a:cubicBezTo>
                <a:cubicBezTo>
                  <a:pt x="7242211" y="721984"/>
                  <a:pt x="7185737" y="710266"/>
                  <a:pt x="7240035" y="734400"/>
                </a:cubicBezTo>
                <a:cubicBezTo>
                  <a:pt x="7256679" y="741798"/>
                  <a:pt x="7274594" y="745920"/>
                  <a:pt x="7291873" y="751680"/>
                </a:cubicBezTo>
                <a:lnTo>
                  <a:pt x="7317791" y="760320"/>
                </a:lnTo>
                <a:cubicBezTo>
                  <a:pt x="7347951" y="790480"/>
                  <a:pt x="7332495" y="769872"/>
                  <a:pt x="7352350" y="829440"/>
                </a:cubicBezTo>
                <a:lnTo>
                  <a:pt x="7360990" y="855360"/>
                </a:lnTo>
                <a:lnTo>
                  <a:pt x="7369629" y="881280"/>
                </a:lnTo>
                <a:cubicBezTo>
                  <a:pt x="7366749" y="973440"/>
                  <a:pt x="7368246" y="1065841"/>
                  <a:pt x="7360990" y="1157760"/>
                </a:cubicBezTo>
                <a:cubicBezTo>
                  <a:pt x="7359557" y="1175918"/>
                  <a:pt x="7353813" y="1194444"/>
                  <a:pt x="7343710" y="1209600"/>
                </a:cubicBezTo>
                <a:cubicBezTo>
                  <a:pt x="7332191" y="1226880"/>
                  <a:pt x="7326431" y="1249920"/>
                  <a:pt x="7309152" y="1261440"/>
                </a:cubicBezTo>
                <a:lnTo>
                  <a:pt x="7283233" y="1278720"/>
                </a:lnTo>
                <a:lnTo>
                  <a:pt x="7265954" y="1330560"/>
                </a:lnTo>
                <a:cubicBezTo>
                  <a:pt x="7263074" y="1339200"/>
                  <a:pt x="7262366" y="1348902"/>
                  <a:pt x="7257314" y="1356480"/>
                </a:cubicBezTo>
                <a:lnTo>
                  <a:pt x="7240035" y="1382400"/>
                </a:lnTo>
                <a:cubicBezTo>
                  <a:pt x="7224327" y="1445230"/>
                  <a:pt x="7245253" y="1394461"/>
                  <a:pt x="7205476" y="1434240"/>
                </a:cubicBezTo>
                <a:cubicBezTo>
                  <a:pt x="7198134" y="1441583"/>
                  <a:pt x="7194684" y="1452052"/>
                  <a:pt x="7188197" y="1460160"/>
                </a:cubicBezTo>
                <a:cubicBezTo>
                  <a:pt x="7174128" y="1477746"/>
                  <a:pt x="7164242" y="1481890"/>
                  <a:pt x="7144998" y="1494720"/>
                </a:cubicBezTo>
                <a:cubicBezTo>
                  <a:pt x="7123284" y="1559869"/>
                  <a:pt x="7155100" y="1482093"/>
                  <a:pt x="7110440" y="1537920"/>
                </a:cubicBezTo>
                <a:cubicBezTo>
                  <a:pt x="7104751" y="1545032"/>
                  <a:pt x="7108240" y="1557400"/>
                  <a:pt x="7101800" y="1563840"/>
                </a:cubicBezTo>
                <a:cubicBezTo>
                  <a:pt x="7087115" y="1578525"/>
                  <a:pt x="7049962" y="1598400"/>
                  <a:pt x="7049962" y="1598400"/>
                </a:cubicBezTo>
                <a:cubicBezTo>
                  <a:pt x="7044202" y="1607040"/>
                  <a:pt x="7040791" y="1617833"/>
                  <a:pt x="7032683" y="1624320"/>
                </a:cubicBezTo>
                <a:cubicBezTo>
                  <a:pt x="7025572" y="1630009"/>
                  <a:pt x="7013204" y="1626520"/>
                  <a:pt x="7006764" y="1632960"/>
                </a:cubicBezTo>
                <a:cubicBezTo>
                  <a:pt x="7000324" y="1639400"/>
                  <a:pt x="7002197" y="1650734"/>
                  <a:pt x="6998124" y="1658880"/>
                </a:cubicBezTo>
                <a:cubicBezTo>
                  <a:pt x="6993480" y="1668168"/>
                  <a:pt x="6988187" y="1677457"/>
                  <a:pt x="6980845" y="1684800"/>
                </a:cubicBezTo>
                <a:cubicBezTo>
                  <a:pt x="6973503" y="1692143"/>
                  <a:pt x="6963034" y="1695593"/>
                  <a:pt x="6954926" y="1702080"/>
                </a:cubicBezTo>
                <a:cubicBezTo>
                  <a:pt x="6921042" y="1729188"/>
                  <a:pt x="6956738" y="1712996"/>
                  <a:pt x="6911727" y="1728000"/>
                </a:cubicBezTo>
                <a:cubicBezTo>
                  <a:pt x="6905967" y="1736640"/>
                  <a:pt x="6902556" y="1747433"/>
                  <a:pt x="6894448" y="1753920"/>
                </a:cubicBezTo>
                <a:cubicBezTo>
                  <a:pt x="6887337" y="1759609"/>
                  <a:pt x="6874968" y="1756120"/>
                  <a:pt x="6868529" y="1762560"/>
                </a:cubicBezTo>
                <a:cubicBezTo>
                  <a:pt x="6862089" y="1769000"/>
                  <a:pt x="6865579" y="1781368"/>
                  <a:pt x="6859890" y="1788480"/>
                </a:cubicBezTo>
                <a:cubicBezTo>
                  <a:pt x="6853404" y="1796588"/>
                  <a:pt x="6842079" y="1799273"/>
                  <a:pt x="6833971" y="1805760"/>
                </a:cubicBezTo>
                <a:cubicBezTo>
                  <a:pt x="6827610" y="1810849"/>
                  <a:pt x="6821780" y="1816679"/>
                  <a:pt x="6816691" y="1823040"/>
                </a:cubicBezTo>
                <a:cubicBezTo>
                  <a:pt x="6810204" y="1831148"/>
                  <a:pt x="6807520" y="1842473"/>
                  <a:pt x="6799412" y="1848960"/>
                </a:cubicBezTo>
                <a:cubicBezTo>
                  <a:pt x="6792301" y="1854649"/>
                  <a:pt x="6781639" y="1853527"/>
                  <a:pt x="6773493" y="1857600"/>
                </a:cubicBezTo>
                <a:cubicBezTo>
                  <a:pt x="6764206" y="1862244"/>
                  <a:pt x="6756214" y="1869120"/>
                  <a:pt x="6747574" y="1874880"/>
                </a:cubicBezTo>
                <a:cubicBezTo>
                  <a:pt x="6739725" y="1886654"/>
                  <a:pt x="6726695" y="1909872"/>
                  <a:pt x="6713015" y="1918080"/>
                </a:cubicBezTo>
                <a:cubicBezTo>
                  <a:pt x="6705206" y="1922766"/>
                  <a:pt x="6695736" y="1923840"/>
                  <a:pt x="6687096" y="1926720"/>
                </a:cubicBezTo>
                <a:cubicBezTo>
                  <a:pt x="6681336" y="1935360"/>
                  <a:pt x="6676464" y="1944663"/>
                  <a:pt x="6669817" y="1952640"/>
                </a:cubicBezTo>
                <a:cubicBezTo>
                  <a:pt x="6649029" y="1977587"/>
                  <a:pt x="6643464" y="1978849"/>
                  <a:pt x="6617979" y="1995840"/>
                </a:cubicBezTo>
                <a:cubicBezTo>
                  <a:pt x="6615099" y="2004480"/>
                  <a:pt x="6615779" y="2015320"/>
                  <a:pt x="6609339" y="2021760"/>
                </a:cubicBezTo>
                <a:cubicBezTo>
                  <a:pt x="6600232" y="2030867"/>
                  <a:pt x="6585963" y="2032650"/>
                  <a:pt x="6574781" y="2039040"/>
                </a:cubicBezTo>
                <a:cubicBezTo>
                  <a:pt x="6565766" y="2044192"/>
                  <a:pt x="6557502" y="2050560"/>
                  <a:pt x="6548862" y="2056320"/>
                </a:cubicBezTo>
                <a:cubicBezTo>
                  <a:pt x="6532041" y="2106782"/>
                  <a:pt x="6553383" y="2060438"/>
                  <a:pt x="6514303" y="2099520"/>
                </a:cubicBezTo>
                <a:cubicBezTo>
                  <a:pt x="6491192" y="2122632"/>
                  <a:pt x="6505397" y="2125617"/>
                  <a:pt x="6479744" y="2142720"/>
                </a:cubicBezTo>
                <a:cubicBezTo>
                  <a:pt x="6469028" y="2149864"/>
                  <a:pt x="6457144" y="2155217"/>
                  <a:pt x="6445186" y="2160000"/>
                </a:cubicBezTo>
                <a:cubicBezTo>
                  <a:pt x="6426400" y="2167515"/>
                  <a:pt x="6382127" y="2181677"/>
                  <a:pt x="6358789" y="2185920"/>
                </a:cubicBezTo>
                <a:cubicBezTo>
                  <a:pt x="6338754" y="2189563"/>
                  <a:pt x="6318471" y="2191680"/>
                  <a:pt x="6298312" y="2194560"/>
                </a:cubicBezTo>
                <a:cubicBezTo>
                  <a:pt x="6289672" y="2197440"/>
                  <a:pt x="6281150" y="2200698"/>
                  <a:pt x="6272393" y="2203200"/>
                </a:cubicBezTo>
                <a:cubicBezTo>
                  <a:pt x="6260976" y="2206462"/>
                  <a:pt x="6248455" y="2206530"/>
                  <a:pt x="6237834" y="2211840"/>
                </a:cubicBezTo>
                <a:cubicBezTo>
                  <a:pt x="6219259" y="2221128"/>
                  <a:pt x="6206360" y="2242327"/>
                  <a:pt x="6185996" y="2246400"/>
                </a:cubicBezTo>
                <a:cubicBezTo>
                  <a:pt x="6171597" y="2249280"/>
                  <a:pt x="6157283" y="2252626"/>
                  <a:pt x="6142798" y="2255040"/>
                </a:cubicBezTo>
                <a:cubicBezTo>
                  <a:pt x="6122711" y="2258388"/>
                  <a:pt x="6102374" y="2260141"/>
                  <a:pt x="6082320" y="2263680"/>
                </a:cubicBezTo>
                <a:cubicBezTo>
                  <a:pt x="5923252" y="2291752"/>
                  <a:pt x="6064520" y="2272385"/>
                  <a:pt x="5926806" y="2289600"/>
                </a:cubicBezTo>
                <a:cubicBezTo>
                  <a:pt x="5909527" y="2295360"/>
                  <a:pt x="5890123" y="2296776"/>
                  <a:pt x="5874968" y="2306880"/>
                </a:cubicBezTo>
                <a:lnTo>
                  <a:pt x="5823130" y="2341440"/>
                </a:lnTo>
                <a:cubicBezTo>
                  <a:pt x="5814490" y="2347200"/>
                  <a:pt x="5807062" y="2355436"/>
                  <a:pt x="5797211" y="2358720"/>
                </a:cubicBezTo>
                <a:cubicBezTo>
                  <a:pt x="5749691" y="2374561"/>
                  <a:pt x="5792267" y="2357842"/>
                  <a:pt x="5745373" y="2384640"/>
                </a:cubicBezTo>
                <a:cubicBezTo>
                  <a:pt x="5734191" y="2391030"/>
                  <a:pt x="5721531" y="2394776"/>
                  <a:pt x="5710815" y="2401920"/>
                </a:cubicBezTo>
                <a:cubicBezTo>
                  <a:pt x="5704037" y="2406439"/>
                  <a:pt x="5700520" y="2415009"/>
                  <a:pt x="5693535" y="2419200"/>
                </a:cubicBezTo>
                <a:cubicBezTo>
                  <a:pt x="5685726" y="2423886"/>
                  <a:pt x="5675762" y="2423767"/>
                  <a:pt x="5667616" y="2427840"/>
                </a:cubicBezTo>
                <a:cubicBezTo>
                  <a:pt x="5658329" y="2432484"/>
                  <a:pt x="5651186" y="2440903"/>
                  <a:pt x="5641697" y="2445120"/>
                </a:cubicBezTo>
                <a:cubicBezTo>
                  <a:pt x="5625053" y="2452518"/>
                  <a:pt x="5607139" y="2456640"/>
                  <a:pt x="5589860" y="2462400"/>
                </a:cubicBezTo>
                <a:lnTo>
                  <a:pt x="5563941" y="2471040"/>
                </a:lnTo>
                <a:cubicBezTo>
                  <a:pt x="5507139" y="2527842"/>
                  <a:pt x="5613962" y="2426171"/>
                  <a:pt x="5494823" y="2505600"/>
                </a:cubicBezTo>
                <a:lnTo>
                  <a:pt x="5442985" y="2540160"/>
                </a:lnTo>
                <a:lnTo>
                  <a:pt x="5391147" y="2574720"/>
                </a:lnTo>
                <a:lnTo>
                  <a:pt x="5365228" y="2592000"/>
                </a:lnTo>
                <a:cubicBezTo>
                  <a:pt x="5359468" y="2600640"/>
                  <a:pt x="5355763" y="2611082"/>
                  <a:pt x="5347949" y="2617920"/>
                </a:cubicBezTo>
                <a:cubicBezTo>
                  <a:pt x="5328294" y="2635119"/>
                  <a:pt x="5288081" y="2658390"/>
                  <a:pt x="5261552" y="2669760"/>
                </a:cubicBezTo>
                <a:cubicBezTo>
                  <a:pt x="5244200" y="2677197"/>
                  <a:pt x="5218611" y="2682656"/>
                  <a:pt x="5201075" y="2687040"/>
                </a:cubicBezTo>
                <a:cubicBezTo>
                  <a:pt x="5109455" y="2682677"/>
                  <a:pt x="5053672" y="2689068"/>
                  <a:pt x="4976444" y="2669760"/>
                </a:cubicBezTo>
                <a:cubicBezTo>
                  <a:pt x="4967609" y="2667551"/>
                  <a:pt x="4959165" y="2664000"/>
                  <a:pt x="4950525" y="2661120"/>
                </a:cubicBezTo>
                <a:cubicBezTo>
                  <a:pt x="4898687" y="2664000"/>
                  <a:pt x="4846776" y="2665778"/>
                  <a:pt x="4795011" y="2669760"/>
                </a:cubicBezTo>
                <a:cubicBezTo>
                  <a:pt x="4771861" y="2671541"/>
                  <a:pt x="4749112" y="2678400"/>
                  <a:pt x="4725894" y="2678400"/>
                </a:cubicBezTo>
                <a:cubicBezTo>
                  <a:pt x="4699815" y="2678400"/>
                  <a:pt x="4674056" y="2672640"/>
                  <a:pt x="4648137" y="2669760"/>
                </a:cubicBezTo>
                <a:lnTo>
                  <a:pt x="4596299" y="2652480"/>
                </a:lnTo>
                <a:cubicBezTo>
                  <a:pt x="4587659" y="2649600"/>
                  <a:pt x="4579215" y="2646049"/>
                  <a:pt x="4570380" y="2643840"/>
                </a:cubicBezTo>
                <a:cubicBezTo>
                  <a:pt x="4558860" y="2640960"/>
                  <a:pt x="4547238" y="2638462"/>
                  <a:pt x="4535821" y="2635200"/>
                </a:cubicBezTo>
                <a:cubicBezTo>
                  <a:pt x="4527064" y="2632698"/>
                  <a:pt x="4518832" y="2628346"/>
                  <a:pt x="4509902" y="2626560"/>
                </a:cubicBezTo>
                <a:cubicBezTo>
                  <a:pt x="4489933" y="2622566"/>
                  <a:pt x="4469583" y="2620800"/>
                  <a:pt x="4449424" y="2617920"/>
                </a:cubicBezTo>
                <a:cubicBezTo>
                  <a:pt x="4411986" y="2620800"/>
                  <a:pt x="4374368" y="2621902"/>
                  <a:pt x="4337109" y="2626560"/>
                </a:cubicBezTo>
                <a:cubicBezTo>
                  <a:pt x="4308154" y="2630179"/>
                  <a:pt x="4310997" y="2639617"/>
                  <a:pt x="4285271" y="2652480"/>
                </a:cubicBezTo>
                <a:cubicBezTo>
                  <a:pt x="4277125" y="2656553"/>
                  <a:pt x="4267723" y="2657532"/>
                  <a:pt x="4259352" y="2661120"/>
                </a:cubicBezTo>
                <a:cubicBezTo>
                  <a:pt x="4247514" y="2666194"/>
                  <a:pt x="4236631" y="2673326"/>
                  <a:pt x="4224793" y="2678400"/>
                </a:cubicBezTo>
                <a:cubicBezTo>
                  <a:pt x="4192537" y="2692224"/>
                  <a:pt x="4198702" y="2681395"/>
                  <a:pt x="4164316" y="2704320"/>
                </a:cubicBezTo>
                <a:cubicBezTo>
                  <a:pt x="4157538" y="2708839"/>
                  <a:pt x="4153397" y="2716511"/>
                  <a:pt x="4147036" y="2721600"/>
                </a:cubicBezTo>
                <a:cubicBezTo>
                  <a:pt x="4138928" y="2728087"/>
                  <a:pt x="4129757" y="2733120"/>
                  <a:pt x="4121117" y="2738880"/>
                </a:cubicBezTo>
                <a:cubicBezTo>
                  <a:pt x="4115357" y="2747520"/>
                  <a:pt x="4111652" y="2757962"/>
                  <a:pt x="4103838" y="2764800"/>
                </a:cubicBezTo>
                <a:cubicBezTo>
                  <a:pt x="4088209" y="2778476"/>
                  <a:pt x="4069279" y="2787840"/>
                  <a:pt x="4052000" y="2799360"/>
                </a:cubicBezTo>
                <a:cubicBezTo>
                  <a:pt x="4018504" y="2821692"/>
                  <a:pt x="4035932" y="2813356"/>
                  <a:pt x="4000162" y="2825280"/>
                </a:cubicBezTo>
                <a:cubicBezTo>
                  <a:pt x="3991522" y="2833920"/>
                  <a:pt x="3982065" y="2841813"/>
                  <a:pt x="3974243" y="2851200"/>
                </a:cubicBezTo>
                <a:cubicBezTo>
                  <a:pt x="3919755" y="2916588"/>
                  <a:pt x="3989951" y="2844133"/>
                  <a:pt x="3939684" y="2894400"/>
                </a:cubicBezTo>
                <a:cubicBezTo>
                  <a:pt x="3892516" y="2988741"/>
                  <a:pt x="3953474" y="2881107"/>
                  <a:pt x="3896486" y="2946240"/>
                </a:cubicBezTo>
                <a:cubicBezTo>
                  <a:pt x="3882811" y="2961870"/>
                  <a:pt x="3876613" y="2983395"/>
                  <a:pt x="3861928" y="2998080"/>
                </a:cubicBezTo>
                <a:cubicBezTo>
                  <a:pt x="3811650" y="3048358"/>
                  <a:pt x="3884130" y="2978137"/>
                  <a:pt x="3818729" y="3032640"/>
                </a:cubicBezTo>
                <a:cubicBezTo>
                  <a:pt x="3809343" y="3040462"/>
                  <a:pt x="3801450" y="3049920"/>
                  <a:pt x="3792810" y="3058560"/>
                </a:cubicBezTo>
                <a:cubicBezTo>
                  <a:pt x="3774892" y="3112319"/>
                  <a:pt x="3799210" y="3062401"/>
                  <a:pt x="3758252" y="3093120"/>
                </a:cubicBezTo>
                <a:cubicBezTo>
                  <a:pt x="3741961" y="3105339"/>
                  <a:pt x="3729453" y="3121920"/>
                  <a:pt x="3715053" y="3136320"/>
                </a:cubicBezTo>
                <a:cubicBezTo>
                  <a:pt x="3706413" y="3144960"/>
                  <a:pt x="3699300" y="3155462"/>
                  <a:pt x="3689134" y="3162240"/>
                </a:cubicBezTo>
                <a:lnTo>
                  <a:pt x="3663215" y="3179520"/>
                </a:lnTo>
                <a:cubicBezTo>
                  <a:pt x="3613695" y="3253804"/>
                  <a:pt x="3679633" y="3166385"/>
                  <a:pt x="3620017" y="3214080"/>
                </a:cubicBezTo>
                <a:cubicBezTo>
                  <a:pt x="3611909" y="3220567"/>
                  <a:pt x="3610846" y="3233513"/>
                  <a:pt x="3602738" y="3240000"/>
                </a:cubicBezTo>
                <a:cubicBezTo>
                  <a:pt x="3597104" y="3244507"/>
                  <a:pt x="3544518" y="3256716"/>
                  <a:pt x="3542260" y="3257280"/>
                </a:cubicBezTo>
                <a:cubicBezTo>
                  <a:pt x="3524981" y="3268800"/>
                  <a:pt x="3501941" y="3274560"/>
                  <a:pt x="3490422" y="3291840"/>
                </a:cubicBezTo>
                <a:cubicBezTo>
                  <a:pt x="3458744" y="3339360"/>
                  <a:pt x="3490422" y="3299040"/>
                  <a:pt x="3447224" y="3335040"/>
                </a:cubicBezTo>
                <a:cubicBezTo>
                  <a:pt x="3437838" y="3342862"/>
                  <a:pt x="3429127" y="3351573"/>
                  <a:pt x="3421305" y="3360960"/>
                </a:cubicBezTo>
                <a:cubicBezTo>
                  <a:pt x="3414658" y="3368937"/>
                  <a:pt x="3412134" y="3380393"/>
                  <a:pt x="3404026" y="3386880"/>
                </a:cubicBezTo>
                <a:cubicBezTo>
                  <a:pt x="3396915" y="3392569"/>
                  <a:pt x="3386747" y="3392640"/>
                  <a:pt x="3378107" y="3395520"/>
                </a:cubicBezTo>
                <a:cubicBezTo>
                  <a:pt x="3372347" y="3401280"/>
                  <a:pt x="3367188" y="3407711"/>
                  <a:pt x="3360827" y="3412800"/>
                </a:cubicBezTo>
                <a:cubicBezTo>
                  <a:pt x="3352719" y="3419287"/>
                  <a:pt x="3342250" y="3422737"/>
                  <a:pt x="3334908" y="3430080"/>
                </a:cubicBezTo>
                <a:cubicBezTo>
                  <a:pt x="3327566" y="3437423"/>
                  <a:pt x="3324971" y="3448657"/>
                  <a:pt x="3317629" y="3456000"/>
                </a:cubicBezTo>
                <a:cubicBezTo>
                  <a:pt x="3306913" y="3466716"/>
                  <a:pt x="3271867" y="3489389"/>
                  <a:pt x="3257151" y="3499200"/>
                </a:cubicBezTo>
                <a:cubicBezTo>
                  <a:pt x="3218507" y="3557169"/>
                  <a:pt x="3264030" y="3500374"/>
                  <a:pt x="3213953" y="3533760"/>
                </a:cubicBezTo>
                <a:cubicBezTo>
                  <a:pt x="3203787" y="3540538"/>
                  <a:pt x="3197420" y="3551858"/>
                  <a:pt x="3188034" y="3559680"/>
                </a:cubicBezTo>
                <a:cubicBezTo>
                  <a:pt x="3180057" y="3566328"/>
                  <a:pt x="3170755" y="3571200"/>
                  <a:pt x="3162115" y="3576960"/>
                </a:cubicBezTo>
                <a:cubicBezTo>
                  <a:pt x="3156355" y="3585600"/>
                  <a:pt x="3153476" y="3597120"/>
                  <a:pt x="3144836" y="3602880"/>
                </a:cubicBezTo>
                <a:cubicBezTo>
                  <a:pt x="3134956" y="3609467"/>
                  <a:pt x="3121650" y="3608108"/>
                  <a:pt x="3110277" y="3611520"/>
                </a:cubicBezTo>
                <a:cubicBezTo>
                  <a:pt x="3092831" y="3616754"/>
                  <a:pt x="3075718" y="3623040"/>
                  <a:pt x="3058439" y="3628800"/>
                </a:cubicBezTo>
                <a:cubicBezTo>
                  <a:pt x="2979794" y="3655016"/>
                  <a:pt x="3104004" y="3614802"/>
                  <a:pt x="2989322" y="3646080"/>
                </a:cubicBezTo>
                <a:cubicBezTo>
                  <a:pt x="2942347" y="3658892"/>
                  <a:pt x="2941696" y="3661254"/>
                  <a:pt x="2902925" y="3680640"/>
                </a:cubicBezTo>
                <a:cubicBezTo>
                  <a:pt x="2884077" y="3737192"/>
                  <a:pt x="2910256" y="3681688"/>
                  <a:pt x="2868367" y="3715200"/>
                </a:cubicBezTo>
                <a:cubicBezTo>
                  <a:pt x="2860259" y="3721687"/>
                  <a:pt x="2860103" y="3735968"/>
                  <a:pt x="2851087" y="3741120"/>
                </a:cubicBezTo>
                <a:cubicBezTo>
                  <a:pt x="2838337" y="3748406"/>
                  <a:pt x="2822135" y="3746198"/>
                  <a:pt x="2807889" y="3749760"/>
                </a:cubicBezTo>
                <a:cubicBezTo>
                  <a:pt x="2753874" y="3763264"/>
                  <a:pt x="2810351" y="3751546"/>
                  <a:pt x="2756051" y="3775680"/>
                </a:cubicBezTo>
                <a:cubicBezTo>
                  <a:pt x="2739407" y="3783078"/>
                  <a:pt x="2721492" y="3787200"/>
                  <a:pt x="2704213" y="3792960"/>
                </a:cubicBezTo>
                <a:lnTo>
                  <a:pt x="2678294" y="3801600"/>
                </a:lnTo>
                <a:cubicBezTo>
                  <a:pt x="2672534" y="3810240"/>
                  <a:pt x="2668829" y="3820682"/>
                  <a:pt x="2661015" y="3827520"/>
                </a:cubicBezTo>
                <a:cubicBezTo>
                  <a:pt x="2624452" y="3859514"/>
                  <a:pt x="2618857" y="3858853"/>
                  <a:pt x="2583258" y="3870720"/>
                </a:cubicBezTo>
                <a:cubicBezTo>
                  <a:pt x="2574618" y="3879360"/>
                  <a:pt x="2564117" y="3886473"/>
                  <a:pt x="2557339" y="3896640"/>
                </a:cubicBezTo>
                <a:cubicBezTo>
                  <a:pt x="2552287" y="3904218"/>
                  <a:pt x="2553122" y="3914599"/>
                  <a:pt x="2548699" y="3922560"/>
                </a:cubicBezTo>
                <a:cubicBezTo>
                  <a:pt x="2538614" y="3940714"/>
                  <a:pt x="2528826" y="3959715"/>
                  <a:pt x="2514141" y="3974400"/>
                </a:cubicBezTo>
                <a:cubicBezTo>
                  <a:pt x="2508381" y="3980160"/>
                  <a:pt x="2503639" y="3987161"/>
                  <a:pt x="2496861" y="3991680"/>
                </a:cubicBezTo>
                <a:cubicBezTo>
                  <a:pt x="2486145" y="3998824"/>
                  <a:pt x="2473485" y="4002570"/>
                  <a:pt x="2462303" y="4008960"/>
                </a:cubicBezTo>
                <a:cubicBezTo>
                  <a:pt x="2447427" y="4017461"/>
                  <a:pt x="2429747" y="4029329"/>
                  <a:pt x="2419104" y="4043520"/>
                </a:cubicBezTo>
                <a:cubicBezTo>
                  <a:pt x="2406644" y="4060134"/>
                  <a:pt x="2399231" y="4080675"/>
                  <a:pt x="2384546" y="4095360"/>
                </a:cubicBezTo>
                <a:cubicBezTo>
                  <a:pt x="2378786" y="4101120"/>
                  <a:pt x="2372481" y="4106382"/>
                  <a:pt x="2367266" y="4112640"/>
                </a:cubicBezTo>
                <a:cubicBezTo>
                  <a:pt x="2358048" y="4123702"/>
                  <a:pt x="2351529" y="4137018"/>
                  <a:pt x="2341347" y="4147200"/>
                </a:cubicBezTo>
                <a:cubicBezTo>
                  <a:pt x="2334005" y="4154543"/>
                  <a:pt x="2324068" y="4158720"/>
                  <a:pt x="2315428" y="4164480"/>
                </a:cubicBezTo>
                <a:cubicBezTo>
                  <a:pt x="2309668" y="4173120"/>
                  <a:pt x="2305491" y="4183057"/>
                  <a:pt x="2298149" y="4190400"/>
                </a:cubicBezTo>
                <a:cubicBezTo>
                  <a:pt x="2230188" y="4258364"/>
                  <a:pt x="2317081" y="4148673"/>
                  <a:pt x="2246311" y="4233600"/>
                </a:cubicBezTo>
                <a:cubicBezTo>
                  <a:pt x="2239664" y="4241577"/>
                  <a:pt x="2237140" y="4253033"/>
                  <a:pt x="2229032" y="4259520"/>
                </a:cubicBezTo>
                <a:cubicBezTo>
                  <a:pt x="2221921" y="4265209"/>
                  <a:pt x="2211259" y="4264087"/>
                  <a:pt x="2203113" y="4268160"/>
                </a:cubicBezTo>
                <a:cubicBezTo>
                  <a:pt x="2193826" y="4272804"/>
                  <a:pt x="2186481" y="4280796"/>
                  <a:pt x="2177194" y="4285440"/>
                </a:cubicBezTo>
                <a:cubicBezTo>
                  <a:pt x="2169048" y="4289513"/>
                  <a:pt x="2159421" y="4290007"/>
                  <a:pt x="2151275" y="4294080"/>
                </a:cubicBezTo>
                <a:cubicBezTo>
                  <a:pt x="2114228" y="4312604"/>
                  <a:pt x="2133830" y="4310529"/>
                  <a:pt x="2099437" y="4337280"/>
                </a:cubicBezTo>
                <a:lnTo>
                  <a:pt x="2021680" y="4389120"/>
                </a:lnTo>
                <a:lnTo>
                  <a:pt x="1995761" y="4406400"/>
                </a:lnTo>
                <a:lnTo>
                  <a:pt x="1969842" y="4423680"/>
                </a:lnTo>
                <a:cubicBezTo>
                  <a:pt x="1964082" y="4432320"/>
                  <a:pt x="1959905" y="4442257"/>
                  <a:pt x="1952563" y="4449600"/>
                </a:cubicBezTo>
                <a:cubicBezTo>
                  <a:pt x="1945221" y="4456943"/>
                  <a:pt x="1934752" y="4460393"/>
                  <a:pt x="1926644" y="4466880"/>
                </a:cubicBezTo>
                <a:cubicBezTo>
                  <a:pt x="1865089" y="4516125"/>
                  <a:pt x="1963220" y="4448255"/>
                  <a:pt x="1883445" y="4501440"/>
                </a:cubicBezTo>
                <a:cubicBezTo>
                  <a:pt x="1843836" y="4560858"/>
                  <a:pt x="1868589" y="4546712"/>
                  <a:pt x="1822968" y="4561920"/>
                </a:cubicBezTo>
                <a:cubicBezTo>
                  <a:pt x="1769785" y="4641698"/>
                  <a:pt x="1837652" y="4543564"/>
                  <a:pt x="1788409" y="4605120"/>
                </a:cubicBezTo>
                <a:cubicBezTo>
                  <a:pt x="1781922" y="4613228"/>
                  <a:pt x="1777777" y="4623063"/>
                  <a:pt x="1771130" y="4631040"/>
                </a:cubicBezTo>
                <a:cubicBezTo>
                  <a:pt x="1763308" y="4640427"/>
                  <a:pt x="1753033" y="4647573"/>
                  <a:pt x="1745211" y="4656960"/>
                </a:cubicBezTo>
                <a:cubicBezTo>
                  <a:pt x="1738564" y="4664937"/>
                  <a:pt x="1734419" y="4674772"/>
                  <a:pt x="1727932" y="4682880"/>
                </a:cubicBezTo>
                <a:cubicBezTo>
                  <a:pt x="1722843" y="4689241"/>
                  <a:pt x="1715741" y="4693799"/>
                  <a:pt x="1710652" y="4700160"/>
                </a:cubicBezTo>
                <a:cubicBezTo>
                  <a:pt x="1704165" y="4708268"/>
                  <a:pt x="1698017" y="4716792"/>
                  <a:pt x="1693373" y="4726080"/>
                </a:cubicBezTo>
                <a:cubicBezTo>
                  <a:pt x="1679320" y="4754186"/>
                  <a:pt x="1692212" y="4753161"/>
                  <a:pt x="1667454" y="4777920"/>
                </a:cubicBezTo>
                <a:cubicBezTo>
                  <a:pt x="1660112" y="4785263"/>
                  <a:pt x="1650175" y="4789440"/>
                  <a:pt x="1641535" y="4795200"/>
                </a:cubicBezTo>
                <a:cubicBezTo>
                  <a:pt x="1626421" y="4855657"/>
                  <a:pt x="1644904" y="4806913"/>
                  <a:pt x="1606976" y="4855680"/>
                </a:cubicBezTo>
                <a:cubicBezTo>
                  <a:pt x="1594226" y="4872073"/>
                  <a:pt x="1587103" y="4892835"/>
                  <a:pt x="1572418" y="4907520"/>
                </a:cubicBezTo>
                <a:cubicBezTo>
                  <a:pt x="1522151" y="4957787"/>
                  <a:pt x="1592347" y="4885332"/>
                  <a:pt x="1537859" y="4950720"/>
                </a:cubicBezTo>
                <a:cubicBezTo>
                  <a:pt x="1530037" y="4960107"/>
                  <a:pt x="1519762" y="4967253"/>
                  <a:pt x="1511940" y="4976640"/>
                </a:cubicBezTo>
                <a:cubicBezTo>
                  <a:pt x="1505293" y="4984617"/>
                  <a:pt x="1501148" y="4994452"/>
                  <a:pt x="1494661" y="5002560"/>
                </a:cubicBezTo>
                <a:cubicBezTo>
                  <a:pt x="1489572" y="5008921"/>
                  <a:pt x="1482470" y="5013479"/>
                  <a:pt x="1477381" y="5019840"/>
                </a:cubicBezTo>
                <a:cubicBezTo>
                  <a:pt x="1470894" y="5027948"/>
                  <a:pt x="1467444" y="5038417"/>
                  <a:pt x="1460102" y="5045760"/>
                </a:cubicBezTo>
                <a:cubicBezTo>
                  <a:pt x="1452760" y="5053103"/>
                  <a:pt x="1442823" y="5057280"/>
                  <a:pt x="1434183" y="5063040"/>
                </a:cubicBezTo>
                <a:cubicBezTo>
                  <a:pt x="1431303" y="5074560"/>
                  <a:pt x="1430853" y="5086979"/>
                  <a:pt x="1425543" y="5097600"/>
                </a:cubicBezTo>
                <a:cubicBezTo>
                  <a:pt x="1416256" y="5116175"/>
                  <a:pt x="1397552" y="5129738"/>
                  <a:pt x="1390985" y="5149440"/>
                </a:cubicBezTo>
                <a:cubicBezTo>
                  <a:pt x="1380121" y="5182032"/>
                  <a:pt x="1377493" y="5197494"/>
                  <a:pt x="1347787" y="5227200"/>
                </a:cubicBezTo>
                <a:cubicBezTo>
                  <a:pt x="1342027" y="5232960"/>
                  <a:pt x="1335596" y="5238119"/>
                  <a:pt x="1330507" y="5244480"/>
                </a:cubicBezTo>
                <a:cubicBezTo>
                  <a:pt x="1297593" y="5285624"/>
                  <a:pt x="1331743" y="5258056"/>
                  <a:pt x="1287309" y="5287680"/>
                </a:cubicBezTo>
                <a:cubicBezTo>
                  <a:pt x="1273584" y="5328857"/>
                  <a:pt x="1280168" y="5334865"/>
                  <a:pt x="1252750" y="5356800"/>
                </a:cubicBezTo>
                <a:cubicBezTo>
                  <a:pt x="1244642" y="5363287"/>
                  <a:pt x="1235471" y="5368320"/>
                  <a:pt x="1226831" y="5374080"/>
                </a:cubicBezTo>
                <a:cubicBezTo>
                  <a:pt x="1180753" y="5443200"/>
                  <a:pt x="1241230" y="5359680"/>
                  <a:pt x="1183633" y="5417280"/>
                </a:cubicBezTo>
                <a:cubicBezTo>
                  <a:pt x="1176291" y="5424623"/>
                  <a:pt x="1175159" y="5437696"/>
                  <a:pt x="1166354" y="5443200"/>
                </a:cubicBezTo>
                <a:cubicBezTo>
                  <a:pt x="1150909" y="5452854"/>
                  <a:pt x="1114516" y="5460480"/>
                  <a:pt x="1114516" y="5460480"/>
                </a:cubicBezTo>
                <a:cubicBezTo>
                  <a:pt x="988962" y="5444785"/>
                  <a:pt x="1090759" y="5460326"/>
                  <a:pt x="1010840" y="5443200"/>
                </a:cubicBezTo>
                <a:cubicBezTo>
                  <a:pt x="904072" y="5420320"/>
                  <a:pt x="955853" y="5436390"/>
                  <a:pt x="898524" y="5417280"/>
                </a:cubicBezTo>
                <a:cubicBezTo>
                  <a:pt x="841923" y="5360677"/>
                  <a:pt x="906275" y="5419567"/>
                  <a:pt x="838047" y="5374080"/>
                </a:cubicBezTo>
                <a:cubicBezTo>
                  <a:pt x="831269" y="5369561"/>
                  <a:pt x="827752" y="5360991"/>
                  <a:pt x="820767" y="5356800"/>
                </a:cubicBezTo>
                <a:cubicBezTo>
                  <a:pt x="812958" y="5352114"/>
                  <a:pt x="802994" y="5352233"/>
                  <a:pt x="794848" y="5348160"/>
                </a:cubicBezTo>
                <a:cubicBezTo>
                  <a:pt x="785561" y="5343516"/>
                  <a:pt x="777569" y="5336640"/>
                  <a:pt x="768929" y="5330880"/>
                </a:cubicBezTo>
                <a:cubicBezTo>
                  <a:pt x="766049" y="5322240"/>
                  <a:pt x="765754" y="5312246"/>
                  <a:pt x="760290" y="5304960"/>
                </a:cubicBezTo>
                <a:cubicBezTo>
                  <a:pt x="748072" y="5288668"/>
                  <a:pt x="717091" y="5261760"/>
                  <a:pt x="717091" y="5261760"/>
                </a:cubicBezTo>
                <a:cubicBezTo>
                  <a:pt x="714211" y="5253120"/>
                  <a:pt x="713138" y="5243649"/>
                  <a:pt x="708452" y="5235840"/>
                </a:cubicBezTo>
                <a:cubicBezTo>
                  <a:pt x="704261" y="5228855"/>
                  <a:pt x="696261" y="5224921"/>
                  <a:pt x="691172" y="5218560"/>
                </a:cubicBezTo>
                <a:cubicBezTo>
                  <a:pt x="684685" y="5210452"/>
                  <a:pt x="678537" y="5201928"/>
                  <a:pt x="673893" y="5192640"/>
                </a:cubicBezTo>
                <a:cubicBezTo>
                  <a:pt x="669820" y="5184494"/>
                  <a:pt x="668840" y="5175091"/>
                  <a:pt x="665253" y="5166720"/>
                </a:cubicBezTo>
                <a:cubicBezTo>
                  <a:pt x="619813" y="5060690"/>
                  <a:pt x="674078" y="5193010"/>
                  <a:pt x="630695" y="5106240"/>
                </a:cubicBezTo>
                <a:cubicBezTo>
                  <a:pt x="626622" y="5098094"/>
                  <a:pt x="624935" y="5088960"/>
                  <a:pt x="622055" y="5080320"/>
                </a:cubicBezTo>
                <a:cubicBezTo>
                  <a:pt x="624935" y="5045760"/>
                  <a:pt x="630695" y="5011320"/>
                  <a:pt x="630695" y="4976640"/>
                </a:cubicBezTo>
                <a:cubicBezTo>
                  <a:pt x="630695" y="4938320"/>
                  <a:pt x="619992" y="4901593"/>
                  <a:pt x="613415" y="4864320"/>
                </a:cubicBezTo>
                <a:cubicBezTo>
                  <a:pt x="592910" y="4748118"/>
                  <a:pt x="616020" y="4790468"/>
                  <a:pt x="578857" y="4734720"/>
                </a:cubicBezTo>
                <a:cubicBezTo>
                  <a:pt x="573097" y="4711680"/>
                  <a:pt x="565481" y="4689026"/>
                  <a:pt x="561577" y="4665600"/>
                </a:cubicBezTo>
                <a:cubicBezTo>
                  <a:pt x="558697" y="4648320"/>
                  <a:pt x="557187" y="4630755"/>
                  <a:pt x="552938" y="4613760"/>
                </a:cubicBezTo>
                <a:cubicBezTo>
                  <a:pt x="548521" y="4596089"/>
                  <a:pt x="541419" y="4579200"/>
                  <a:pt x="535659" y="4561920"/>
                </a:cubicBezTo>
                <a:cubicBezTo>
                  <a:pt x="532779" y="4553280"/>
                  <a:pt x="528516" y="4544983"/>
                  <a:pt x="527019" y="4536000"/>
                </a:cubicBezTo>
                <a:cubicBezTo>
                  <a:pt x="524139" y="4518720"/>
                  <a:pt x="522179" y="4501261"/>
                  <a:pt x="518379" y="4484160"/>
                </a:cubicBezTo>
                <a:cubicBezTo>
                  <a:pt x="499875" y="4400888"/>
                  <a:pt x="519916" y="4527166"/>
                  <a:pt x="501100" y="4423680"/>
                </a:cubicBezTo>
                <a:cubicBezTo>
                  <a:pt x="497457" y="4403644"/>
                  <a:pt x="498312" y="4382706"/>
                  <a:pt x="492460" y="4363200"/>
                </a:cubicBezTo>
                <a:cubicBezTo>
                  <a:pt x="489476" y="4353254"/>
                  <a:pt x="479398" y="4346769"/>
                  <a:pt x="475181" y="4337280"/>
                </a:cubicBezTo>
                <a:cubicBezTo>
                  <a:pt x="467784" y="4320635"/>
                  <a:pt x="462320" y="4303111"/>
                  <a:pt x="457902" y="4285440"/>
                </a:cubicBezTo>
                <a:cubicBezTo>
                  <a:pt x="430879" y="4177347"/>
                  <a:pt x="465422" y="4311766"/>
                  <a:pt x="440622" y="4224960"/>
                </a:cubicBezTo>
                <a:cubicBezTo>
                  <a:pt x="437360" y="4213542"/>
                  <a:pt x="435395" y="4201774"/>
                  <a:pt x="431983" y="4190400"/>
                </a:cubicBezTo>
                <a:cubicBezTo>
                  <a:pt x="426749" y="4172953"/>
                  <a:pt x="419120" y="4156231"/>
                  <a:pt x="414703" y="4138560"/>
                </a:cubicBezTo>
                <a:cubicBezTo>
                  <a:pt x="411823" y="4127040"/>
                  <a:pt x="408640" y="4115592"/>
                  <a:pt x="406064" y="4104000"/>
                </a:cubicBezTo>
                <a:cubicBezTo>
                  <a:pt x="402879" y="4089664"/>
                  <a:pt x="400986" y="4075047"/>
                  <a:pt x="397424" y="4060800"/>
                </a:cubicBezTo>
                <a:cubicBezTo>
                  <a:pt x="395215" y="4051965"/>
                  <a:pt x="391664" y="4043520"/>
                  <a:pt x="388784" y="4034880"/>
                </a:cubicBezTo>
                <a:cubicBezTo>
                  <a:pt x="385904" y="3974400"/>
                  <a:pt x="386831" y="3913618"/>
                  <a:pt x="380145" y="3853440"/>
                </a:cubicBezTo>
                <a:cubicBezTo>
                  <a:pt x="378420" y="3837912"/>
                  <a:pt x="359407" y="3796405"/>
                  <a:pt x="354226" y="3775680"/>
                </a:cubicBezTo>
                <a:cubicBezTo>
                  <a:pt x="348691" y="3753538"/>
                  <a:pt x="332060" y="3679507"/>
                  <a:pt x="319667" y="3654720"/>
                </a:cubicBezTo>
                <a:cubicBezTo>
                  <a:pt x="313907" y="3643200"/>
                  <a:pt x="309532" y="3630877"/>
                  <a:pt x="302388" y="3620160"/>
                </a:cubicBezTo>
                <a:cubicBezTo>
                  <a:pt x="297870" y="3613382"/>
                  <a:pt x="290868" y="3608640"/>
                  <a:pt x="285108" y="3602880"/>
                </a:cubicBezTo>
                <a:cubicBezTo>
                  <a:pt x="264074" y="3539775"/>
                  <a:pt x="272247" y="3568711"/>
                  <a:pt x="259189" y="3516480"/>
                </a:cubicBezTo>
                <a:cubicBezTo>
                  <a:pt x="256309" y="3476160"/>
                  <a:pt x="254781" y="3435721"/>
                  <a:pt x="250550" y="3395520"/>
                </a:cubicBezTo>
                <a:cubicBezTo>
                  <a:pt x="246793" y="3359827"/>
                  <a:pt x="236066" y="3334787"/>
                  <a:pt x="224631" y="3300480"/>
                </a:cubicBezTo>
                <a:lnTo>
                  <a:pt x="215991" y="3274560"/>
                </a:lnTo>
                <a:cubicBezTo>
                  <a:pt x="213111" y="3265920"/>
                  <a:pt x="212403" y="3256218"/>
                  <a:pt x="207351" y="3248640"/>
                </a:cubicBezTo>
                <a:cubicBezTo>
                  <a:pt x="201591" y="3240000"/>
                  <a:pt x="194716" y="3232008"/>
                  <a:pt x="190072" y="3222720"/>
                </a:cubicBezTo>
                <a:cubicBezTo>
                  <a:pt x="154302" y="3151178"/>
                  <a:pt x="213672" y="3245162"/>
                  <a:pt x="164153" y="3170880"/>
                </a:cubicBezTo>
                <a:cubicBezTo>
                  <a:pt x="140794" y="3077444"/>
                  <a:pt x="164153" y="3185371"/>
                  <a:pt x="164153" y="2980800"/>
                </a:cubicBezTo>
                <a:cubicBezTo>
                  <a:pt x="164153" y="2897230"/>
                  <a:pt x="172853" y="2811991"/>
                  <a:pt x="155513" y="2730240"/>
                </a:cubicBezTo>
                <a:cubicBezTo>
                  <a:pt x="151204" y="2709925"/>
                  <a:pt x="103676" y="2695680"/>
                  <a:pt x="103676" y="2695680"/>
                </a:cubicBezTo>
                <a:cubicBezTo>
                  <a:pt x="76803" y="2615062"/>
                  <a:pt x="114019" y="2734093"/>
                  <a:pt x="86396" y="2531520"/>
                </a:cubicBezTo>
                <a:cubicBezTo>
                  <a:pt x="83935" y="2513472"/>
                  <a:pt x="74877" y="2496960"/>
                  <a:pt x="69117" y="2479680"/>
                </a:cubicBezTo>
                <a:cubicBezTo>
                  <a:pt x="40070" y="2392537"/>
                  <a:pt x="84397" y="2527733"/>
                  <a:pt x="51838" y="2419200"/>
                </a:cubicBezTo>
                <a:cubicBezTo>
                  <a:pt x="46604" y="2401753"/>
                  <a:pt x="34558" y="2367360"/>
                  <a:pt x="34558" y="2367360"/>
                </a:cubicBezTo>
                <a:cubicBezTo>
                  <a:pt x="37877" y="2347447"/>
                  <a:pt x="41203" y="2310871"/>
                  <a:pt x="51838" y="2289600"/>
                </a:cubicBezTo>
                <a:cubicBezTo>
                  <a:pt x="56482" y="2280312"/>
                  <a:pt x="64900" y="2273169"/>
                  <a:pt x="69117" y="2263680"/>
                </a:cubicBezTo>
                <a:cubicBezTo>
                  <a:pt x="76514" y="2247035"/>
                  <a:pt x="86396" y="2211840"/>
                  <a:pt x="86396" y="2211840"/>
                </a:cubicBezTo>
                <a:cubicBezTo>
                  <a:pt x="83242" y="2189757"/>
                  <a:pt x="78519" y="2141873"/>
                  <a:pt x="69117" y="2116800"/>
                </a:cubicBezTo>
                <a:cubicBezTo>
                  <a:pt x="64595" y="2104740"/>
                  <a:pt x="55911" y="2094459"/>
                  <a:pt x="51838" y="2082240"/>
                </a:cubicBezTo>
                <a:cubicBezTo>
                  <a:pt x="51827" y="2082206"/>
                  <a:pt x="30243" y="1995857"/>
                  <a:pt x="25919" y="1978560"/>
                </a:cubicBezTo>
                <a:cubicBezTo>
                  <a:pt x="23039" y="1967040"/>
                  <a:pt x="23866" y="1953880"/>
                  <a:pt x="17279" y="1944000"/>
                </a:cubicBezTo>
                <a:lnTo>
                  <a:pt x="0" y="1918080"/>
                </a:lnTo>
                <a:cubicBezTo>
                  <a:pt x="20562" y="1856389"/>
                  <a:pt x="7176" y="1881396"/>
                  <a:pt x="34558" y="1840320"/>
                </a:cubicBezTo>
                <a:cubicBezTo>
                  <a:pt x="61581" y="1732227"/>
                  <a:pt x="27038" y="1866646"/>
                  <a:pt x="51838" y="1779840"/>
                </a:cubicBezTo>
                <a:cubicBezTo>
                  <a:pt x="55531" y="1766915"/>
                  <a:pt x="62210" y="1733176"/>
                  <a:pt x="69117" y="1719360"/>
                </a:cubicBezTo>
                <a:cubicBezTo>
                  <a:pt x="73761" y="1710072"/>
                  <a:pt x="80636" y="1702080"/>
                  <a:pt x="86396" y="1693440"/>
                </a:cubicBezTo>
                <a:cubicBezTo>
                  <a:pt x="89165" y="1682366"/>
                  <a:pt x="97478" y="1645356"/>
                  <a:pt x="103676" y="1632960"/>
                </a:cubicBezTo>
                <a:cubicBezTo>
                  <a:pt x="108320" y="1623672"/>
                  <a:pt x="115195" y="1615680"/>
                  <a:pt x="120955" y="1607040"/>
                </a:cubicBezTo>
                <a:cubicBezTo>
                  <a:pt x="123835" y="1592640"/>
                  <a:pt x="123809" y="1577338"/>
                  <a:pt x="129594" y="1563840"/>
                </a:cubicBezTo>
                <a:cubicBezTo>
                  <a:pt x="132803" y="1556353"/>
                  <a:pt x="143231" y="1553846"/>
                  <a:pt x="146874" y="1546560"/>
                </a:cubicBezTo>
                <a:cubicBezTo>
                  <a:pt x="155020" y="1530268"/>
                  <a:pt x="154050" y="1509876"/>
                  <a:pt x="164153" y="1494720"/>
                </a:cubicBezTo>
                <a:cubicBezTo>
                  <a:pt x="169913" y="1486080"/>
                  <a:pt x="176788" y="1478088"/>
                  <a:pt x="181432" y="1468800"/>
                </a:cubicBezTo>
                <a:cubicBezTo>
                  <a:pt x="188337" y="1454989"/>
                  <a:pt x="195021" y="1421239"/>
                  <a:pt x="198712" y="1408320"/>
                </a:cubicBezTo>
                <a:cubicBezTo>
                  <a:pt x="223501" y="1321554"/>
                  <a:pt x="188981" y="1455881"/>
                  <a:pt x="215991" y="1347840"/>
                </a:cubicBezTo>
                <a:cubicBezTo>
                  <a:pt x="210231" y="1330560"/>
                  <a:pt x="196453" y="1314074"/>
                  <a:pt x="198712" y="1296000"/>
                </a:cubicBezTo>
                <a:cubicBezTo>
                  <a:pt x="205724" y="1239900"/>
                  <a:pt x="203305" y="1236721"/>
                  <a:pt x="215991" y="1192320"/>
                </a:cubicBezTo>
                <a:cubicBezTo>
                  <a:pt x="218493" y="1183563"/>
                  <a:pt x="220208" y="1174361"/>
                  <a:pt x="224631" y="1166400"/>
                </a:cubicBezTo>
                <a:cubicBezTo>
                  <a:pt x="224645" y="1166375"/>
                  <a:pt x="267821" y="1101612"/>
                  <a:pt x="276469" y="1088640"/>
                </a:cubicBezTo>
                <a:lnTo>
                  <a:pt x="293748" y="1062720"/>
                </a:lnTo>
                <a:cubicBezTo>
                  <a:pt x="299508" y="1054080"/>
                  <a:pt x="303685" y="1044142"/>
                  <a:pt x="311027" y="1036800"/>
                </a:cubicBezTo>
                <a:cubicBezTo>
                  <a:pt x="316787" y="1031040"/>
                  <a:pt x="323218" y="1025881"/>
                  <a:pt x="328307" y="1019520"/>
                </a:cubicBezTo>
                <a:cubicBezTo>
                  <a:pt x="376425" y="959371"/>
                  <a:pt x="309931" y="1029257"/>
                  <a:pt x="371505" y="967680"/>
                </a:cubicBezTo>
                <a:cubicBezTo>
                  <a:pt x="391025" y="909121"/>
                  <a:pt x="368929" y="980560"/>
                  <a:pt x="388784" y="881280"/>
                </a:cubicBezTo>
                <a:cubicBezTo>
                  <a:pt x="390570" y="872349"/>
                  <a:pt x="390984" y="861800"/>
                  <a:pt x="397424" y="855360"/>
                </a:cubicBezTo>
                <a:cubicBezTo>
                  <a:pt x="403864" y="848920"/>
                  <a:pt x="414703" y="849600"/>
                  <a:pt x="423343" y="846720"/>
                </a:cubicBezTo>
                <a:cubicBezTo>
                  <a:pt x="476526" y="766942"/>
                  <a:pt x="408659" y="865076"/>
                  <a:pt x="457902" y="803520"/>
                </a:cubicBezTo>
                <a:cubicBezTo>
                  <a:pt x="464389" y="795412"/>
                  <a:pt x="467073" y="784087"/>
                  <a:pt x="475181" y="777600"/>
                </a:cubicBezTo>
                <a:cubicBezTo>
                  <a:pt x="482292" y="771911"/>
                  <a:pt x="492460" y="771840"/>
                  <a:pt x="501100" y="768960"/>
                </a:cubicBezTo>
                <a:cubicBezTo>
                  <a:pt x="547178" y="699840"/>
                  <a:pt x="486701" y="783360"/>
                  <a:pt x="544298" y="725760"/>
                </a:cubicBezTo>
                <a:cubicBezTo>
                  <a:pt x="551640" y="718417"/>
                  <a:pt x="555090" y="707948"/>
                  <a:pt x="561577" y="699840"/>
                </a:cubicBezTo>
                <a:cubicBezTo>
                  <a:pt x="566666" y="693479"/>
                  <a:pt x="573970" y="689077"/>
                  <a:pt x="578857" y="682560"/>
                </a:cubicBezTo>
                <a:cubicBezTo>
                  <a:pt x="591317" y="665946"/>
                  <a:pt x="598730" y="645405"/>
                  <a:pt x="613415" y="630720"/>
                </a:cubicBezTo>
                <a:cubicBezTo>
                  <a:pt x="627815" y="616320"/>
                  <a:pt x="645318" y="604465"/>
                  <a:pt x="656614" y="587520"/>
                </a:cubicBezTo>
                <a:cubicBezTo>
                  <a:pt x="662374" y="578880"/>
                  <a:pt x="666551" y="568943"/>
                  <a:pt x="673893" y="561600"/>
                </a:cubicBezTo>
                <a:cubicBezTo>
                  <a:pt x="690641" y="544851"/>
                  <a:pt x="704650" y="542707"/>
                  <a:pt x="725731" y="535680"/>
                </a:cubicBezTo>
                <a:cubicBezTo>
                  <a:pt x="731491" y="527040"/>
                  <a:pt x="734902" y="516247"/>
                  <a:pt x="743010" y="509760"/>
                </a:cubicBezTo>
                <a:cubicBezTo>
                  <a:pt x="750121" y="504071"/>
                  <a:pt x="760783" y="505193"/>
                  <a:pt x="768929" y="501120"/>
                </a:cubicBezTo>
                <a:cubicBezTo>
                  <a:pt x="772572" y="499298"/>
                  <a:pt x="774689" y="495360"/>
                  <a:pt x="777569" y="492480"/>
                </a:cubicBezTo>
              </a:path>
            </a:pathLst>
          </a:custGeom>
          <a:gradFill flip="none" rotWithShape="1">
            <a:gsLst>
              <a:gs pos="2000">
                <a:schemeClr val="accent6">
                  <a:lumMod val="50000"/>
                  <a:alpha val="83000"/>
                </a:schemeClr>
              </a:gs>
              <a:gs pos="71000">
                <a:srgbClr val="FFFFFF">
                  <a:alpha val="83000"/>
                </a:srgbClr>
              </a:gs>
              <a:gs pos="24000">
                <a:schemeClr val="accent6">
                  <a:lumMod val="60000"/>
                  <a:lumOff val="40000"/>
                  <a:alpha val="83000"/>
                </a:schemeClr>
              </a:gs>
            </a:gsLst>
            <a:lin ang="16200000" scaled="0"/>
            <a:tileRect/>
          </a:gra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00" name="Pie 99"/>
          <p:cNvSpPr/>
          <p:nvPr/>
        </p:nvSpPr>
        <p:spPr>
          <a:xfrm rot="18483246">
            <a:off x="4583176" y="4273708"/>
            <a:ext cx="106682" cy="123126"/>
          </a:xfrm>
          <a:prstGeom prst="p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grpSp>
        <p:nvGrpSpPr>
          <p:cNvPr id="107" name="Group 106"/>
          <p:cNvGrpSpPr/>
          <p:nvPr/>
        </p:nvGrpSpPr>
        <p:grpSpPr>
          <a:xfrm>
            <a:off x="4098081" y="4069422"/>
            <a:ext cx="441858" cy="336694"/>
            <a:chOff x="3817261" y="3364116"/>
            <a:chExt cx="714580" cy="434391"/>
          </a:xfrm>
        </p:grpSpPr>
        <p:grpSp>
          <p:nvGrpSpPr>
            <p:cNvPr id="108" name="Group 107"/>
            <p:cNvGrpSpPr/>
            <p:nvPr/>
          </p:nvGrpSpPr>
          <p:grpSpPr>
            <a:xfrm>
              <a:off x="3817261" y="3364116"/>
              <a:ext cx="714580" cy="354238"/>
              <a:chOff x="7336252" y="4857506"/>
              <a:chExt cx="714580" cy="354238"/>
            </a:xfrm>
          </p:grpSpPr>
          <p:sp>
            <p:nvSpPr>
              <p:cNvPr id="110" name="Down Arrow Callout 109"/>
              <p:cNvSpPr/>
              <p:nvPr/>
            </p:nvSpPr>
            <p:spPr>
              <a:xfrm>
                <a:off x="7556214" y="4963820"/>
                <a:ext cx="291808" cy="247924"/>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sp>
            <p:nvSpPr>
              <p:cNvPr id="111" name="Oval 23"/>
              <p:cNvSpPr>
                <a:spLocks noChangeArrowheads="1"/>
              </p:cNvSpPr>
              <p:nvPr/>
            </p:nvSpPr>
            <p:spPr bwMode="auto">
              <a:xfrm>
                <a:off x="7336252" y="4857506"/>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sp>
            <p:nvSpPr>
              <p:cNvPr id="112" name="Oval 23"/>
              <p:cNvSpPr>
                <a:spLocks noChangeArrowheads="1"/>
              </p:cNvSpPr>
              <p:nvPr/>
            </p:nvSpPr>
            <p:spPr bwMode="auto">
              <a:xfrm>
                <a:off x="7777932" y="4861220"/>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grpSp>
        <p:sp>
          <p:nvSpPr>
            <p:cNvPr id="109" name="Pie 108"/>
            <p:cNvSpPr/>
            <p:nvPr/>
          </p:nvSpPr>
          <p:spPr>
            <a:xfrm rot="18483246">
              <a:off x="4133901" y="3683603"/>
              <a:ext cx="106682" cy="123126"/>
            </a:xfrm>
            <a:prstGeom prst="p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prstClr val="black"/>
                </a:solidFill>
                <a:latin typeface="Calibri"/>
              </a:endParaRPr>
            </a:p>
          </p:txBody>
        </p:sp>
      </p:grpSp>
      <p:grpSp>
        <p:nvGrpSpPr>
          <p:cNvPr id="18" name="Group 17"/>
          <p:cNvGrpSpPr/>
          <p:nvPr/>
        </p:nvGrpSpPr>
        <p:grpSpPr>
          <a:xfrm>
            <a:off x="4100604" y="4564930"/>
            <a:ext cx="660815" cy="717031"/>
            <a:chOff x="3868876" y="2667521"/>
            <a:chExt cx="660815" cy="717031"/>
          </a:xfrm>
        </p:grpSpPr>
        <p:grpSp>
          <p:nvGrpSpPr>
            <p:cNvPr id="101" name="Group 100"/>
            <p:cNvGrpSpPr/>
            <p:nvPr/>
          </p:nvGrpSpPr>
          <p:grpSpPr>
            <a:xfrm rot="5400000">
              <a:off x="3816294" y="2867072"/>
              <a:ext cx="441858" cy="336694"/>
              <a:chOff x="3817261" y="3364116"/>
              <a:chExt cx="714580" cy="434391"/>
            </a:xfrm>
          </p:grpSpPr>
          <p:grpSp>
            <p:nvGrpSpPr>
              <p:cNvPr id="102" name="Group 101"/>
              <p:cNvGrpSpPr/>
              <p:nvPr/>
            </p:nvGrpSpPr>
            <p:grpSpPr>
              <a:xfrm>
                <a:off x="3817261" y="3364116"/>
                <a:ext cx="714580" cy="354238"/>
                <a:chOff x="7336252" y="4857506"/>
                <a:chExt cx="714580" cy="354238"/>
              </a:xfrm>
            </p:grpSpPr>
            <p:sp>
              <p:nvSpPr>
                <p:cNvPr id="104" name="Down Arrow Callout 103"/>
                <p:cNvSpPr/>
                <p:nvPr/>
              </p:nvSpPr>
              <p:spPr>
                <a:xfrm>
                  <a:off x="7556214" y="4963820"/>
                  <a:ext cx="291808" cy="247924"/>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sp>
              <p:nvSpPr>
                <p:cNvPr id="105" name="Oval 23"/>
                <p:cNvSpPr>
                  <a:spLocks noChangeArrowheads="1"/>
                </p:cNvSpPr>
                <p:nvPr/>
              </p:nvSpPr>
              <p:spPr bwMode="auto">
                <a:xfrm>
                  <a:off x="7336252" y="4857506"/>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sp>
              <p:nvSpPr>
                <p:cNvPr id="106" name="Oval 23"/>
                <p:cNvSpPr>
                  <a:spLocks noChangeArrowheads="1"/>
                </p:cNvSpPr>
                <p:nvPr/>
              </p:nvSpPr>
              <p:spPr bwMode="auto">
                <a:xfrm>
                  <a:off x="7777932" y="4861220"/>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grpSp>
          <p:sp>
            <p:nvSpPr>
              <p:cNvPr id="103" name="Pie 102"/>
              <p:cNvSpPr/>
              <p:nvPr/>
            </p:nvSpPr>
            <p:spPr>
              <a:xfrm rot="18483246">
                <a:off x="4133901" y="3683603"/>
                <a:ext cx="106682" cy="123126"/>
              </a:xfrm>
              <a:prstGeom prst="p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prstClr val="black"/>
                  </a:solidFill>
                  <a:latin typeface="Calibri"/>
                </a:endParaRPr>
              </a:p>
            </p:txBody>
          </p:sp>
        </p:grpSp>
        <p:sp>
          <p:nvSpPr>
            <p:cNvPr id="16" name="Oval 15"/>
            <p:cNvSpPr/>
            <p:nvPr/>
          </p:nvSpPr>
          <p:spPr>
            <a:xfrm>
              <a:off x="3906526" y="2667521"/>
              <a:ext cx="545659" cy="717031"/>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Can 16"/>
            <p:cNvSpPr/>
            <p:nvPr/>
          </p:nvSpPr>
          <p:spPr>
            <a:xfrm rot="5581944">
              <a:off x="4380229" y="2991321"/>
              <a:ext cx="178666" cy="120259"/>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114" name="Can 113"/>
          <p:cNvSpPr/>
          <p:nvPr/>
        </p:nvSpPr>
        <p:spPr>
          <a:xfrm rot="11135191">
            <a:off x="4911870" y="4345986"/>
            <a:ext cx="178666" cy="120259"/>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5" name="Can 114"/>
          <p:cNvSpPr/>
          <p:nvPr/>
        </p:nvSpPr>
        <p:spPr>
          <a:xfrm rot="11135191">
            <a:off x="5253795" y="4414527"/>
            <a:ext cx="178666" cy="120259"/>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1" name="Can 130"/>
          <p:cNvSpPr/>
          <p:nvPr/>
        </p:nvSpPr>
        <p:spPr>
          <a:xfrm rot="8694332">
            <a:off x="5784003" y="5142618"/>
            <a:ext cx="199941" cy="356458"/>
          </a:xfrm>
          <a:prstGeom prst="can">
            <a:avLst/>
          </a:prstGeom>
          <a:solidFill>
            <a:schemeClr val="accent6">
              <a:lumMod val="40000"/>
              <a:lumOff val="6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800" dirty="0" smtClean="0">
                <a:solidFill>
                  <a:prstClr val="black"/>
                </a:solidFill>
                <a:latin typeface="Calibri"/>
              </a:rPr>
              <a:t>FPN</a:t>
            </a:r>
            <a:endParaRPr lang="en-US" sz="800" dirty="0">
              <a:solidFill>
                <a:prstClr val="black"/>
              </a:solidFill>
              <a:latin typeface="Calibri"/>
            </a:endParaRPr>
          </a:p>
        </p:txBody>
      </p:sp>
      <p:sp>
        <p:nvSpPr>
          <p:cNvPr id="143" name="Can 142"/>
          <p:cNvSpPr/>
          <p:nvPr/>
        </p:nvSpPr>
        <p:spPr>
          <a:xfrm rot="7325445">
            <a:off x="4721073" y="5707898"/>
            <a:ext cx="199941" cy="356458"/>
          </a:xfrm>
          <a:prstGeom prst="can">
            <a:avLst/>
          </a:prstGeom>
          <a:solidFill>
            <a:schemeClr val="accent6">
              <a:lumMod val="40000"/>
              <a:lumOff val="6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800" dirty="0" smtClean="0">
                <a:solidFill>
                  <a:prstClr val="black"/>
                </a:solidFill>
                <a:latin typeface="Calibri"/>
              </a:rPr>
              <a:t>FPN</a:t>
            </a:r>
            <a:endParaRPr lang="en-US" sz="800" dirty="0">
              <a:solidFill>
                <a:prstClr val="black"/>
              </a:solidFill>
              <a:latin typeface="Calibri"/>
            </a:endParaRPr>
          </a:p>
        </p:txBody>
      </p:sp>
      <p:cxnSp>
        <p:nvCxnSpPr>
          <p:cNvPr id="23" name="Straight Arrow Connector 22"/>
          <p:cNvCxnSpPr/>
          <p:nvPr/>
        </p:nvCxnSpPr>
        <p:spPr>
          <a:xfrm>
            <a:off x="3977536" y="4753696"/>
            <a:ext cx="99559" cy="156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a:off x="4779725" y="4959091"/>
            <a:ext cx="168573" cy="23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98" name="Straight Arrow Connector 8297"/>
          <p:cNvCxnSpPr/>
          <p:nvPr/>
        </p:nvCxnSpPr>
        <p:spPr>
          <a:xfrm flipH="1">
            <a:off x="5021209" y="3996914"/>
            <a:ext cx="56795" cy="293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flipH="1">
            <a:off x="5333359" y="4074728"/>
            <a:ext cx="56795" cy="293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flipH="1">
            <a:off x="5685530" y="4151825"/>
            <a:ext cx="56795" cy="293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444649" y="729938"/>
            <a:ext cx="530651" cy="414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30" name="Group 229"/>
          <p:cNvGrpSpPr/>
          <p:nvPr/>
        </p:nvGrpSpPr>
        <p:grpSpPr>
          <a:xfrm>
            <a:off x="2830163" y="1897953"/>
            <a:ext cx="441858" cy="274568"/>
            <a:chOff x="7336252" y="4857506"/>
            <a:chExt cx="714580" cy="354238"/>
          </a:xfrm>
        </p:grpSpPr>
        <p:sp>
          <p:nvSpPr>
            <p:cNvPr id="232" name="Down Arrow Callout 231"/>
            <p:cNvSpPr/>
            <p:nvPr/>
          </p:nvSpPr>
          <p:spPr>
            <a:xfrm>
              <a:off x="7556214" y="4963820"/>
              <a:ext cx="291808" cy="247924"/>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sp>
          <p:nvSpPr>
            <p:cNvPr id="233" name="Oval 23"/>
            <p:cNvSpPr>
              <a:spLocks noChangeArrowheads="1"/>
            </p:cNvSpPr>
            <p:nvPr/>
          </p:nvSpPr>
          <p:spPr bwMode="auto">
            <a:xfrm>
              <a:off x="7336252" y="4857506"/>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sp>
          <p:nvSpPr>
            <p:cNvPr id="234" name="Oval 23"/>
            <p:cNvSpPr>
              <a:spLocks noChangeArrowheads="1"/>
            </p:cNvSpPr>
            <p:nvPr/>
          </p:nvSpPr>
          <p:spPr bwMode="auto">
            <a:xfrm>
              <a:off x="7777932" y="4861220"/>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grpSp>
      <p:grpSp>
        <p:nvGrpSpPr>
          <p:cNvPr id="235" name="Group 234"/>
          <p:cNvGrpSpPr/>
          <p:nvPr/>
        </p:nvGrpSpPr>
        <p:grpSpPr>
          <a:xfrm>
            <a:off x="2961246" y="4741494"/>
            <a:ext cx="441858" cy="274568"/>
            <a:chOff x="7336252" y="4857506"/>
            <a:chExt cx="714580" cy="354238"/>
          </a:xfrm>
        </p:grpSpPr>
        <p:sp>
          <p:nvSpPr>
            <p:cNvPr id="236" name="Down Arrow Callout 235"/>
            <p:cNvSpPr/>
            <p:nvPr/>
          </p:nvSpPr>
          <p:spPr>
            <a:xfrm>
              <a:off x="7556214" y="4963820"/>
              <a:ext cx="291808" cy="247924"/>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sp>
          <p:nvSpPr>
            <p:cNvPr id="237" name="Oval 23"/>
            <p:cNvSpPr>
              <a:spLocks noChangeArrowheads="1"/>
            </p:cNvSpPr>
            <p:nvPr/>
          </p:nvSpPr>
          <p:spPr bwMode="auto">
            <a:xfrm>
              <a:off x="7336252" y="4857506"/>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sp>
          <p:nvSpPr>
            <p:cNvPr id="238" name="Oval 23"/>
            <p:cNvSpPr>
              <a:spLocks noChangeArrowheads="1"/>
            </p:cNvSpPr>
            <p:nvPr/>
          </p:nvSpPr>
          <p:spPr bwMode="auto">
            <a:xfrm>
              <a:off x="7777932" y="4861220"/>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grpSp>
      <p:grpSp>
        <p:nvGrpSpPr>
          <p:cNvPr id="239" name="Group 238"/>
          <p:cNvGrpSpPr/>
          <p:nvPr/>
        </p:nvGrpSpPr>
        <p:grpSpPr>
          <a:xfrm>
            <a:off x="2393869" y="3026542"/>
            <a:ext cx="441858" cy="274568"/>
            <a:chOff x="7336252" y="4857506"/>
            <a:chExt cx="714580" cy="354238"/>
          </a:xfrm>
        </p:grpSpPr>
        <p:sp>
          <p:nvSpPr>
            <p:cNvPr id="240" name="Down Arrow Callout 239"/>
            <p:cNvSpPr/>
            <p:nvPr/>
          </p:nvSpPr>
          <p:spPr>
            <a:xfrm>
              <a:off x="7556214" y="4963820"/>
              <a:ext cx="291808" cy="247924"/>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sp>
          <p:nvSpPr>
            <p:cNvPr id="241" name="Oval 23"/>
            <p:cNvSpPr>
              <a:spLocks noChangeArrowheads="1"/>
            </p:cNvSpPr>
            <p:nvPr/>
          </p:nvSpPr>
          <p:spPr bwMode="auto">
            <a:xfrm>
              <a:off x="7336252" y="4857506"/>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sp>
          <p:nvSpPr>
            <p:cNvPr id="242" name="Oval 23"/>
            <p:cNvSpPr>
              <a:spLocks noChangeArrowheads="1"/>
            </p:cNvSpPr>
            <p:nvPr/>
          </p:nvSpPr>
          <p:spPr bwMode="auto">
            <a:xfrm>
              <a:off x="7777932" y="4861220"/>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grpSp>
      <p:grpSp>
        <p:nvGrpSpPr>
          <p:cNvPr id="243" name="Group 242"/>
          <p:cNvGrpSpPr/>
          <p:nvPr/>
        </p:nvGrpSpPr>
        <p:grpSpPr>
          <a:xfrm>
            <a:off x="1739370" y="3038492"/>
            <a:ext cx="441858" cy="274568"/>
            <a:chOff x="7336252" y="4857506"/>
            <a:chExt cx="714580" cy="354238"/>
          </a:xfrm>
        </p:grpSpPr>
        <p:sp>
          <p:nvSpPr>
            <p:cNvPr id="244" name="Down Arrow Callout 243"/>
            <p:cNvSpPr/>
            <p:nvPr/>
          </p:nvSpPr>
          <p:spPr>
            <a:xfrm>
              <a:off x="7556214" y="4963820"/>
              <a:ext cx="291808" cy="247924"/>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sp>
          <p:nvSpPr>
            <p:cNvPr id="245" name="Oval 23"/>
            <p:cNvSpPr>
              <a:spLocks noChangeArrowheads="1"/>
            </p:cNvSpPr>
            <p:nvPr/>
          </p:nvSpPr>
          <p:spPr bwMode="auto">
            <a:xfrm>
              <a:off x="7336252" y="4857506"/>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sp>
          <p:nvSpPr>
            <p:cNvPr id="246" name="Oval 23"/>
            <p:cNvSpPr>
              <a:spLocks noChangeArrowheads="1"/>
            </p:cNvSpPr>
            <p:nvPr/>
          </p:nvSpPr>
          <p:spPr bwMode="auto">
            <a:xfrm>
              <a:off x="7777932" y="4861220"/>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grpSp>
      <p:grpSp>
        <p:nvGrpSpPr>
          <p:cNvPr id="247" name="Group 246"/>
          <p:cNvGrpSpPr/>
          <p:nvPr/>
        </p:nvGrpSpPr>
        <p:grpSpPr>
          <a:xfrm>
            <a:off x="2100662" y="2322822"/>
            <a:ext cx="441858" cy="274568"/>
            <a:chOff x="7336252" y="4857506"/>
            <a:chExt cx="714580" cy="354238"/>
          </a:xfrm>
        </p:grpSpPr>
        <p:sp>
          <p:nvSpPr>
            <p:cNvPr id="248" name="Down Arrow Callout 247"/>
            <p:cNvSpPr/>
            <p:nvPr/>
          </p:nvSpPr>
          <p:spPr>
            <a:xfrm>
              <a:off x="7556214" y="4963820"/>
              <a:ext cx="291808" cy="247924"/>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sp>
          <p:nvSpPr>
            <p:cNvPr id="249" name="Oval 23"/>
            <p:cNvSpPr>
              <a:spLocks noChangeArrowheads="1"/>
            </p:cNvSpPr>
            <p:nvPr/>
          </p:nvSpPr>
          <p:spPr bwMode="auto">
            <a:xfrm>
              <a:off x="7336252" y="4857506"/>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sp>
          <p:nvSpPr>
            <p:cNvPr id="250" name="Oval 23"/>
            <p:cNvSpPr>
              <a:spLocks noChangeArrowheads="1"/>
            </p:cNvSpPr>
            <p:nvPr/>
          </p:nvSpPr>
          <p:spPr bwMode="auto">
            <a:xfrm>
              <a:off x="7777932" y="4861220"/>
              <a:ext cx="272900" cy="19253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grpSp>
      <p:grpSp>
        <p:nvGrpSpPr>
          <p:cNvPr id="258" name="Group 257"/>
          <p:cNvGrpSpPr/>
          <p:nvPr/>
        </p:nvGrpSpPr>
        <p:grpSpPr>
          <a:xfrm>
            <a:off x="1257050" y="2131319"/>
            <a:ext cx="316451" cy="274568"/>
            <a:chOff x="765002" y="1879050"/>
            <a:chExt cx="316451" cy="274568"/>
          </a:xfrm>
        </p:grpSpPr>
        <p:sp>
          <p:nvSpPr>
            <p:cNvPr id="259" name="Down Arrow Callout 258"/>
            <p:cNvSpPr/>
            <p:nvPr/>
          </p:nvSpPr>
          <p:spPr>
            <a:xfrm>
              <a:off x="901015" y="1961453"/>
              <a:ext cx="180438" cy="192165"/>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sp>
          <p:nvSpPr>
            <p:cNvPr id="260" name="Oval 23"/>
            <p:cNvSpPr>
              <a:spLocks noChangeArrowheads="1"/>
            </p:cNvSpPr>
            <p:nvPr/>
          </p:nvSpPr>
          <p:spPr bwMode="auto">
            <a:xfrm>
              <a:off x="765002" y="1879050"/>
              <a:ext cx="168747" cy="149234"/>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grpSp>
      <p:grpSp>
        <p:nvGrpSpPr>
          <p:cNvPr id="261" name="Group 260"/>
          <p:cNvGrpSpPr/>
          <p:nvPr/>
        </p:nvGrpSpPr>
        <p:grpSpPr>
          <a:xfrm>
            <a:off x="1222202" y="2618450"/>
            <a:ext cx="316451" cy="274568"/>
            <a:chOff x="765002" y="1879050"/>
            <a:chExt cx="316451" cy="274568"/>
          </a:xfrm>
        </p:grpSpPr>
        <p:sp>
          <p:nvSpPr>
            <p:cNvPr id="262" name="Down Arrow Callout 261"/>
            <p:cNvSpPr/>
            <p:nvPr/>
          </p:nvSpPr>
          <p:spPr>
            <a:xfrm>
              <a:off x="901015" y="1961453"/>
              <a:ext cx="180438" cy="192165"/>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sp>
          <p:nvSpPr>
            <p:cNvPr id="263" name="Oval 23"/>
            <p:cNvSpPr>
              <a:spLocks noChangeArrowheads="1"/>
            </p:cNvSpPr>
            <p:nvPr/>
          </p:nvSpPr>
          <p:spPr bwMode="auto">
            <a:xfrm>
              <a:off x="765002" y="1879050"/>
              <a:ext cx="168747" cy="149234"/>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grpSp>
      <p:grpSp>
        <p:nvGrpSpPr>
          <p:cNvPr id="264" name="Group 263"/>
          <p:cNvGrpSpPr/>
          <p:nvPr/>
        </p:nvGrpSpPr>
        <p:grpSpPr>
          <a:xfrm>
            <a:off x="1819710" y="2564383"/>
            <a:ext cx="316451" cy="274568"/>
            <a:chOff x="765002" y="1879050"/>
            <a:chExt cx="316451" cy="274568"/>
          </a:xfrm>
        </p:grpSpPr>
        <p:sp>
          <p:nvSpPr>
            <p:cNvPr id="265" name="Down Arrow Callout 264"/>
            <p:cNvSpPr/>
            <p:nvPr/>
          </p:nvSpPr>
          <p:spPr>
            <a:xfrm>
              <a:off x="901015" y="1961453"/>
              <a:ext cx="180438" cy="192165"/>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sp>
          <p:nvSpPr>
            <p:cNvPr id="266" name="Oval 23"/>
            <p:cNvSpPr>
              <a:spLocks noChangeArrowheads="1"/>
            </p:cNvSpPr>
            <p:nvPr/>
          </p:nvSpPr>
          <p:spPr bwMode="auto">
            <a:xfrm>
              <a:off x="765002" y="1879050"/>
              <a:ext cx="168747" cy="149234"/>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grpSp>
      <p:sp>
        <p:nvSpPr>
          <p:cNvPr id="268" name="Down Arrow Callout 267"/>
          <p:cNvSpPr/>
          <p:nvPr/>
        </p:nvSpPr>
        <p:spPr>
          <a:xfrm>
            <a:off x="1799791" y="3448053"/>
            <a:ext cx="180438" cy="192165"/>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sp>
        <p:nvSpPr>
          <p:cNvPr id="271" name="Down Arrow Callout 270"/>
          <p:cNvSpPr/>
          <p:nvPr/>
        </p:nvSpPr>
        <p:spPr>
          <a:xfrm>
            <a:off x="1302844" y="3448053"/>
            <a:ext cx="180438" cy="192165"/>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cxnSp>
        <p:nvCxnSpPr>
          <p:cNvPr id="10" name="Straight Arrow Connector 9"/>
          <p:cNvCxnSpPr/>
          <p:nvPr/>
        </p:nvCxnSpPr>
        <p:spPr>
          <a:xfrm flipV="1">
            <a:off x="2732663" y="3860324"/>
            <a:ext cx="278465" cy="81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732663" y="4384152"/>
            <a:ext cx="316451" cy="1859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8" name="Oval 207"/>
          <p:cNvSpPr/>
          <p:nvPr/>
        </p:nvSpPr>
        <p:spPr>
          <a:xfrm>
            <a:off x="2898342" y="372247"/>
            <a:ext cx="301543" cy="295291"/>
          </a:xfrm>
          <a:prstGeom prst="ellipse">
            <a:avLst/>
          </a:prstGeom>
          <a:gradFill flip="none" rotWithShape="1">
            <a:gsLst>
              <a:gs pos="99000">
                <a:srgbClr val="C3020D"/>
              </a:gs>
              <a:gs pos="0">
                <a:srgbClr val="FFFFFF"/>
              </a:gs>
              <a:gs pos="54000">
                <a:srgbClr val="C3020D"/>
              </a:gs>
            </a:gsLst>
            <a:path path="circle">
              <a:fillToRect l="50000" t="50000" r="50000" b="50000"/>
            </a:path>
            <a:tileRect/>
          </a:gradFill>
          <a:ln>
            <a:solidFill>
              <a:schemeClr val="accent2">
                <a:lumMod val="75000"/>
              </a:schemeClr>
            </a:solidFill>
          </a:ln>
          <a:scene3d>
            <a:camera prst="orthographicFront">
              <a:rot lat="0" lon="0" rev="0"/>
            </a:camera>
            <a:lightRig rig="threePt" dir="t"/>
          </a:scene3d>
          <a:sp3d>
            <a:bevelT w="152400" h="50800" prst="softRound"/>
            <a:bevelB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nvGrpSpPr>
          <p:cNvPr id="50" name="Group 49"/>
          <p:cNvGrpSpPr/>
          <p:nvPr/>
        </p:nvGrpSpPr>
        <p:grpSpPr>
          <a:xfrm>
            <a:off x="1683918" y="825260"/>
            <a:ext cx="979158" cy="970820"/>
            <a:chOff x="1683918" y="825260"/>
            <a:chExt cx="979158" cy="970820"/>
          </a:xfrm>
        </p:grpSpPr>
        <p:grpSp>
          <p:nvGrpSpPr>
            <p:cNvPr id="210" name="Group 209"/>
            <p:cNvGrpSpPr/>
            <p:nvPr/>
          </p:nvGrpSpPr>
          <p:grpSpPr>
            <a:xfrm rot="20593903">
              <a:off x="1683918" y="825260"/>
              <a:ext cx="979158" cy="970820"/>
              <a:chOff x="5108396" y="3018260"/>
              <a:chExt cx="3201105" cy="3257444"/>
            </a:xfrm>
            <a:solidFill>
              <a:schemeClr val="accent6">
                <a:lumMod val="40000"/>
                <a:lumOff val="60000"/>
              </a:schemeClr>
            </a:solidFill>
          </p:grpSpPr>
          <p:sp>
            <p:nvSpPr>
              <p:cNvPr id="212" name="Freeform 211"/>
              <p:cNvSpPr/>
              <p:nvPr/>
            </p:nvSpPr>
            <p:spPr>
              <a:xfrm>
                <a:off x="5108396" y="3018260"/>
                <a:ext cx="3201105" cy="3257444"/>
              </a:xfrm>
              <a:custGeom>
                <a:avLst/>
                <a:gdLst>
                  <a:gd name="connsiteX0" fmla="*/ 1418049 w 3201105"/>
                  <a:gd name="connsiteY0" fmla="*/ 2044445 h 3257444"/>
                  <a:gd name="connsiteX1" fmla="*/ 1446524 w 3201105"/>
                  <a:gd name="connsiteY1" fmla="*/ 2055834 h 3257444"/>
                  <a:gd name="connsiteX2" fmla="*/ 1469304 w 3201105"/>
                  <a:gd name="connsiteY2" fmla="*/ 2090003 h 3257444"/>
                  <a:gd name="connsiteX3" fmla="*/ 1503474 w 3201105"/>
                  <a:gd name="connsiteY3" fmla="*/ 2124172 h 3257444"/>
                  <a:gd name="connsiteX4" fmla="*/ 1537644 w 3201105"/>
                  <a:gd name="connsiteY4" fmla="*/ 2158341 h 3257444"/>
                  <a:gd name="connsiteX5" fmla="*/ 1571814 w 3201105"/>
                  <a:gd name="connsiteY5" fmla="*/ 2209595 h 3257444"/>
                  <a:gd name="connsiteX6" fmla="*/ 1583204 w 3201105"/>
                  <a:gd name="connsiteY6" fmla="*/ 2226679 h 3257444"/>
                  <a:gd name="connsiteX7" fmla="*/ 1600289 w 3201105"/>
                  <a:gd name="connsiteY7" fmla="*/ 2260848 h 3257444"/>
                  <a:gd name="connsiteX8" fmla="*/ 1617374 w 3201105"/>
                  <a:gd name="connsiteY8" fmla="*/ 2317796 h 3257444"/>
                  <a:gd name="connsiteX9" fmla="*/ 1628764 w 3201105"/>
                  <a:gd name="connsiteY9" fmla="*/ 2340576 h 3257444"/>
                  <a:gd name="connsiteX10" fmla="*/ 1634459 w 3201105"/>
                  <a:gd name="connsiteY10" fmla="*/ 2357660 h 3257444"/>
                  <a:gd name="connsiteX11" fmla="*/ 1657239 w 3201105"/>
                  <a:gd name="connsiteY11" fmla="*/ 2391829 h 3257444"/>
                  <a:gd name="connsiteX12" fmla="*/ 1662934 w 3201105"/>
                  <a:gd name="connsiteY12" fmla="*/ 2408914 h 3257444"/>
                  <a:gd name="connsiteX13" fmla="*/ 1685713 w 3201105"/>
                  <a:gd name="connsiteY13" fmla="*/ 2443083 h 3257444"/>
                  <a:gd name="connsiteX14" fmla="*/ 1697103 w 3201105"/>
                  <a:gd name="connsiteY14" fmla="*/ 2477252 h 3257444"/>
                  <a:gd name="connsiteX15" fmla="*/ 1719883 w 3201105"/>
                  <a:gd name="connsiteY15" fmla="*/ 2511421 h 3257444"/>
                  <a:gd name="connsiteX16" fmla="*/ 1731273 w 3201105"/>
                  <a:gd name="connsiteY16" fmla="*/ 2528505 h 3257444"/>
                  <a:gd name="connsiteX17" fmla="*/ 1742663 w 3201105"/>
                  <a:gd name="connsiteY17" fmla="*/ 2568369 h 3257444"/>
                  <a:gd name="connsiteX18" fmla="*/ 1754053 w 3201105"/>
                  <a:gd name="connsiteY18" fmla="*/ 2585454 h 3257444"/>
                  <a:gd name="connsiteX19" fmla="*/ 1759748 w 3201105"/>
                  <a:gd name="connsiteY19" fmla="*/ 2602538 h 3257444"/>
                  <a:gd name="connsiteX20" fmla="*/ 1782528 w 3201105"/>
                  <a:gd name="connsiteY20" fmla="*/ 2636707 h 3257444"/>
                  <a:gd name="connsiteX21" fmla="*/ 1811003 w 3201105"/>
                  <a:gd name="connsiteY21" fmla="*/ 2687960 h 3257444"/>
                  <a:gd name="connsiteX22" fmla="*/ 1862258 w 3201105"/>
                  <a:gd name="connsiteY22" fmla="*/ 2722129 h 3257444"/>
                  <a:gd name="connsiteX23" fmla="*/ 1879343 w 3201105"/>
                  <a:gd name="connsiteY23" fmla="*/ 2733519 h 3257444"/>
                  <a:gd name="connsiteX24" fmla="*/ 1896428 w 3201105"/>
                  <a:gd name="connsiteY24" fmla="*/ 2767688 h 3257444"/>
                  <a:gd name="connsiteX25" fmla="*/ 1913513 w 3201105"/>
                  <a:gd name="connsiteY25" fmla="*/ 2801857 h 3257444"/>
                  <a:gd name="connsiteX26" fmla="*/ 1924903 w 3201105"/>
                  <a:gd name="connsiteY26" fmla="*/ 2836026 h 3257444"/>
                  <a:gd name="connsiteX27" fmla="*/ 1930598 w 3201105"/>
                  <a:gd name="connsiteY27" fmla="*/ 2853111 h 3257444"/>
                  <a:gd name="connsiteX28" fmla="*/ 1941987 w 3201105"/>
                  <a:gd name="connsiteY28" fmla="*/ 2910059 h 3257444"/>
                  <a:gd name="connsiteX29" fmla="*/ 1953377 w 3201105"/>
                  <a:gd name="connsiteY29" fmla="*/ 2927143 h 3257444"/>
                  <a:gd name="connsiteX30" fmla="*/ 1970462 w 3201105"/>
                  <a:gd name="connsiteY30" fmla="*/ 2961312 h 3257444"/>
                  <a:gd name="connsiteX31" fmla="*/ 1976157 w 3201105"/>
                  <a:gd name="connsiteY31" fmla="*/ 2978397 h 3257444"/>
                  <a:gd name="connsiteX32" fmla="*/ 1987547 w 3201105"/>
                  <a:gd name="connsiteY32" fmla="*/ 3001176 h 3257444"/>
                  <a:gd name="connsiteX33" fmla="*/ 1998937 w 3201105"/>
                  <a:gd name="connsiteY33" fmla="*/ 3035345 h 3257444"/>
                  <a:gd name="connsiteX34" fmla="*/ 2010327 w 3201105"/>
                  <a:gd name="connsiteY34" fmla="*/ 3052430 h 3257444"/>
                  <a:gd name="connsiteX35" fmla="*/ 2016022 w 3201105"/>
                  <a:gd name="connsiteY35" fmla="*/ 3069514 h 3257444"/>
                  <a:gd name="connsiteX36" fmla="*/ 2033107 w 3201105"/>
                  <a:gd name="connsiteY36" fmla="*/ 3075209 h 3257444"/>
                  <a:gd name="connsiteX37" fmla="*/ 2055887 w 3201105"/>
                  <a:gd name="connsiteY37" fmla="*/ 3126462 h 3257444"/>
                  <a:gd name="connsiteX38" fmla="*/ 2078667 w 3201105"/>
                  <a:gd name="connsiteY38" fmla="*/ 3160631 h 3257444"/>
                  <a:gd name="connsiteX39" fmla="*/ 2101447 w 3201105"/>
                  <a:gd name="connsiteY39" fmla="*/ 3211885 h 3257444"/>
                  <a:gd name="connsiteX40" fmla="*/ 2135617 w 3201105"/>
                  <a:gd name="connsiteY40" fmla="*/ 3234664 h 3257444"/>
                  <a:gd name="connsiteX41" fmla="*/ 2164092 w 3201105"/>
                  <a:gd name="connsiteY41" fmla="*/ 3240359 h 3257444"/>
                  <a:gd name="connsiteX42" fmla="*/ 2255211 w 3201105"/>
                  <a:gd name="connsiteY42" fmla="*/ 3251749 h 3257444"/>
                  <a:gd name="connsiteX43" fmla="*/ 2272296 w 3201105"/>
                  <a:gd name="connsiteY43" fmla="*/ 3257444 h 3257444"/>
                  <a:gd name="connsiteX44" fmla="*/ 2397586 w 3201105"/>
                  <a:gd name="connsiteY44" fmla="*/ 3251749 h 3257444"/>
                  <a:gd name="connsiteX45" fmla="*/ 2431756 w 3201105"/>
                  <a:gd name="connsiteY45" fmla="*/ 3240359 h 3257444"/>
                  <a:gd name="connsiteX46" fmla="*/ 2465926 w 3201105"/>
                  <a:gd name="connsiteY46" fmla="*/ 3223275 h 3257444"/>
                  <a:gd name="connsiteX47" fmla="*/ 2477315 w 3201105"/>
                  <a:gd name="connsiteY47" fmla="*/ 3206190 h 3257444"/>
                  <a:gd name="connsiteX48" fmla="*/ 2494400 w 3201105"/>
                  <a:gd name="connsiteY48" fmla="*/ 3200495 h 3257444"/>
                  <a:gd name="connsiteX49" fmla="*/ 2511485 w 3201105"/>
                  <a:gd name="connsiteY49" fmla="*/ 3189106 h 3257444"/>
                  <a:gd name="connsiteX50" fmla="*/ 2551350 w 3201105"/>
                  <a:gd name="connsiteY50" fmla="*/ 3149242 h 3257444"/>
                  <a:gd name="connsiteX51" fmla="*/ 2568435 w 3201105"/>
                  <a:gd name="connsiteY51" fmla="*/ 3137852 h 3257444"/>
                  <a:gd name="connsiteX52" fmla="*/ 2574130 w 3201105"/>
                  <a:gd name="connsiteY52" fmla="*/ 3115073 h 3257444"/>
                  <a:gd name="connsiteX53" fmla="*/ 2585520 w 3201105"/>
                  <a:gd name="connsiteY53" fmla="*/ 3069514 h 3257444"/>
                  <a:gd name="connsiteX54" fmla="*/ 2608300 w 3201105"/>
                  <a:gd name="connsiteY54" fmla="*/ 3035345 h 3257444"/>
                  <a:gd name="connsiteX55" fmla="*/ 2619690 w 3201105"/>
                  <a:gd name="connsiteY55" fmla="*/ 3018261 h 3257444"/>
                  <a:gd name="connsiteX56" fmla="*/ 2625385 w 3201105"/>
                  <a:gd name="connsiteY56" fmla="*/ 3001176 h 3257444"/>
                  <a:gd name="connsiteX57" fmla="*/ 2631080 w 3201105"/>
                  <a:gd name="connsiteY57" fmla="*/ 2978397 h 3257444"/>
                  <a:gd name="connsiteX58" fmla="*/ 2642470 w 3201105"/>
                  <a:gd name="connsiteY58" fmla="*/ 2961312 h 3257444"/>
                  <a:gd name="connsiteX59" fmla="*/ 2665250 w 3201105"/>
                  <a:gd name="connsiteY59" fmla="*/ 2921449 h 3257444"/>
                  <a:gd name="connsiteX60" fmla="*/ 2693725 w 3201105"/>
                  <a:gd name="connsiteY60" fmla="*/ 2870195 h 3257444"/>
                  <a:gd name="connsiteX61" fmla="*/ 2705115 w 3201105"/>
                  <a:gd name="connsiteY61" fmla="*/ 2853111 h 3257444"/>
                  <a:gd name="connsiteX62" fmla="*/ 2722200 w 3201105"/>
                  <a:gd name="connsiteY62" fmla="*/ 2841721 h 3257444"/>
                  <a:gd name="connsiteX63" fmla="*/ 2739284 w 3201105"/>
                  <a:gd name="connsiteY63" fmla="*/ 2824636 h 3257444"/>
                  <a:gd name="connsiteX64" fmla="*/ 2767759 w 3201105"/>
                  <a:gd name="connsiteY64" fmla="*/ 2818942 h 3257444"/>
                  <a:gd name="connsiteX65" fmla="*/ 2824709 w 3201105"/>
                  <a:gd name="connsiteY65" fmla="*/ 2813247 h 3257444"/>
                  <a:gd name="connsiteX66" fmla="*/ 2841794 w 3201105"/>
                  <a:gd name="connsiteY66" fmla="*/ 2807552 h 3257444"/>
                  <a:gd name="connsiteX67" fmla="*/ 2875964 w 3201105"/>
                  <a:gd name="connsiteY67" fmla="*/ 2784773 h 3257444"/>
                  <a:gd name="connsiteX68" fmla="*/ 2938609 w 3201105"/>
                  <a:gd name="connsiteY68" fmla="*/ 2773383 h 3257444"/>
                  <a:gd name="connsiteX69" fmla="*/ 2955694 w 3201105"/>
                  <a:gd name="connsiteY69" fmla="*/ 2767688 h 3257444"/>
                  <a:gd name="connsiteX70" fmla="*/ 2995559 w 3201105"/>
                  <a:gd name="connsiteY70" fmla="*/ 2739214 h 3257444"/>
                  <a:gd name="connsiteX71" fmla="*/ 3035423 w 3201105"/>
                  <a:gd name="connsiteY71" fmla="*/ 2722129 h 3257444"/>
                  <a:gd name="connsiteX72" fmla="*/ 3063898 w 3201105"/>
                  <a:gd name="connsiteY72" fmla="*/ 2670876 h 3257444"/>
                  <a:gd name="connsiteX73" fmla="*/ 3075288 w 3201105"/>
                  <a:gd name="connsiteY73" fmla="*/ 2636707 h 3257444"/>
                  <a:gd name="connsiteX74" fmla="*/ 3092373 w 3201105"/>
                  <a:gd name="connsiteY74" fmla="*/ 2619622 h 3257444"/>
                  <a:gd name="connsiteX75" fmla="*/ 3109458 w 3201105"/>
                  <a:gd name="connsiteY75" fmla="*/ 2579759 h 3257444"/>
                  <a:gd name="connsiteX76" fmla="*/ 3126543 w 3201105"/>
                  <a:gd name="connsiteY76" fmla="*/ 2545590 h 3257444"/>
                  <a:gd name="connsiteX77" fmla="*/ 3132238 w 3201105"/>
                  <a:gd name="connsiteY77" fmla="*/ 2522810 h 3257444"/>
                  <a:gd name="connsiteX78" fmla="*/ 3143628 w 3201105"/>
                  <a:gd name="connsiteY78" fmla="*/ 2488641 h 3257444"/>
                  <a:gd name="connsiteX79" fmla="*/ 3149323 w 3201105"/>
                  <a:gd name="connsiteY79" fmla="*/ 2465862 h 3257444"/>
                  <a:gd name="connsiteX80" fmla="*/ 3155018 w 3201105"/>
                  <a:gd name="connsiteY80" fmla="*/ 2431693 h 3257444"/>
                  <a:gd name="connsiteX81" fmla="*/ 3172103 w 3201105"/>
                  <a:gd name="connsiteY81" fmla="*/ 2397524 h 3257444"/>
                  <a:gd name="connsiteX82" fmla="*/ 3183493 w 3201105"/>
                  <a:gd name="connsiteY82" fmla="*/ 2357660 h 3257444"/>
                  <a:gd name="connsiteX83" fmla="*/ 3189188 w 3201105"/>
                  <a:gd name="connsiteY83" fmla="*/ 2340576 h 3257444"/>
                  <a:gd name="connsiteX84" fmla="*/ 3200578 w 3201105"/>
                  <a:gd name="connsiteY84" fmla="*/ 2107088 h 3257444"/>
                  <a:gd name="connsiteX85" fmla="*/ 3183493 w 3201105"/>
                  <a:gd name="connsiteY85" fmla="*/ 1998886 h 3257444"/>
                  <a:gd name="connsiteX86" fmla="*/ 3172103 w 3201105"/>
                  <a:gd name="connsiteY86" fmla="*/ 1981801 h 3257444"/>
                  <a:gd name="connsiteX87" fmla="*/ 3166408 w 3201105"/>
                  <a:gd name="connsiteY87" fmla="*/ 1964717 h 3257444"/>
                  <a:gd name="connsiteX88" fmla="*/ 3098068 w 3201105"/>
                  <a:gd name="connsiteY88" fmla="*/ 1930548 h 3257444"/>
                  <a:gd name="connsiteX89" fmla="*/ 3035423 w 3201105"/>
                  <a:gd name="connsiteY89" fmla="*/ 1919158 h 3257444"/>
                  <a:gd name="connsiteX90" fmla="*/ 2978474 w 3201105"/>
                  <a:gd name="connsiteY90" fmla="*/ 1907769 h 3257444"/>
                  <a:gd name="connsiteX91" fmla="*/ 2955694 w 3201105"/>
                  <a:gd name="connsiteY91" fmla="*/ 1902074 h 3257444"/>
                  <a:gd name="connsiteX92" fmla="*/ 2875964 w 3201105"/>
                  <a:gd name="connsiteY92" fmla="*/ 1890684 h 3257444"/>
                  <a:gd name="connsiteX93" fmla="*/ 2819014 w 3201105"/>
                  <a:gd name="connsiteY93" fmla="*/ 1884989 h 3257444"/>
                  <a:gd name="connsiteX94" fmla="*/ 2596910 w 3201105"/>
                  <a:gd name="connsiteY94" fmla="*/ 1879294 h 3257444"/>
                  <a:gd name="connsiteX95" fmla="*/ 2539960 w 3201105"/>
                  <a:gd name="connsiteY95" fmla="*/ 1867905 h 3257444"/>
                  <a:gd name="connsiteX96" fmla="*/ 2522875 w 3201105"/>
                  <a:gd name="connsiteY96" fmla="*/ 1856515 h 3257444"/>
                  <a:gd name="connsiteX97" fmla="*/ 2494400 w 3201105"/>
                  <a:gd name="connsiteY97" fmla="*/ 1850820 h 3257444"/>
                  <a:gd name="connsiteX98" fmla="*/ 2477315 w 3201105"/>
                  <a:gd name="connsiteY98" fmla="*/ 1845126 h 3257444"/>
                  <a:gd name="connsiteX99" fmla="*/ 2454536 w 3201105"/>
                  <a:gd name="connsiteY99" fmla="*/ 1839431 h 3257444"/>
                  <a:gd name="connsiteX100" fmla="*/ 2426061 w 3201105"/>
                  <a:gd name="connsiteY100" fmla="*/ 1810957 h 3257444"/>
                  <a:gd name="connsiteX101" fmla="*/ 2386196 w 3201105"/>
                  <a:gd name="connsiteY101" fmla="*/ 1782482 h 3257444"/>
                  <a:gd name="connsiteX102" fmla="*/ 2369111 w 3201105"/>
                  <a:gd name="connsiteY102" fmla="*/ 1776788 h 3257444"/>
                  <a:gd name="connsiteX103" fmla="*/ 2346331 w 3201105"/>
                  <a:gd name="connsiteY103" fmla="*/ 1748313 h 3257444"/>
                  <a:gd name="connsiteX104" fmla="*/ 2334941 w 3201105"/>
                  <a:gd name="connsiteY104" fmla="*/ 1731229 h 3257444"/>
                  <a:gd name="connsiteX105" fmla="*/ 2317856 w 3201105"/>
                  <a:gd name="connsiteY105" fmla="*/ 1714144 h 3257444"/>
                  <a:gd name="connsiteX106" fmla="*/ 2306466 w 3201105"/>
                  <a:gd name="connsiteY106" fmla="*/ 1679975 h 3257444"/>
                  <a:gd name="connsiteX107" fmla="*/ 2300771 w 3201105"/>
                  <a:gd name="connsiteY107" fmla="*/ 1662891 h 3257444"/>
                  <a:gd name="connsiteX108" fmla="*/ 2283686 w 3201105"/>
                  <a:gd name="connsiteY108" fmla="*/ 1657196 h 3257444"/>
                  <a:gd name="connsiteX109" fmla="*/ 2260906 w 3201105"/>
                  <a:gd name="connsiteY109" fmla="*/ 1645806 h 3257444"/>
                  <a:gd name="connsiteX110" fmla="*/ 2221041 w 3201105"/>
                  <a:gd name="connsiteY110" fmla="*/ 1640112 h 3257444"/>
                  <a:gd name="connsiteX111" fmla="*/ 2192567 w 3201105"/>
                  <a:gd name="connsiteY111" fmla="*/ 1611637 h 3257444"/>
                  <a:gd name="connsiteX112" fmla="*/ 2169787 w 3201105"/>
                  <a:gd name="connsiteY112" fmla="*/ 1594553 h 3257444"/>
                  <a:gd name="connsiteX113" fmla="*/ 2152702 w 3201105"/>
                  <a:gd name="connsiteY113" fmla="*/ 1577468 h 3257444"/>
                  <a:gd name="connsiteX114" fmla="*/ 2118532 w 3201105"/>
                  <a:gd name="connsiteY114" fmla="*/ 1548994 h 3257444"/>
                  <a:gd name="connsiteX115" fmla="*/ 2107142 w 3201105"/>
                  <a:gd name="connsiteY115" fmla="*/ 1531910 h 3257444"/>
                  <a:gd name="connsiteX116" fmla="*/ 2090057 w 3201105"/>
                  <a:gd name="connsiteY116" fmla="*/ 1514825 h 3257444"/>
                  <a:gd name="connsiteX117" fmla="*/ 2038802 w 3201105"/>
                  <a:gd name="connsiteY117" fmla="*/ 1497741 h 3257444"/>
                  <a:gd name="connsiteX118" fmla="*/ 1998937 w 3201105"/>
                  <a:gd name="connsiteY118" fmla="*/ 1469267 h 3257444"/>
                  <a:gd name="connsiteX119" fmla="*/ 1981852 w 3201105"/>
                  <a:gd name="connsiteY119" fmla="*/ 1463572 h 3257444"/>
                  <a:gd name="connsiteX120" fmla="*/ 1953377 w 3201105"/>
                  <a:gd name="connsiteY120" fmla="*/ 1429403 h 3257444"/>
                  <a:gd name="connsiteX121" fmla="*/ 1936293 w 3201105"/>
                  <a:gd name="connsiteY121" fmla="*/ 1423708 h 3257444"/>
                  <a:gd name="connsiteX122" fmla="*/ 1913513 w 3201105"/>
                  <a:gd name="connsiteY122" fmla="*/ 1406624 h 3257444"/>
                  <a:gd name="connsiteX123" fmla="*/ 1862258 w 3201105"/>
                  <a:gd name="connsiteY123" fmla="*/ 1383844 h 3257444"/>
                  <a:gd name="connsiteX124" fmla="*/ 1839478 w 3201105"/>
                  <a:gd name="connsiteY124" fmla="*/ 1361065 h 3257444"/>
                  <a:gd name="connsiteX125" fmla="*/ 1822393 w 3201105"/>
                  <a:gd name="connsiteY125" fmla="*/ 1326896 h 3257444"/>
                  <a:gd name="connsiteX126" fmla="*/ 1788223 w 3201105"/>
                  <a:gd name="connsiteY126" fmla="*/ 1292727 h 3257444"/>
                  <a:gd name="connsiteX127" fmla="*/ 1776833 w 3201105"/>
                  <a:gd name="connsiteY127" fmla="*/ 1275642 h 3257444"/>
                  <a:gd name="connsiteX128" fmla="*/ 1759748 w 3201105"/>
                  <a:gd name="connsiteY128" fmla="*/ 1264253 h 3257444"/>
                  <a:gd name="connsiteX129" fmla="*/ 1748358 w 3201105"/>
                  <a:gd name="connsiteY129" fmla="*/ 1247168 h 3257444"/>
                  <a:gd name="connsiteX130" fmla="*/ 1708493 w 3201105"/>
                  <a:gd name="connsiteY130" fmla="*/ 1230084 h 3257444"/>
                  <a:gd name="connsiteX131" fmla="*/ 1680018 w 3201105"/>
                  <a:gd name="connsiteY131" fmla="*/ 1201610 h 3257444"/>
                  <a:gd name="connsiteX132" fmla="*/ 1623069 w 3201105"/>
                  <a:gd name="connsiteY132" fmla="*/ 1156051 h 3257444"/>
                  <a:gd name="connsiteX133" fmla="*/ 1600289 w 3201105"/>
                  <a:gd name="connsiteY133" fmla="*/ 1121882 h 3257444"/>
                  <a:gd name="connsiteX134" fmla="*/ 1588899 w 3201105"/>
                  <a:gd name="connsiteY134" fmla="*/ 1099103 h 3257444"/>
                  <a:gd name="connsiteX135" fmla="*/ 1571814 w 3201105"/>
                  <a:gd name="connsiteY135" fmla="*/ 1076323 h 3257444"/>
                  <a:gd name="connsiteX136" fmla="*/ 1560424 w 3201105"/>
                  <a:gd name="connsiteY136" fmla="*/ 1059239 h 3257444"/>
                  <a:gd name="connsiteX137" fmla="*/ 1543339 w 3201105"/>
                  <a:gd name="connsiteY137" fmla="*/ 1047849 h 3257444"/>
                  <a:gd name="connsiteX138" fmla="*/ 1526254 w 3201105"/>
                  <a:gd name="connsiteY138" fmla="*/ 1025070 h 3257444"/>
                  <a:gd name="connsiteX139" fmla="*/ 1509169 w 3201105"/>
                  <a:gd name="connsiteY139" fmla="*/ 1007985 h 3257444"/>
                  <a:gd name="connsiteX140" fmla="*/ 1463609 w 3201105"/>
                  <a:gd name="connsiteY140" fmla="*/ 956732 h 3257444"/>
                  <a:gd name="connsiteX141" fmla="*/ 1412354 w 3201105"/>
                  <a:gd name="connsiteY141" fmla="*/ 916868 h 3257444"/>
                  <a:gd name="connsiteX142" fmla="*/ 1372490 w 3201105"/>
                  <a:gd name="connsiteY142" fmla="*/ 859920 h 3257444"/>
                  <a:gd name="connsiteX143" fmla="*/ 1355405 w 3201105"/>
                  <a:gd name="connsiteY143" fmla="*/ 848530 h 3257444"/>
                  <a:gd name="connsiteX144" fmla="*/ 1321235 w 3201105"/>
                  <a:gd name="connsiteY144" fmla="*/ 814361 h 3257444"/>
                  <a:gd name="connsiteX145" fmla="*/ 1287065 w 3201105"/>
                  <a:gd name="connsiteY145" fmla="*/ 780192 h 3257444"/>
                  <a:gd name="connsiteX146" fmla="*/ 1275675 w 3201105"/>
                  <a:gd name="connsiteY146" fmla="*/ 763108 h 3257444"/>
                  <a:gd name="connsiteX147" fmla="*/ 1269980 w 3201105"/>
                  <a:gd name="connsiteY147" fmla="*/ 746023 h 3257444"/>
                  <a:gd name="connsiteX148" fmla="*/ 1235810 w 3201105"/>
                  <a:gd name="connsiteY148" fmla="*/ 734634 h 3257444"/>
                  <a:gd name="connsiteX149" fmla="*/ 1218725 w 3201105"/>
                  <a:gd name="connsiteY149" fmla="*/ 723244 h 3257444"/>
                  <a:gd name="connsiteX150" fmla="*/ 1201640 w 3201105"/>
                  <a:gd name="connsiteY150" fmla="*/ 717549 h 3257444"/>
                  <a:gd name="connsiteX151" fmla="*/ 1184555 w 3201105"/>
                  <a:gd name="connsiteY151" fmla="*/ 700465 h 3257444"/>
                  <a:gd name="connsiteX152" fmla="*/ 1178860 w 3201105"/>
                  <a:gd name="connsiteY152" fmla="*/ 683380 h 3257444"/>
                  <a:gd name="connsiteX153" fmla="*/ 1156080 w 3201105"/>
                  <a:gd name="connsiteY153" fmla="*/ 649211 h 3257444"/>
                  <a:gd name="connsiteX154" fmla="*/ 1133301 w 3201105"/>
                  <a:gd name="connsiteY154" fmla="*/ 580873 h 3257444"/>
                  <a:gd name="connsiteX155" fmla="*/ 1127606 w 3201105"/>
                  <a:gd name="connsiteY155" fmla="*/ 563789 h 3257444"/>
                  <a:gd name="connsiteX156" fmla="*/ 1116216 w 3201105"/>
                  <a:gd name="connsiteY156" fmla="*/ 546704 h 3257444"/>
                  <a:gd name="connsiteX157" fmla="*/ 1110521 w 3201105"/>
                  <a:gd name="connsiteY157" fmla="*/ 529620 h 3257444"/>
                  <a:gd name="connsiteX158" fmla="*/ 1093436 w 3201105"/>
                  <a:gd name="connsiteY158" fmla="*/ 518230 h 3257444"/>
                  <a:gd name="connsiteX159" fmla="*/ 1082046 w 3201105"/>
                  <a:gd name="connsiteY159" fmla="*/ 484061 h 3257444"/>
                  <a:gd name="connsiteX160" fmla="*/ 1076351 w 3201105"/>
                  <a:gd name="connsiteY160" fmla="*/ 466976 h 3257444"/>
                  <a:gd name="connsiteX161" fmla="*/ 1013706 w 3201105"/>
                  <a:gd name="connsiteY161" fmla="*/ 466976 h 3257444"/>
                  <a:gd name="connsiteX162" fmla="*/ 1025096 w 3201105"/>
                  <a:gd name="connsiteY162" fmla="*/ 444197 h 3257444"/>
                  <a:gd name="connsiteX163" fmla="*/ 1036486 w 3201105"/>
                  <a:gd name="connsiteY163" fmla="*/ 398638 h 3257444"/>
                  <a:gd name="connsiteX164" fmla="*/ 1025096 w 3201105"/>
                  <a:gd name="connsiteY164" fmla="*/ 347385 h 3257444"/>
                  <a:gd name="connsiteX165" fmla="*/ 1008011 w 3201105"/>
                  <a:gd name="connsiteY165" fmla="*/ 307521 h 3257444"/>
                  <a:gd name="connsiteX166" fmla="*/ 990926 w 3201105"/>
                  <a:gd name="connsiteY166" fmla="*/ 296132 h 3257444"/>
                  <a:gd name="connsiteX167" fmla="*/ 973841 w 3201105"/>
                  <a:gd name="connsiteY167" fmla="*/ 279047 h 3257444"/>
                  <a:gd name="connsiteX168" fmla="*/ 962451 w 3201105"/>
                  <a:gd name="connsiteY168" fmla="*/ 244878 h 3257444"/>
                  <a:gd name="connsiteX169" fmla="*/ 945366 w 3201105"/>
                  <a:gd name="connsiteY169" fmla="*/ 210709 h 3257444"/>
                  <a:gd name="connsiteX170" fmla="*/ 928281 w 3201105"/>
                  <a:gd name="connsiteY170" fmla="*/ 193625 h 3257444"/>
                  <a:gd name="connsiteX171" fmla="*/ 911196 w 3201105"/>
                  <a:gd name="connsiteY171" fmla="*/ 159456 h 3257444"/>
                  <a:gd name="connsiteX172" fmla="*/ 877026 w 3201105"/>
                  <a:gd name="connsiteY172" fmla="*/ 91118 h 3257444"/>
                  <a:gd name="connsiteX173" fmla="*/ 842857 w 3201105"/>
                  <a:gd name="connsiteY173" fmla="*/ 68338 h 3257444"/>
                  <a:gd name="connsiteX174" fmla="*/ 825772 w 3201105"/>
                  <a:gd name="connsiteY174" fmla="*/ 51254 h 3257444"/>
                  <a:gd name="connsiteX175" fmla="*/ 802992 w 3201105"/>
                  <a:gd name="connsiteY175" fmla="*/ 39864 h 3257444"/>
                  <a:gd name="connsiteX176" fmla="*/ 723262 w 3201105"/>
                  <a:gd name="connsiteY176" fmla="*/ 22780 h 3257444"/>
                  <a:gd name="connsiteX177" fmla="*/ 694787 w 3201105"/>
                  <a:gd name="connsiteY177" fmla="*/ 11390 h 3257444"/>
                  <a:gd name="connsiteX178" fmla="*/ 615057 w 3201105"/>
                  <a:gd name="connsiteY178" fmla="*/ 0 h 3257444"/>
                  <a:gd name="connsiteX179" fmla="*/ 541023 w 3201105"/>
                  <a:gd name="connsiteY179" fmla="*/ 5695 h 3257444"/>
                  <a:gd name="connsiteX180" fmla="*/ 466988 w 3201105"/>
                  <a:gd name="connsiteY180" fmla="*/ 22780 h 3257444"/>
                  <a:gd name="connsiteX181" fmla="*/ 375868 w 3201105"/>
                  <a:gd name="connsiteY181" fmla="*/ 28474 h 3257444"/>
                  <a:gd name="connsiteX182" fmla="*/ 358783 w 3201105"/>
                  <a:gd name="connsiteY182" fmla="*/ 34169 h 3257444"/>
                  <a:gd name="connsiteX183" fmla="*/ 336004 w 3201105"/>
                  <a:gd name="connsiteY183" fmla="*/ 39864 h 3257444"/>
                  <a:gd name="connsiteX184" fmla="*/ 301834 w 3201105"/>
                  <a:gd name="connsiteY184" fmla="*/ 51254 h 3257444"/>
                  <a:gd name="connsiteX185" fmla="*/ 261969 w 3201105"/>
                  <a:gd name="connsiteY185" fmla="*/ 74033 h 3257444"/>
                  <a:gd name="connsiteX186" fmla="*/ 244884 w 3201105"/>
                  <a:gd name="connsiteY186" fmla="*/ 85423 h 3257444"/>
                  <a:gd name="connsiteX187" fmla="*/ 187934 w 3201105"/>
                  <a:gd name="connsiteY187" fmla="*/ 102507 h 3257444"/>
                  <a:gd name="connsiteX188" fmla="*/ 176544 w 3201105"/>
                  <a:gd name="connsiteY188" fmla="*/ 119592 h 3257444"/>
                  <a:gd name="connsiteX189" fmla="*/ 142374 w 3201105"/>
                  <a:gd name="connsiteY189" fmla="*/ 148066 h 3257444"/>
                  <a:gd name="connsiteX190" fmla="*/ 130984 w 3201105"/>
                  <a:gd name="connsiteY190" fmla="*/ 165150 h 3257444"/>
                  <a:gd name="connsiteX191" fmla="*/ 96814 w 3201105"/>
                  <a:gd name="connsiteY191" fmla="*/ 199319 h 3257444"/>
                  <a:gd name="connsiteX192" fmla="*/ 91119 w 3201105"/>
                  <a:gd name="connsiteY192" fmla="*/ 222099 h 3257444"/>
                  <a:gd name="connsiteX193" fmla="*/ 68340 w 3201105"/>
                  <a:gd name="connsiteY193" fmla="*/ 256268 h 3257444"/>
                  <a:gd name="connsiteX194" fmla="*/ 51255 w 3201105"/>
                  <a:gd name="connsiteY194" fmla="*/ 290437 h 3257444"/>
                  <a:gd name="connsiteX195" fmla="*/ 39865 w 3201105"/>
                  <a:gd name="connsiteY195" fmla="*/ 330301 h 3257444"/>
                  <a:gd name="connsiteX196" fmla="*/ 34170 w 3201105"/>
                  <a:gd name="connsiteY196" fmla="*/ 347385 h 3257444"/>
                  <a:gd name="connsiteX197" fmla="*/ 22780 w 3201105"/>
                  <a:gd name="connsiteY197" fmla="*/ 364469 h 3257444"/>
                  <a:gd name="connsiteX198" fmla="*/ 11390 w 3201105"/>
                  <a:gd name="connsiteY198" fmla="*/ 449892 h 3257444"/>
                  <a:gd name="connsiteX199" fmla="*/ 5695 w 3201105"/>
                  <a:gd name="connsiteY199" fmla="*/ 484061 h 3257444"/>
                  <a:gd name="connsiteX200" fmla="*/ 0 w 3201105"/>
                  <a:gd name="connsiteY200" fmla="*/ 535314 h 3257444"/>
                  <a:gd name="connsiteX201" fmla="*/ 11390 w 3201105"/>
                  <a:gd name="connsiteY201" fmla="*/ 683380 h 3257444"/>
                  <a:gd name="connsiteX202" fmla="*/ 22780 w 3201105"/>
                  <a:gd name="connsiteY202" fmla="*/ 734634 h 3257444"/>
                  <a:gd name="connsiteX203" fmla="*/ 28475 w 3201105"/>
                  <a:gd name="connsiteY203" fmla="*/ 751718 h 3257444"/>
                  <a:gd name="connsiteX204" fmla="*/ 39865 w 3201105"/>
                  <a:gd name="connsiteY204" fmla="*/ 768802 h 3257444"/>
                  <a:gd name="connsiteX205" fmla="*/ 56950 w 3201105"/>
                  <a:gd name="connsiteY205" fmla="*/ 802971 h 3257444"/>
                  <a:gd name="connsiteX206" fmla="*/ 102509 w 3201105"/>
                  <a:gd name="connsiteY206" fmla="*/ 871309 h 3257444"/>
                  <a:gd name="connsiteX207" fmla="*/ 136679 w 3201105"/>
                  <a:gd name="connsiteY207" fmla="*/ 888394 h 3257444"/>
                  <a:gd name="connsiteX208" fmla="*/ 165154 w 3201105"/>
                  <a:gd name="connsiteY208" fmla="*/ 911173 h 3257444"/>
                  <a:gd name="connsiteX209" fmla="*/ 199324 w 3201105"/>
                  <a:gd name="connsiteY209" fmla="*/ 939647 h 3257444"/>
                  <a:gd name="connsiteX210" fmla="*/ 239189 w 3201105"/>
                  <a:gd name="connsiteY210" fmla="*/ 951037 h 3257444"/>
                  <a:gd name="connsiteX211" fmla="*/ 290444 w 3201105"/>
                  <a:gd name="connsiteY211" fmla="*/ 968122 h 3257444"/>
                  <a:gd name="connsiteX212" fmla="*/ 324614 w 3201105"/>
                  <a:gd name="connsiteY212" fmla="*/ 979511 h 3257444"/>
                  <a:gd name="connsiteX213" fmla="*/ 341699 w 3201105"/>
                  <a:gd name="connsiteY213" fmla="*/ 985206 h 3257444"/>
                  <a:gd name="connsiteX214" fmla="*/ 358783 w 3201105"/>
                  <a:gd name="connsiteY214" fmla="*/ 996596 h 3257444"/>
                  <a:gd name="connsiteX215" fmla="*/ 381563 w 3201105"/>
                  <a:gd name="connsiteY215" fmla="*/ 1019375 h 3257444"/>
                  <a:gd name="connsiteX216" fmla="*/ 398648 w 3201105"/>
                  <a:gd name="connsiteY216" fmla="*/ 1025070 h 3257444"/>
                  <a:gd name="connsiteX217" fmla="*/ 415733 w 3201105"/>
                  <a:gd name="connsiteY217" fmla="*/ 1042154 h 3257444"/>
                  <a:gd name="connsiteX218" fmla="*/ 449903 w 3201105"/>
                  <a:gd name="connsiteY218" fmla="*/ 1093408 h 3257444"/>
                  <a:gd name="connsiteX219" fmla="*/ 466988 w 3201105"/>
                  <a:gd name="connsiteY219" fmla="*/ 1116187 h 3257444"/>
                  <a:gd name="connsiteX220" fmla="*/ 478378 w 3201105"/>
                  <a:gd name="connsiteY220" fmla="*/ 1138966 h 3257444"/>
                  <a:gd name="connsiteX221" fmla="*/ 512548 w 3201105"/>
                  <a:gd name="connsiteY221" fmla="*/ 1167441 h 3257444"/>
                  <a:gd name="connsiteX222" fmla="*/ 541023 w 3201105"/>
                  <a:gd name="connsiteY222" fmla="*/ 1195915 h 3257444"/>
                  <a:gd name="connsiteX223" fmla="*/ 558108 w 3201105"/>
                  <a:gd name="connsiteY223" fmla="*/ 1212999 h 3257444"/>
                  <a:gd name="connsiteX224" fmla="*/ 575193 w 3201105"/>
                  <a:gd name="connsiteY224" fmla="*/ 1224389 h 3257444"/>
                  <a:gd name="connsiteX225" fmla="*/ 592278 w 3201105"/>
                  <a:gd name="connsiteY225" fmla="*/ 1241473 h 3257444"/>
                  <a:gd name="connsiteX226" fmla="*/ 609363 w 3201105"/>
                  <a:gd name="connsiteY226" fmla="*/ 1252863 h 3257444"/>
                  <a:gd name="connsiteX227" fmla="*/ 637837 w 3201105"/>
                  <a:gd name="connsiteY227" fmla="*/ 1287032 h 3257444"/>
                  <a:gd name="connsiteX228" fmla="*/ 660617 w 3201105"/>
                  <a:gd name="connsiteY228" fmla="*/ 1304117 h 3257444"/>
                  <a:gd name="connsiteX229" fmla="*/ 700482 w 3201105"/>
                  <a:gd name="connsiteY229" fmla="*/ 1349675 h 3257444"/>
                  <a:gd name="connsiteX230" fmla="*/ 706177 w 3201105"/>
                  <a:gd name="connsiteY230" fmla="*/ 1366760 h 3257444"/>
                  <a:gd name="connsiteX231" fmla="*/ 757432 w 3201105"/>
                  <a:gd name="connsiteY231" fmla="*/ 1395234 h 3257444"/>
                  <a:gd name="connsiteX232" fmla="*/ 780212 w 3201105"/>
                  <a:gd name="connsiteY232" fmla="*/ 1423708 h 3257444"/>
                  <a:gd name="connsiteX233" fmla="*/ 820077 w 3201105"/>
                  <a:gd name="connsiteY233" fmla="*/ 1463572 h 3257444"/>
                  <a:gd name="connsiteX234" fmla="*/ 837162 w 3201105"/>
                  <a:gd name="connsiteY234" fmla="*/ 1480656 h 3257444"/>
                  <a:gd name="connsiteX235" fmla="*/ 854247 w 3201105"/>
                  <a:gd name="connsiteY235" fmla="*/ 1486351 h 3257444"/>
                  <a:gd name="connsiteX236" fmla="*/ 865637 w 3201105"/>
                  <a:gd name="connsiteY236" fmla="*/ 1503436 h 3257444"/>
                  <a:gd name="connsiteX237" fmla="*/ 888416 w 3201105"/>
                  <a:gd name="connsiteY237" fmla="*/ 1514825 h 3257444"/>
                  <a:gd name="connsiteX238" fmla="*/ 905501 w 3201105"/>
                  <a:gd name="connsiteY238" fmla="*/ 1531910 h 3257444"/>
                  <a:gd name="connsiteX239" fmla="*/ 956756 w 3201105"/>
                  <a:gd name="connsiteY239" fmla="*/ 1571774 h 3257444"/>
                  <a:gd name="connsiteX240" fmla="*/ 979536 w 3201105"/>
                  <a:gd name="connsiteY240" fmla="*/ 1605943 h 3257444"/>
                  <a:gd name="connsiteX241" fmla="*/ 990926 w 3201105"/>
                  <a:gd name="connsiteY241" fmla="*/ 1640112 h 3257444"/>
                  <a:gd name="connsiteX242" fmla="*/ 996621 w 3201105"/>
                  <a:gd name="connsiteY242" fmla="*/ 1657196 h 3257444"/>
                  <a:gd name="connsiteX243" fmla="*/ 1025096 w 3201105"/>
                  <a:gd name="connsiteY243" fmla="*/ 1691365 h 3257444"/>
                  <a:gd name="connsiteX244" fmla="*/ 1042181 w 3201105"/>
                  <a:gd name="connsiteY244" fmla="*/ 1702755 h 3257444"/>
                  <a:gd name="connsiteX245" fmla="*/ 1059266 w 3201105"/>
                  <a:gd name="connsiteY245" fmla="*/ 1719839 h 3257444"/>
                  <a:gd name="connsiteX246" fmla="*/ 1076351 w 3201105"/>
                  <a:gd name="connsiteY246" fmla="*/ 1725534 h 3257444"/>
                  <a:gd name="connsiteX247" fmla="*/ 1104826 w 3201105"/>
                  <a:gd name="connsiteY247" fmla="*/ 1742619 h 3257444"/>
                  <a:gd name="connsiteX248" fmla="*/ 1121911 w 3201105"/>
                  <a:gd name="connsiteY248" fmla="*/ 1754008 h 3257444"/>
                  <a:gd name="connsiteX249" fmla="*/ 1144690 w 3201105"/>
                  <a:gd name="connsiteY249" fmla="*/ 1776788 h 3257444"/>
                  <a:gd name="connsiteX250" fmla="*/ 1161775 w 3201105"/>
                  <a:gd name="connsiteY250" fmla="*/ 1782482 h 3257444"/>
                  <a:gd name="connsiteX251" fmla="*/ 1195945 w 3201105"/>
                  <a:gd name="connsiteY251" fmla="*/ 1810957 h 3257444"/>
                  <a:gd name="connsiteX252" fmla="*/ 1201640 w 3201105"/>
                  <a:gd name="connsiteY252" fmla="*/ 1828041 h 3257444"/>
                  <a:gd name="connsiteX253" fmla="*/ 1235810 w 3201105"/>
                  <a:gd name="connsiteY253" fmla="*/ 1867905 h 3257444"/>
                  <a:gd name="connsiteX254" fmla="*/ 1252895 w 3201105"/>
                  <a:gd name="connsiteY254" fmla="*/ 1873600 h 3257444"/>
                  <a:gd name="connsiteX255" fmla="*/ 1292760 w 3201105"/>
                  <a:gd name="connsiteY255" fmla="*/ 1913463 h 3257444"/>
                  <a:gd name="connsiteX256" fmla="*/ 1304150 w 3201105"/>
                  <a:gd name="connsiteY256" fmla="*/ 1930548 h 3257444"/>
                  <a:gd name="connsiteX257" fmla="*/ 1321235 w 3201105"/>
                  <a:gd name="connsiteY257" fmla="*/ 1941938 h 3257444"/>
                  <a:gd name="connsiteX258" fmla="*/ 1326930 w 3201105"/>
                  <a:gd name="connsiteY258" fmla="*/ 1959022 h 3257444"/>
                  <a:gd name="connsiteX259" fmla="*/ 1355405 w 3201105"/>
                  <a:gd name="connsiteY259" fmla="*/ 1987496 h 3257444"/>
                  <a:gd name="connsiteX260" fmla="*/ 1366795 w 3201105"/>
                  <a:gd name="connsiteY260" fmla="*/ 2004581 h 3257444"/>
                  <a:gd name="connsiteX261" fmla="*/ 1383880 w 3201105"/>
                  <a:gd name="connsiteY261" fmla="*/ 2010276 h 3257444"/>
                  <a:gd name="connsiteX262" fmla="*/ 1400965 w 3201105"/>
                  <a:gd name="connsiteY262" fmla="*/ 2021665 h 3257444"/>
                  <a:gd name="connsiteX263" fmla="*/ 1412354 w 3201105"/>
                  <a:gd name="connsiteY263" fmla="*/ 2038750 h 3257444"/>
                  <a:gd name="connsiteX264" fmla="*/ 1446524 w 3201105"/>
                  <a:gd name="connsiteY264" fmla="*/ 2078614 h 3257444"/>
                  <a:gd name="connsiteX265" fmla="*/ 1418049 w 3201105"/>
                  <a:gd name="connsiteY265" fmla="*/ 2044445 h 325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3201105" h="3257444">
                    <a:moveTo>
                      <a:pt x="1418049" y="2044445"/>
                    </a:moveTo>
                    <a:cubicBezTo>
                      <a:pt x="1418049" y="2040648"/>
                      <a:pt x="1438883" y="2049043"/>
                      <a:pt x="1446524" y="2055834"/>
                    </a:cubicBezTo>
                    <a:cubicBezTo>
                      <a:pt x="1456755" y="2064928"/>
                      <a:pt x="1459624" y="2080324"/>
                      <a:pt x="1469304" y="2090003"/>
                    </a:cubicBezTo>
                    <a:cubicBezTo>
                      <a:pt x="1480694" y="2101393"/>
                      <a:pt x="1493809" y="2111286"/>
                      <a:pt x="1503474" y="2124172"/>
                    </a:cubicBezTo>
                    <a:cubicBezTo>
                      <a:pt x="1524666" y="2152427"/>
                      <a:pt x="1512661" y="2141687"/>
                      <a:pt x="1537644" y="2158341"/>
                    </a:cubicBezTo>
                    <a:lnTo>
                      <a:pt x="1571814" y="2209595"/>
                    </a:lnTo>
                    <a:lnTo>
                      <a:pt x="1583204" y="2226679"/>
                    </a:lnTo>
                    <a:cubicBezTo>
                      <a:pt x="1603973" y="2288985"/>
                      <a:pt x="1570851" y="2194614"/>
                      <a:pt x="1600289" y="2260848"/>
                    </a:cubicBezTo>
                    <a:cubicBezTo>
                      <a:pt x="1631441" y="2330936"/>
                      <a:pt x="1597498" y="2264794"/>
                      <a:pt x="1617374" y="2317796"/>
                    </a:cubicBezTo>
                    <a:cubicBezTo>
                      <a:pt x="1620355" y="2325745"/>
                      <a:pt x="1625420" y="2332773"/>
                      <a:pt x="1628764" y="2340576"/>
                    </a:cubicBezTo>
                    <a:cubicBezTo>
                      <a:pt x="1631129" y="2346093"/>
                      <a:pt x="1631544" y="2352413"/>
                      <a:pt x="1634459" y="2357660"/>
                    </a:cubicBezTo>
                    <a:cubicBezTo>
                      <a:pt x="1641107" y="2369626"/>
                      <a:pt x="1657239" y="2391829"/>
                      <a:pt x="1657239" y="2391829"/>
                    </a:cubicBezTo>
                    <a:cubicBezTo>
                      <a:pt x="1659137" y="2397524"/>
                      <a:pt x="1660019" y="2403666"/>
                      <a:pt x="1662934" y="2408914"/>
                    </a:cubicBezTo>
                    <a:cubicBezTo>
                      <a:pt x="1669582" y="2420880"/>
                      <a:pt x="1681384" y="2430097"/>
                      <a:pt x="1685713" y="2443083"/>
                    </a:cubicBezTo>
                    <a:cubicBezTo>
                      <a:pt x="1689510" y="2454473"/>
                      <a:pt x="1690443" y="2467263"/>
                      <a:pt x="1697103" y="2477252"/>
                    </a:cubicBezTo>
                    <a:lnTo>
                      <a:pt x="1719883" y="2511421"/>
                    </a:lnTo>
                    <a:lnTo>
                      <a:pt x="1731273" y="2528505"/>
                    </a:lnTo>
                    <a:cubicBezTo>
                      <a:pt x="1733098" y="2535805"/>
                      <a:pt x="1738577" y="2560198"/>
                      <a:pt x="1742663" y="2568369"/>
                    </a:cubicBezTo>
                    <a:cubicBezTo>
                      <a:pt x="1745724" y="2574491"/>
                      <a:pt x="1750992" y="2579332"/>
                      <a:pt x="1754053" y="2585454"/>
                    </a:cubicBezTo>
                    <a:cubicBezTo>
                      <a:pt x="1756738" y="2590823"/>
                      <a:pt x="1756833" y="2597291"/>
                      <a:pt x="1759748" y="2602538"/>
                    </a:cubicBezTo>
                    <a:cubicBezTo>
                      <a:pt x="1766396" y="2614504"/>
                      <a:pt x="1778199" y="2623721"/>
                      <a:pt x="1782528" y="2636707"/>
                    </a:cubicBezTo>
                    <a:cubicBezTo>
                      <a:pt x="1788463" y="2654510"/>
                      <a:pt x="1794218" y="2676770"/>
                      <a:pt x="1811003" y="2687960"/>
                    </a:cubicBezTo>
                    <a:lnTo>
                      <a:pt x="1862258" y="2722129"/>
                    </a:lnTo>
                    <a:lnTo>
                      <a:pt x="1879343" y="2733519"/>
                    </a:lnTo>
                    <a:cubicBezTo>
                      <a:pt x="1893658" y="2776463"/>
                      <a:pt x="1874348" y="2723529"/>
                      <a:pt x="1896428" y="2767688"/>
                    </a:cubicBezTo>
                    <a:cubicBezTo>
                      <a:pt x="1920006" y="2814843"/>
                      <a:pt x="1880872" y="2752898"/>
                      <a:pt x="1913513" y="2801857"/>
                    </a:cubicBezTo>
                    <a:lnTo>
                      <a:pt x="1924903" y="2836026"/>
                    </a:lnTo>
                    <a:lnTo>
                      <a:pt x="1930598" y="2853111"/>
                    </a:lnTo>
                    <a:cubicBezTo>
                      <a:pt x="1932695" y="2867791"/>
                      <a:pt x="1934038" y="2894160"/>
                      <a:pt x="1941987" y="2910059"/>
                    </a:cubicBezTo>
                    <a:cubicBezTo>
                      <a:pt x="1945048" y="2916181"/>
                      <a:pt x="1949580" y="2921448"/>
                      <a:pt x="1953377" y="2927143"/>
                    </a:cubicBezTo>
                    <a:cubicBezTo>
                      <a:pt x="1967692" y="2970087"/>
                      <a:pt x="1948382" y="2917153"/>
                      <a:pt x="1970462" y="2961312"/>
                    </a:cubicBezTo>
                    <a:cubicBezTo>
                      <a:pt x="1973147" y="2966681"/>
                      <a:pt x="1973792" y="2972879"/>
                      <a:pt x="1976157" y="2978397"/>
                    </a:cubicBezTo>
                    <a:cubicBezTo>
                      <a:pt x="1979501" y="2986200"/>
                      <a:pt x="1984394" y="2993294"/>
                      <a:pt x="1987547" y="3001176"/>
                    </a:cubicBezTo>
                    <a:cubicBezTo>
                      <a:pt x="1992006" y="3012323"/>
                      <a:pt x="1992277" y="3025356"/>
                      <a:pt x="1998937" y="3035345"/>
                    </a:cubicBezTo>
                    <a:cubicBezTo>
                      <a:pt x="2002734" y="3041040"/>
                      <a:pt x="2007266" y="3046308"/>
                      <a:pt x="2010327" y="3052430"/>
                    </a:cubicBezTo>
                    <a:cubicBezTo>
                      <a:pt x="2013012" y="3057799"/>
                      <a:pt x="2011777" y="3065270"/>
                      <a:pt x="2016022" y="3069514"/>
                    </a:cubicBezTo>
                    <a:cubicBezTo>
                      <a:pt x="2020267" y="3073759"/>
                      <a:pt x="2027412" y="3073311"/>
                      <a:pt x="2033107" y="3075209"/>
                    </a:cubicBezTo>
                    <a:cubicBezTo>
                      <a:pt x="2046661" y="3115871"/>
                      <a:pt x="2037837" y="3099389"/>
                      <a:pt x="2055887" y="3126462"/>
                    </a:cubicBezTo>
                    <a:cubicBezTo>
                      <a:pt x="2074727" y="3182983"/>
                      <a:pt x="2043118" y="3096646"/>
                      <a:pt x="2078667" y="3160631"/>
                    </a:cubicBezTo>
                    <a:cubicBezTo>
                      <a:pt x="2088412" y="3178172"/>
                      <a:pt x="2085569" y="3197992"/>
                      <a:pt x="2101447" y="3211885"/>
                    </a:cubicBezTo>
                    <a:cubicBezTo>
                      <a:pt x="2111749" y="3220899"/>
                      <a:pt x="2122194" y="3231979"/>
                      <a:pt x="2135617" y="3234664"/>
                    </a:cubicBezTo>
                    <a:cubicBezTo>
                      <a:pt x="2145109" y="3236562"/>
                      <a:pt x="2154497" y="3239080"/>
                      <a:pt x="2164092" y="3240359"/>
                    </a:cubicBezTo>
                    <a:cubicBezTo>
                      <a:pt x="2203479" y="3245611"/>
                      <a:pt x="2219807" y="3243881"/>
                      <a:pt x="2255211" y="3251749"/>
                    </a:cubicBezTo>
                    <a:cubicBezTo>
                      <a:pt x="2261071" y="3253051"/>
                      <a:pt x="2266601" y="3255546"/>
                      <a:pt x="2272296" y="3257444"/>
                    </a:cubicBezTo>
                    <a:cubicBezTo>
                      <a:pt x="2314059" y="3255546"/>
                      <a:pt x="2356017" y="3256203"/>
                      <a:pt x="2397586" y="3251749"/>
                    </a:cubicBezTo>
                    <a:cubicBezTo>
                      <a:pt x="2409524" y="3250470"/>
                      <a:pt x="2420366" y="3244156"/>
                      <a:pt x="2431756" y="3240359"/>
                    </a:cubicBezTo>
                    <a:cubicBezTo>
                      <a:pt x="2455334" y="3232500"/>
                      <a:pt x="2443846" y="3237994"/>
                      <a:pt x="2465926" y="3223275"/>
                    </a:cubicBezTo>
                    <a:cubicBezTo>
                      <a:pt x="2469722" y="3217580"/>
                      <a:pt x="2471971" y="3210466"/>
                      <a:pt x="2477315" y="3206190"/>
                    </a:cubicBezTo>
                    <a:cubicBezTo>
                      <a:pt x="2482003" y="3202440"/>
                      <a:pt x="2489031" y="3203180"/>
                      <a:pt x="2494400" y="3200495"/>
                    </a:cubicBezTo>
                    <a:cubicBezTo>
                      <a:pt x="2500522" y="3197434"/>
                      <a:pt x="2505790" y="3192902"/>
                      <a:pt x="2511485" y="3189106"/>
                    </a:cubicBezTo>
                    <a:cubicBezTo>
                      <a:pt x="2521509" y="3159034"/>
                      <a:pt x="2512185" y="3175351"/>
                      <a:pt x="2551350" y="3149242"/>
                    </a:cubicBezTo>
                    <a:lnTo>
                      <a:pt x="2568435" y="3137852"/>
                    </a:lnTo>
                    <a:cubicBezTo>
                      <a:pt x="2570333" y="3130259"/>
                      <a:pt x="2572432" y="3122713"/>
                      <a:pt x="2574130" y="3115073"/>
                    </a:cubicBezTo>
                    <a:cubicBezTo>
                      <a:pt x="2576000" y="3106659"/>
                      <a:pt x="2579867" y="3079690"/>
                      <a:pt x="2585520" y="3069514"/>
                    </a:cubicBezTo>
                    <a:cubicBezTo>
                      <a:pt x="2592168" y="3057548"/>
                      <a:pt x="2600707" y="3046735"/>
                      <a:pt x="2608300" y="3035345"/>
                    </a:cubicBezTo>
                    <a:lnTo>
                      <a:pt x="2619690" y="3018261"/>
                    </a:lnTo>
                    <a:cubicBezTo>
                      <a:pt x="2621588" y="3012566"/>
                      <a:pt x="2623736" y="3006948"/>
                      <a:pt x="2625385" y="3001176"/>
                    </a:cubicBezTo>
                    <a:cubicBezTo>
                      <a:pt x="2627535" y="2993650"/>
                      <a:pt x="2627997" y="2985591"/>
                      <a:pt x="2631080" y="2978397"/>
                    </a:cubicBezTo>
                    <a:cubicBezTo>
                      <a:pt x="2633776" y="2972106"/>
                      <a:pt x="2639074" y="2967255"/>
                      <a:pt x="2642470" y="2961312"/>
                    </a:cubicBezTo>
                    <a:cubicBezTo>
                      <a:pt x="2671367" y="2910744"/>
                      <a:pt x="2637504" y="2963065"/>
                      <a:pt x="2665250" y="2921449"/>
                    </a:cubicBezTo>
                    <a:cubicBezTo>
                      <a:pt x="2675274" y="2891378"/>
                      <a:pt x="2667615" y="2909358"/>
                      <a:pt x="2693725" y="2870195"/>
                    </a:cubicBezTo>
                    <a:cubicBezTo>
                      <a:pt x="2697522" y="2864500"/>
                      <a:pt x="2699420" y="2856908"/>
                      <a:pt x="2705115" y="2853111"/>
                    </a:cubicBezTo>
                    <a:cubicBezTo>
                      <a:pt x="2710810" y="2849314"/>
                      <a:pt x="2716942" y="2846103"/>
                      <a:pt x="2722200" y="2841721"/>
                    </a:cubicBezTo>
                    <a:cubicBezTo>
                      <a:pt x="2728387" y="2836565"/>
                      <a:pt x="2732081" y="2828238"/>
                      <a:pt x="2739284" y="2824636"/>
                    </a:cubicBezTo>
                    <a:cubicBezTo>
                      <a:pt x="2747942" y="2820307"/>
                      <a:pt x="2758164" y="2820221"/>
                      <a:pt x="2767759" y="2818942"/>
                    </a:cubicBezTo>
                    <a:cubicBezTo>
                      <a:pt x="2786670" y="2816421"/>
                      <a:pt x="2805726" y="2815145"/>
                      <a:pt x="2824709" y="2813247"/>
                    </a:cubicBezTo>
                    <a:cubicBezTo>
                      <a:pt x="2830404" y="2811349"/>
                      <a:pt x="2836546" y="2810467"/>
                      <a:pt x="2841794" y="2807552"/>
                    </a:cubicBezTo>
                    <a:cubicBezTo>
                      <a:pt x="2853760" y="2800904"/>
                      <a:pt x="2862684" y="2788093"/>
                      <a:pt x="2875964" y="2784773"/>
                    </a:cubicBezTo>
                    <a:cubicBezTo>
                      <a:pt x="2911766" y="2775822"/>
                      <a:pt x="2890996" y="2780185"/>
                      <a:pt x="2938609" y="2773383"/>
                    </a:cubicBezTo>
                    <a:cubicBezTo>
                      <a:pt x="2944304" y="2771485"/>
                      <a:pt x="2950325" y="2770373"/>
                      <a:pt x="2955694" y="2767688"/>
                    </a:cubicBezTo>
                    <a:cubicBezTo>
                      <a:pt x="2967736" y="2761667"/>
                      <a:pt x="2985248" y="2745658"/>
                      <a:pt x="2995559" y="2739214"/>
                    </a:cubicBezTo>
                    <a:cubicBezTo>
                      <a:pt x="3011646" y="2729160"/>
                      <a:pt x="3018813" y="2727666"/>
                      <a:pt x="3035423" y="2722129"/>
                    </a:cubicBezTo>
                    <a:cubicBezTo>
                      <a:pt x="3060997" y="2696556"/>
                      <a:pt x="3049961" y="2712685"/>
                      <a:pt x="3063898" y="2670876"/>
                    </a:cubicBezTo>
                    <a:lnTo>
                      <a:pt x="3075288" y="2636707"/>
                    </a:lnTo>
                    <a:lnTo>
                      <a:pt x="3092373" y="2619622"/>
                    </a:lnTo>
                    <a:cubicBezTo>
                      <a:pt x="3104226" y="2572212"/>
                      <a:pt x="3089793" y="2619088"/>
                      <a:pt x="3109458" y="2579759"/>
                    </a:cubicBezTo>
                    <a:cubicBezTo>
                      <a:pt x="3133036" y="2532604"/>
                      <a:pt x="3093902" y="2594549"/>
                      <a:pt x="3126543" y="2545590"/>
                    </a:cubicBezTo>
                    <a:cubicBezTo>
                      <a:pt x="3128441" y="2537997"/>
                      <a:pt x="3129989" y="2530307"/>
                      <a:pt x="3132238" y="2522810"/>
                    </a:cubicBezTo>
                    <a:cubicBezTo>
                      <a:pt x="3135688" y="2511311"/>
                      <a:pt x="3140716" y="2500288"/>
                      <a:pt x="3143628" y="2488641"/>
                    </a:cubicBezTo>
                    <a:cubicBezTo>
                      <a:pt x="3145526" y="2481048"/>
                      <a:pt x="3147788" y="2473537"/>
                      <a:pt x="3149323" y="2465862"/>
                    </a:cubicBezTo>
                    <a:cubicBezTo>
                      <a:pt x="3151588" y="2454539"/>
                      <a:pt x="3152513" y="2442965"/>
                      <a:pt x="3155018" y="2431693"/>
                    </a:cubicBezTo>
                    <a:cubicBezTo>
                      <a:pt x="3160743" y="2405930"/>
                      <a:pt x="3159817" y="2422096"/>
                      <a:pt x="3172103" y="2397524"/>
                    </a:cubicBezTo>
                    <a:cubicBezTo>
                      <a:pt x="3176655" y="2388420"/>
                      <a:pt x="3181060" y="2366177"/>
                      <a:pt x="3183493" y="2357660"/>
                    </a:cubicBezTo>
                    <a:cubicBezTo>
                      <a:pt x="3185142" y="2351888"/>
                      <a:pt x="3187290" y="2346271"/>
                      <a:pt x="3189188" y="2340576"/>
                    </a:cubicBezTo>
                    <a:cubicBezTo>
                      <a:pt x="3192569" y="2283098"/>
                      <a:pt x="3200578" y="2156372"/>
                      <a:pt x="3200578" y="2107088"/>
                    </a:cubicBezTo>
                    <a:cubicBezTo>
                      <a:pt x="3200578" y="2044443"/>
                      <a:pt x="3205784" y="2037894"/>
                      <a:pt x="3183493" y="1998886"/>
                    </a:cubicBezTo>
                    <a:cubicBezTo>
                      <a:pt x="3180097" y="1992943"/>
                      <a:pt x="3175164" y="1987923"/>
                      <a:pt x="3172103" y="1981801"/>
                    </a:cubicBezTo>
                    <a:cubicBezTo>
                      <a:pt x="3169418" y="1976432"/>
                      <a:pt x="3170653" y="1968961"/>
                      <a:pt x="3166408" y="1964717"/>
                    </a:cubicBezTo>
                    <a:cubicBezTo>
                      <a:pt x="3144328" y="1942638"/>
                      <a:pt x="3125859" y="1939812"/>
                      <a:pt x="3098068" y="1930548"/>
                    </a:cubicBezTo>
                    <a:cubicBezTo>
                      <a:pt x="3066464" y="1920013"/>
                      <a:pt x="3086940" y="1925598"/>
                      <a:pt x="3035423" y="1919158"/>
                    </a:cubicBezTo>
                    <a:cubicBezTo>
                      <a:pt x="3000335" y="1907462"/>
                      <a:pt x="3036061" y="1918239"/>
                      <a:pt x="2978474" y="1907769"/>
                    </a:cubicBezTo>
                    <a:cubicBezTo>
                      <a:pt x="2970773" y="1906369"/>
                      <a:pt x="2963369" y="1903609"/>
                      <a:pt x="2955694" y="1902074"/>
                    </a:cubicBezTo>
                    <a:cubicBezTo>
                      <a:pt x="2931624" y="1897260"/>
                      <a:pt x="2899586" y="1893309"/>
                      <a:pt x="2875964" y="1890684"/>
                    </a:cubicBezTo>
                    <a:cubicBezTo>
                      <a:pt x="2857003" y="1888577"/>
                      <a:pt x="2838076" y="1885767"/>
                      <a:pt x="2819014" y="1884989"/>
                    </a:cubicBezTo>
                    <a:cubicBezTo>
                      <a:pt x="2745017" y="1881969"/>
                      <a:pt x="2670945" y="1881192"/>
                      <a:pt x="2596910" y="1879294"/>
                    </a:cubicBezTo>
                    <a:cubicBezTo>
                      <a:pt x="2577927" y="1875498"/>
                      <a:pt x="2556068" y="1878644"/>
                      <a:pt x="2539960" y="1867905"/>
                    </a:cubicBezTo>
                    <a:cubicBezTo>
                      <a:pt x="2534265" y="1864108"/>
                      <a:pt x="2529284" y="1858918"/>
                      <a:pt x="2522875" y="1856515"/>
                    </a:cubicBezTo>
                    <a:cubicBezTo>
                      <a:pt x="2513812" y="1853116"/>
                      <a:pt x="2503791" y="1853167"/>
                      <a:pt x="2494400" y="1850820"/>
                    </a:cubicBezTo>
                    <a:cubicBezTo>
                      <a:pt x="2488576" y="1849364"/>
                      <a:pt x="2483087" y="1846775"/>
                      <a:pt x="2477315" y="1845126"/>
                    </a:cubicBezTo>
                    <a:cubicBezTo>
                      <a:pt x="2469789" y="1842976"/>
                      <a:pt x="2462129" y="1841329"/>
                      <a:pt x="2454536" y="1839431"/>
                    </a:cubicBezTo>
                    <a:cubicBezTo>
                      <a:pt x="2408976" y="1809057"/>
                      <a:pt x="2464027" y="1848922"/>
                      <a:pt x="2426061" y="1810957"/>
                    </a:cubicBezTo>
                    <a:cubicBezTo>
                      <a:pt x="2423482" y="1808378"/>
                      <a:pt x="2392663" y="1785715"/>
                      <a:pt x="2386196" y="1782482"/>
                    </a:cubicBezTo>
                    <a:cubicBezTo>
                      <a:pt x="2380827" y="1779798"/>
                      <a:pt x="2374806" y="1778686"/>
                      <a:pt x="2369111" y="1776788"/>
                    </a:cubicBezTo>
                    <a:cubicBezTo>
                      <a:pt x="2358024" y="1743528"/>
                      <a:pt x="2372090" y="1774071"/>
                      <a:pt x="2346331" y="1748313"/>
                    </a:cubicBezTo>
                    <a:cubicBezTo>
                      <a:pt x="2341491" y="1743473"/>
                      <a:pt x="2339323" y="1736487"/>
                      <a:pt x="2334941" y="1731229"/>
                    </a:cubicBezTo>
                    <a:cubicBezTo>
                      <a:pt x="2329785" y="1725042"/>
                      <a:pt x="2323551" y="1719839"/>
                      <a:pt x="2317856" y="1714144"/>
                    </a:cubicBezTo>
                    <a:lnTo>
                      <a:pt x="2306466" y="1679975"/>
                    </a:lnTo>
                    <a:cubicBezTo>
                      <a:pt x="2304568" y="1674280"/>
                      <a:pt x="2306466" y="1664789"/>
                      <a:pt x="2300771" y="1662891"/>
                    </a:cubicBezTo>
                    <a:cubicBezTo>
                      <a:pt x="2295076" y="1660993"/>
                      <a:pt x="2289204" y="1659561"/>
                      <a:pt x="2283686" y="1657196"/>
                    </a:cubicBezTo>
                    <a:cubicBezTo>
                      <a:pt x="2275883" y="1653852"/>
                      <a:pt x="2269096" y="1648040"/>
                      <a:pt x="2260906" y="1645806"/>
                    </a:cubicBezTo>
                    <a:cubicBezTo>
                      <a:pt x="2247956" y="1642274"/>
                      <a:pt x="2234329" y="1642010"/>
                      <a:pt x="2221041" y="1640112"/>
                    </a:cubicBezTo>
                    <a:cubicBezTo>
                      <a:pt x="2175477" y="1609734"/>
                      <a:pt x="2230539" y="1649608"/>
                      <a:pt x="2192567" y="1611637"/>
                    </a:cubicBezTo>
                    <a:cubicBezTo>
                      <a:pt x="2185855" y="1604926"/>
                      <a:pt x="2176994" y="1600730"/>
                      <a:pt x="2169787" y="1594553"/>
                    </a:cubicBezTo>
                    <a:cubicBezTo>
                      <a:pt x="2163672" y="1589312"/>
                      <a:pt x="2158397" y="1583163"/>
                      <a:pt x="2152702" y="1577468"/>
                    </a:cubicBezTo>
                    <a:cubicBezTo>
                      <a:pt x="2141025" y="1542439"/>
                      <a:pt x="2157262" y="1576657"/>
                      <a:pt x="2118532" y="1548994"/>
                    </a:cubicBezTo>
                    <a:cubicBezTo>
                      <a:pt x="2112963" y="1545016"/>
                      <a:pt x="2111524" y="1537168"/>
                      <a:pt x="2107142" y="1531910"/>
                    </a:cubicBezTo>
                    <a:cubicBezTo>
                      <a:pt x="2101986" y="1525723"/>
                      <a:pt x="2096887" y="1519093"/>
                      <a:pt x="2090057" y="1514825"/>
                    </a:cubicBezTo>
                    <a:cubicBezTo>
                      <a:pt x="2065133" y="1499248"/>
                      <a:pt x="2063217" y="1506896"/>
                      <a:pt x="2038802" y="1497741"/>
                    </a:cubicBezTo>
                    <a:cubicBezTo>
                      <a:pt x="1993855" y="1480886"/>
                      <a:pt x="2036221" y="1494122"/>
                      <a:pt x="1998937" y="1469267"/>
                    </a:cubicBezTo>
                    <a:cubicBezTo>
                      <a:pt x="1993942" y="1465937"/>
                      <a:pt x="1987547" y="1465470"/>
                      <a:pt x="1981852" y="1463572"/>
                    </a:cubicBezTo>
                    <a:cubicBezTo>
                      <a:pt x="1973447" y="1450964"/>
                      <a:pt x="1966533" y="1438174"/>
                      <a:pt x="1953377" y="1429403"/>
                    </a:cubicBezTo>
                    <a:cubicBezTo>
                      <a:pt x="1948382" y="1426073"/>
                      <a:pt x="1941988" y="1425606"/>
                      <a:pt x="1936293" y="1423708"/>
                    </a:cubicBezTo>
                    <a:cubicBezTo>
                      <a:pt x="1928700" y="1418013"/>
                      <a:pt x="1922002" y="1410869"/>
                      <a:pt x="1913513" y="1406624"/>
                    </a:cubicBezTo>
                    <a:cubicBezTo>
                      <a:pt x="1832195" y="1365966"/>
                      <a:pt x="1912509" y="1417345"/>
                      <a:pt x="1862258" y="1383844"/>
                    </a:cubicBezTo>
                    <a:cubicBezTo>
                      <a:pt x="1849832" y="1346569"/>
                      <a:pt x="1867090" y="1383155"/>
                      <a:pt x="1839478" y="1361065"/>
                    </a:cubicBezTo>
                    <a:cubicBezTo>
                      <a:pt x="1814344" y="1340957"/>
                      <a:pt x="1839386" y="1348744"/>
                      <a:pt x="1822393" y="1326896"/>
                    </a:cubicBezTo>
                    <a:cubicBezTo>
                      <a:pt x="1812504" y="1314182"/>
                      <a:pt x="1797158" y="1306129"/>
                      <a:pt x="1788223" y="1292727"/>
                    </a:cubicBezTo>
                    <a:cubicBezTo>
                      <a:pt x="1784426" y="1287032"/>
                      <a:pt x="1781673" y="1280482"/>
                      <a:pt x="1776833" y="1275642"/>
                    </a:cubicBezTo>
                    <a:cubicBezTo>
                      <a:pt x="1771993" y="1270802"/>
                      <a:pt x="1765443" y="1268049"/>
                      <a:pt x="1759748" y="1264253"/>
                    </a:cubicBezTo>
                    <a:cubicBezTo>
                      <a:pt x="1755951" y="1258558"/>
                      <a:pt x="1753616" y="1251550"/>
                      <a:pt x="1748358" y="1247168"/>
                    </a:cubicBezTo>
                    <a:cubicBezTo>
                      <a:pt x="1738977" y="1239351"/>
                      <a:pt x="1720360" y="1234040"/>
                      <a:pt x="1708493" y="1230084"/>
                    </a:cubicBezTo>
                    <a:cubicBezTo>
                      <a:pt x="1684446" y="1194014"/>
                      <a:pt x="1711658" y="1230086"/>
                      <a:pt x="1680018" y="1201610"/>
                    </a:cubicBezTo>
                    <a:cubicBezTo>
                      <a:pt x="1628124" y="1154906"/>
                      <a:pt x="1660469" y="1168518"/>
                      <a:pt x="1623069" y="1156051"/>
                    </a:cubicBezTo>
                    <a:cubicBezTo>
                      <a:pt x="1610853" y="1119402"/>
                      <a:pt x="1626951" y="1159207"/>
                      <a:pt x="1600289" y="1121882"/>
                    </a:cubicBezTo>
                    <a:cubicBezTo>
                      <a:pt x="1595355" y="1114974"/>
                      <a:pt x="1593398" y="1106302"/>
                      <a:pt x="1588899" y="1099103"/>
                    </a:cubicBezTo>
                    <a:cubicBezTo>
                      <a:pt x="1583868" y="1091054"/>
                      <a:pt x="1577331" y="1084047"/>
                      <a:pt x="1571814" y="1076323"/>
                    </a:cubicBezTo>
                    <a:cubicBezTo>
                      <a:pt x="1567836" y="1070754"/>
                      <a:pt x="1565264" y="1064079"/>
                      <a:pt x="1560424" y="1059239"/>
                    </a:cubicBezTo>
                    <a:cubicBezTo>
                      <a:pt x="1555584" y="1054399"/>
                      <a:pt x="1548179" y="1052689"/>
                      <a:pt x="1543339" y="1047849"/>
                    </a:cubicBezTo>
                    <a:cubicBezTo>
                      <a:pt x="1536627" y="1041138"/>
                      <a:pt x="1532431" y="1032276"/>
                      <a:pt x="1526254" y="1025070"/>
                    </a:cubicBezTo>
                    <a:cubicBezTo>
                      <a:pt x="1521012" y="1018955"/>
                      <a:pt x="1514325" y="1014172"/>
                      <a:pt x="1509169" y="1007985"/>
                    </a:cubicBezTo>
                    <a:cubicBezTo>
                      <a:pt x="1487772" y="982310"/>
                      <a:pt x="1505140" y="984418"/>
                      <a:pt x="1463609" y="956732"/>
                    </a:cubicBezTo>
                    <a:cubicBezTo>
                      <a:pt x="1443732" y="943482"/>
                      <a:pt x="1426766" y="935398"/>
                      <a:pt x="1412354" y="916868"/>
                    </a:cubicBezTo>
                    <a:cubicBezTo>
                      <a:pt x="1405836" y="908488"/>
                      <a:pt x="1382863" y="870293"/>
                      <a:pt x="1372490" y="859920"/>
                    </a:cubicBezTo>
                    <a:cubicBezTo>
                      <a:pt x="1367650" y="855080"/>
                      <a:pt x="1360521" y="853077"/>
                      <a:pt x="1355405" y="848530"/>
                    </a:cubicBezTo>
                    <a:cubicBezTo>
                      <a:pt x="1343366" y="837829"/>
                      <a:pt x="1332625" y="825751"/>
                      <a:pt x="1321235" y="814361"/>
                    </a:cubicBezTo>
                    <a:lnTo>
                      <a:pt x="1287065" y="780192"/>
                    </a:lnTo>
                    <a:lnTo>
                      <a:pt x="1275675" y="763108"/>
                    </a:lnTo>
                    <a:cubicBezTo>
                      <a:pt x="1273777" y="757413"/>
                      <a:pt x="1274865" y="749512"/>
                      <a:pt x="1269980" y="746023"/>
                    </a:cubicBezTo>
                    <a:cubicBezTo>
                      <a:pt x="1260210" y="739045"/>
                      <a:pt x="1235810" y="734634"/>
                      <a:pt x="1235810" y="734634"/>
                    </a:cubicBezTo>
                    <a:cubicBezTo>
                      <a:pt x="1230115" y="730837"/>
                      <a:pt x="1224847" y="726305"/>
                      <a:pt x="1218725" y="723244"/>
                    </a:cubicBezTo>
                    <a:cubicBezTo>
                      <a:pt x="1213356" y="720559"/>
                      <a:pt x="1206635" y="720879"/>
                      <a:pt x="1201640" y="717549"/>
                    </a:cubicBezTo>
                    <a:cubicBezTo>
                      <a:pt x="1194939" y="713082"/>
                      <a:pt x="1190250" y="706160"/>
                      <a:pt x="1184555" y="700465"/>
                    </a:cubicBezTo>
                    <a:cubicBezTo>
                      <a:pt x="1182657" y="694770"/>
                      <a:pt x="1181775" y="688628"/>
                      <a:pt x="1178860" y="683380"/>
                    </a:cubicBezTo>
                    <a:cubicBezTo>
                      <a:pt x="1172212" y="671414"/>
                      <a:pt x="1160409" y="662197"/>
                      <a:pt x="1156080" y="649211"/>
                    </a:cubicBezTo>
                    <a:lnTo>
                      <a:pt x="1133301" y="580873"/>
                    </a:lnTo>
                    <a:cubicBezTo>
                      <a:pt x="1131403" y="575178"/>
                      <a:pt x="1130936" y="568784"/>
                      <a:pt x="1127606" y="563789"/>
                    </a:cubicBezTo>
                    <a:cubicBezTo>
                      <a:pt x="1123809" y="558094"/>
                      <a:pt x="1119277" y="552826"/>
                      <a:pt x="1116216" y="546704"/>
                    </a:cubicBezTo>
                    <a:cubicBezTo>
                      <a:pt x="1113531" y="541335"/>
                      <a:pt x="1114271" y="534307"/>
                      <a:pt x="1110521" y="529620"/>
                    </a:cubicBezTo>
                    <a:cubicBezTo>
                      <a:pt x="1106245" y="524275"/>
                      <a:pt x="1099131" y="522027"/>
                      <a:pt x="1093436" y="518230"/>
                    </a:cubicBezTo>
                    <a:lnTo>
                      <a:pt x="1082046" y="484061"/>
                    </a:lnTo>
                    <a:lnTo>
                      <a:pt x="1076351" y="466976"/>
                    </a:lnTo>
                    <a:cubicBezTo>
                      <a:pt x="1063933" y="469460"/>
                      <a:pt x="1024761" y="480795"/>
                      <a:pt x="1013706" y="466976"/>
                    </a:cubicBezTo>
                    <a:cubicBezTo>
                      <a:pt x="1008403" y="460347"/>
                      <a:pt x="1022411" y="452251"/>
                      <a:pt x="1025096" y="444197"/>
                    </a:cubicBezTo>
                    <a:cubicBezTo>
                      <a:pt x="1030046" y="429347"/>
                      <a:pt x="1036486" y="398638"/>
                      <a:pt x="1036486" y="398638"/>
                    </a:cubicBezTo>
                    <a:cubicBezTo>
                      <a:pt x="1026208" y="336974"/>
                      <a:pt x="1036312" y="386639"/>
                      <a:pt x="1025096" y="347385"/>
                    </a:cubicBezTo>
                    <a:cubicBezTo>
                      <a:pt x="1019868" y="329088"/>
                      <a:pt x="1021882" y="321392"/>
                      <a:pt x="1008011" y="307521"/>
                    </a:cubicBezTo>
                    <a:cubicBezTo>
                      <a:pt x="1003171" y="302681"/>
                      <a:pt x="996184" y="300514"/>
                      <a:pt x="990926" y="296132"/>
                    </a:cubicBezTo>
                    <a:cubicBezTo>
                      <a:pt x="984739" y="290976"/>
                      <a:pt x="979536" y="284742"/>
                      <a:pt x="973841" y="279047"/>
                    </a:cubicBezTo>
                    <a:lnTo>
                      <a:pt x="962451" y="244878"/>
                    </a:lnTo>
                    <a:cubicBezTo>
                      <a:pt x="956744" y="227757"/>
                      <a:pt x="957632" y="225427"/>
                      <a:pt x="945366" y="210709"/>
                    </a:cubicBezTo>
                    <a:cubicBezTo>
                      <a:pt x="940210" y="204522"/>
                      <a:pt x="933976" y="199320"/>
                      <a:pt x="928281" y="193625"/>
                    </a:cubicBezTo>
                    <a:cubicBezTo>
                      <a:pt x="907512" y="131319"/>
                      <a:pt x="940634" y="225690"/>
                      <a:pt x="911196" y="159456"/>
                    </a:cubicBezTo>
                    <a:cubicBezTo>
                      <a:pt x="901620" y="137911"/>
                      <a:pt x="899461" y="106075"/>
                      <a:pt x="877026" y="91118"/>
                    </a:cubicBezTo>
                    <a:cubicBezTo>
                      <a:pt x="865636" y="83525"/>
                      <a:pt x="852537" y="78017"/>
                      <a:pt x="842857" y="68338"/>
                    </a:cubicBezTo>
                    <a:cubicBezTo>
                      <a:pt x="837162" y="62643"/>
                      <a:pt x="832326" y="55935"/>
                      <a:pt x="825772" y="51254"/>
                    </a:cubicBezTo>
                    <a:cubicBezTo>
                      <a:pt x="818864" y="46320"/>
                      <a:pt x="810874" y="43017"/>
                      <a:pt x="802992" y="39864"/>
                    </a:cubicBezTo>
                    <a:cubicBezTo>
                      <a:pt x="766105" y="25109"/>
                      <a:pt x="765690" y="28083"/>
                      <a:pt x="723262" y="22780"/>
                    </a:cubicBezTo>
                    <a:cubicBezTo>
                      <a:pt x="713770" y="18983"/>
                      <a:pt x="704791" y="13496"/>
                      <a:pt x="694787" y="11390"/>
                    </a:cubicBezTo>
                    <a:cubicBezTo>
                      <a:pt x="668516" y="5859"/>
                      <a:pt x="615057" y="0"/>
                      <a:pt x="615057" y="0"/>
                    </a:cubicBezTo>
                    <a:cubicBezTo>
                      <a:pt x="590379" y="1898"/>
                      <a:pt x="565525" y="2195"/>
                      <a:pt x="541023" y="5695"/>
                    </a:cubicBezTo>
                    <a:cubicBezTo>
                      <a:pt x="518365" y="8932"/>
                      <a:pt x="490845" y="20508"/>
                      <a:pt x="466988" y="22780"/>
                    </a:cubicBezTo>
                    <a:cubicBezTo>
                      <a:pt x="436692" y="25665"/>
                      <a:pt x="406241" y="26576"/>
                      <a:pt x="375868" y="28474"/>
                    </a:cubicBezTo>
                    <a:cubicBezTo>
                      <a:pt x="370173" y="30372"/>
                      <a:pt x="364555" y="32520"/>
                      <a:pt x="358783" y="34169"/>
                    </a:cubicBezTo>
                    <a:cubicBezTo>
                      <a:pt x="351257" y="36319"/>
                      <a:pt x="343501" y="37615"/>
                      <a:pt x="336004" y="39864"/>
                    </a:cubicBezTo>
                    <a:cubicBezTo>
                      <a:pt x="324504" y="43314"/>
                      <a:pt x="301834" y="51254"/>
                      <a:pt x="301834" y="51254"/>
                    </a:cubicBezTo>
                    <a:cubicBezTo>
                      <a:pt x="246747" y="92567"/>
                      <a:pt x="305454" y="52290"/>
                      <a:pt x="261969" y="74033"/>
                    </a:cubicBezTo>
                    <a:cubicBezTo>
                      <a:pt x="255847" y="77094"/>
                      <a:pt x="251139" y="82643"/>
                      <a:pt x="244884" y="85423"/>
                    </a:cubicBezTo>
                    <a:cubicBezTo>
                      <a:pt x="227062" y="93344"/>
                      <a:pt x="206863" y="97775"/>
                      <a:pt x="187934" y="102507"/>
                    </a:cubicBezTo>
                    <a:cubicBezTo>
                      <a:pt x="184137" y="108202"/>
                      <a:pt x="180926" y="114334"/>
                      <a:pt x="176544" y="119592"/>
                    </a:cubicBezTo>
                    <a:cubicBezTo>
                      <a:pt x="162842" y="136033"/>
                      <a:pt x="159171" y="136868"/>
                      <a:pt x="142374" y="148066"/>
                    </a:cubicBezTo>
                    <a:cubicBezTo>
                      <a:pt x="138577" y="153761"/>
                      <a:pt x="135531" y="160035"/>
                      <a:pt x="130984" y="165150"/>
                    </a:cubicBezTo>
                    <a:cubicBezTo>
                      <a:pt x="120282" y="177189"/>
                      <a:pt x="96814" y="199319"/>
                      <a:pt x="96814" y="199319"/>
                    </a:cubicBezTo>
                    <a:cubicBezTo>
                      <a:pt x="94916" y="206912"/>
                      <a:pt x="94619" y="215098"/>
                      <a:pt x="91119" y="222099"/>
                    </a:cubicBezTo>
                    <a:cubicBezTo>
                      <a:pt x="84997" y="234343"/>
                      <a:pt x="72669" y="243282"/>
                      <a:pt x="68340" y="256268"/>
                    </a:cubicBezTo>
                    <a:cubicBezTo>
                      <a:pt x="54026" y="299208"/>
                      <a:pt x="73335" y="246279"/>
                      <a:pt x="51255" y="290437"/>
                    </a:cubicBezTo>
                    <a:cubicBezTo>
                      <a:pt x="46703" y="299541"/>
                      <a:pt x="42298" y="321784"/>
                      <a:pt x="39865" y="330301"/>
                    </a:cubicBezTo>
                    <a:cubicBezTo>
                      <a:pt x="38216" y="336073"/>
                      <a:pt x="36855" y="342016"/>
                      <a:pt x="34170" y="347385"/>
                    </a:cubicBezTo>
                    <a:cubicBezTo>
                      <a:pt x="31109" y="353507"/>
                      <a:pt x="26577" y="358774"/>
                      <a:pt x="22780" y="364469"/>
                    </a:cubicBezTo>
                    <a:cubicBezTo>
                      <a:pt x="9043" y="405679"/>
                      <a:pt x="20680" y="366281"/>
                      <a:pt x="11390" y="449892"/>
                    </a:cubicBezTo>
                    <a:cubicBezTo>
                      <a:pt x="10115" y="461368"/>
                      <a:pt x="7221" y="472616"/>
                      <a:pt x="5695" y="484061"/>
                    </a:cubicBezTo>
                    <a:cubicBezTo>
                      <a:pt x="3423" y="501100"/>
                      <a:pt x="1898" y="518230"/>
                      <a:pt x="0" y="535314"/>
                    </a:cubicBezTo>
                    <a:cubicBezTo>
                      <a:pt x="8467" y="721584"/>
                      <a:pt x="-4897" y="610091"/>
                      <a:pt x="11390" y="683380"/>
                    </a:cubicBezTo>
                    <a:cubicBezTo>
                      <a:pt x="17261" y="709799"/>
                      <a:pt x="15836" y="710332"/>
                      <a:pt x="22780" y="734634"/>
                    </a:cubicBezTo>
                    <a:cubicBezTo>
                      <a:pt x="24429" y="740406"/>
                      <a:pt x="25790" y="746349"/>
                      <a:pt x="28475" y="751718"/>
                    </a:cubicBezTo>
                    <a:cubicBezTo>
                      <a:pt x="31536" y="757840"/>
                      <a:pt x="36068" y="763107"/>
                      <a:pt x="39865" y="768802"/>
                    </a:cubicBezTo>
                    <a:cubicBezTo>
                      <a:pt x="60634" y="831108"/>
                      <a:pt x="27512" y="736737"/>
                      <a:pt x="56950" y="802971"/>
                    </a:cubicBezTo>
                    <a:cubicBezTo>
                      <a:pt x="68824" y="829687"/>
                      <a:pt x="66035" y="859151"/>
                      <a:pt x="102509" y="871309"/>
                    </a:cubicBezTo>
                    <a:cubicBezTo>
                      <a:pt x="126087" y="879168"/>
                      <a:pt x="114599" y="873674"/>
                      <a:pt x="136679" y="888394"/>
                    </a:cubicBezTo>
                    <a:cubicBezTo>
                      <a:pt x="162153" y="926603"/>
                      <a:pt x="132144" y="889166"/>
                      <a:pt x="165154" y="911173"/>
                    </a:cubicBezTo>
                    <a:cubicBezTo>
                      <a:pt x="202940" y="936364"/>
                      <a:pt x="162058" y="921015"/>
                      <a:pt x="199324" y="939647"/>
                    </a:cubicBezTo>
                    <a:cubicBezTo>
                      <a:pt x="209175" y="944572"/>
                      <a:pt x="229699" y="948117"/>
                      <a:pt x="239189" y="951037"/>
                    </a:cubicBezTo>
                    <a:cubicBezTo>
                      <a:pt x="256402" y="956333"/>
                      <a:pt x="273359" y="962427"/>
                      <a:pt x="290444" y="968122"/>
                    </a:cubicBezTo>
                    <a:lnTo>
                      <a:pt x="324614" y="979511"/>
                    </a:lnTo>
                    <a:lnTo>
                      <a:pt x="341699" y="985206"/>
                    </a:lnTo>
                    <a:cubicBezTo>
                      <a:pt x="347394" y="989003"/>
                      <a:pt x="353586" y="992142"/>
                      <a:pt x="358783" y="996596"/>
                    </a:cubicBezTo>
                    <a:cubicBezTo>
                      <a:pt x="366936" y="1003584"/>
                      <a:pt x="372825" y="1013134"/>
                      <a:pt x="381563" y="1019375"/>
                    </a:cubicBezTo>
                    <a:cubicBezTo>
                      <a:pt x="386448" y="1022864"/>
                      <a:pt x="392953" y="1023172"/>
                      <a:pt x="398648" y="1025070"/>
                    </a:cubicBezTo>
                    <a:cubicBezTo>
                      <a:pt x="404343" y="1030765"/>
                      <a:pt x="410788" y="1035797"/>
                      <a:pt x="415733" y="1042154"/>
                    </a:cubicBezTo>
                    <a:cubicBezTo>
                      <a:pt x="455639" y="1093460"/>
                      <a:pt x="424255" y="1059212"/>
                      <a:pt x="449903" y="1093408"/>
                    </a:cubicBezTo>
                    <a:cubicBezTo>
                      <a:pt x="455598" y="1101001"/>
                      <a:pt x="461957" y="1108138"/>
                      <a:pt x="466988" y="1116187"/>
                    </a:cubicBezTo>
                    <a:cubicBezTo>
                      <a:pt x="471487" y="1123386"/>
                      <a:pt x="473444" y="1132058"/>
                      <a:pt x="478378" y="1138966"/>
                    </a:cubicBezTo>
                    <a:cubicBezTo>
                      <a:pt x="488344" y="1152918"/>
                      <a:pt x="498924" y="1158359"/>
                      <a:pt x="512548" y="1167441"/>
                    </a:cubicBezTo>
                    <a:cubicBezTo>
                      <a:pt x="533429" y="1198761"/>
                      <a:pt x="512549" y="1172187"/>
                      <a:pt x="541023" y="1195915"/>
                    </a:cubicBezTo>
                    <a:cubicBezTo>
                      <a:pt x="547210" y="1201071"/>
                      <a:pt x="551921" y="1207843"/>
                      <a:pt x="558108" y="1212999"/>
                    </a:cubicBezTo>
                    <a:cubicBezTo>
                      <a:pt x="563366" y="1217381"/>
                      <a:pt x="569935" y="1220007"/>
                      <a:pt x="575193" y="1224389"/>
                    </a:cubicBezTo>
                    <a:cubicBezTo>
                      <a:pt x="581380" y="1229545"/>
                      <a:pt x="586091" y="1236317"/>
                      <a:pt x="592278" y="1241473"/>
                    </a:cubicBezTo>
                    <a:cubicBezTo>
                      <a:pt x="597536" y="1245855"/>
                      <a:pt x="604105" y="1248481"/>
                      <a:pt x="609363" y="1252863"/>
                    </a:cubicBezTo>
                    <a:cubicBezTo>
                      <a:pt x="665342" y="1299514"/>
                      <a:pt x="593038" y="1242234"/>
                      <a:pt x="637837" y="1287032"/>
                    </a:cubicBezTo>
                    <a:cubicBezTo>
                      <a:pt x="644549" y="1293744"/>
                      <a:pt x="654311" y="1297023"/>
                      <a:pt x="660617" y="1304117"/>
                    </a:cubicBezTo>
                    <a:cubicBezTo>
                      <a:pt x="708935" y="1358474"/>
                      <a:pt x="661136" y="1323447"/>
                      <a:pt x="700482" y="1349675"/>
                    </a:cubicBezTo>
                    <a:cubicBezTo>
                      <a:pt x="702380" y="1355370"/>
                      <a:pt x="702427" y="1362072"/>
                      <a:pt x="706177" y="1366760"/>
                    </a:cubicBezTo>
                    <a:cubicBezTo>
                      <a:pt x="712327" y="1374447"/>
                      <a:pt x="757201" y="1395118"/>
                      <a:pt x="757432" y="1395234"/>
                    </a:cubicBezTo>
                    <a:cubicBezTo>
                      <a:pt x="770257" y="1433706"/>
                      <a:pt x="752471" y="1392004"/>
                      <a:pt x="780212" y="1423708"/>
                    </a:cubicBezTo>
                    <a:cubicBezTo>
                      <a:pt x="817841" y="1466711"/>
                      <a:pt x="784954" y="1451864"/>
                      <a:pt x="820077" y="1463572"/>
                    </a:cubicBezTo>
                    <a:cubicBezTo>
                      <a:pt x="825772" y="1469267"/>
                      <a:pt x="830461" y="1476189"/>
                      <a:pt x="837162" y="1480656"/>
                    </a:cubicBezTo>
                    <a:cubicBezTo>
                      <a:pt x="842157" y="1483986"/>
                      <a:pt x="849559" y="1482601"/>
                      <a:pt x="854247" y="1486351"/>
                    </a:cubicBezTo>
                    <a:cubicBezTo>
                      <a:pt x="859592" y="1490627"/>
                      <a:pt x="860379" y="1499054"/>
                      <a:pt x="865637" y="1503436"/>
                    </a:cubicBezTo>
                    <a:cubicBezTo>
                      <a:pt x="872159" y="1508871"/>
                      <a:pt x="880823" y="1511029"/>
                      <a:pt x="888416" y="1514825"/>
                    </a:cubicBezTo>
                    <a:cubicBezTo>
                      <a:pt x="894111" y="1520520"/>
                      <a:pt x="899144" y="1526965"/>
                      <a:pt x="905501" y="1531910"/>
                    </a:cubicBezTo>
                    <a:cubicBezTo>
                      <a:pt x="929728" y="1550752"/>
                      <a:pt x="939785" y="1549954"/>
                      <a:pt x="956756" y="1571774"/>
                    </a:cubicBezTo>
                    <a:cubicBezTo>
                      <a:pt x="965160" y="1582579"/>
                      <a:pt x="975207" y="1592957"/>
                      <a:pt x="979536" y="1605943"/>
                    </a:cubicBezTo>
                    <a:lnTo>
                      <a:pt x="990926" y="1640112"/>
                    </a:lnTo>
                    <a:cubicBezTo>
                      <a:pt x="992824" y="1645807"/>
                      <a:pt x="993291" y="1652201"/>
                      <a:pt x="996621" y="1657196"/>
                    </a:cubicBezTo>
                    <a:cubicBezTo>
                      <a:pt x="1007821" y="1673996"/>
                      <a:pt x="1008651" y="1677661"/>
                      <a:pt x="1025096" y="1691365"/>
                    </a:cubicBezTo>
                    <a:cubicBezTo>
                      <a:pt x="1030354" y="1695747"/>
                      <a:pt x="1036923" y="1698373"/>
                      <a:pt x="1042181" y="1702755"/>
                    </a:cubicBezTo>
                    <a:cubicBezTo>
                      <a:pt x="1048368" y="1707911"/>
                      <a:pt x="1052565" y="1715372"/>
                      <a:pt x="1059266" y="1719839"/>
                    </a:cubicBezTo>
                    <a:cubicBezTo>
                      <a:pt x="1064261" y="1723169"/>
                      <a:pt x="1070982" y="1722849"/>
                      <a:pt x="1076351" y="1725534"/>
                    </a:cubicBezTo>
                    <a:cubicBezTo>
                      <a:pt x="1086251" y="1730484"/>
                      <a:pt x="1095439" y="1736753"/>
                      <a:pt x="1104826" y="1742619"/>
                    </a:cubicBezTo>
                    <a:cubicBezTo>
                      <a:pt x="1110630" y="1746246"/>
                      <a:pt x="1116714" y="1749554"/>
                      <a:pt x="1121911" y="1754008"/>
                    </a:cubicBezTo>
                    <a:cubicBezTo>
                      <a:pt x="1130064" y="1760996"/>
                      <a:pt x="1135952" y="1770546"/>
                      <a:pt x="1144690" y="1776788"/>
                    </a:cubicBezTo>
                    <a:cubicBezTo>
                      <a:pt x="1149575" y="1780277"/>
                      <a:pt x="1156080" y="1780584"/>
                      <a:pt x="1161775" y="1782482"/>
                    </a:cubicBezTo>
                    <a:cubicBezTo>
                      <a:pt x="1174382" y="1790887"/>
                      <a:pt x="1187175" y="1797802"/>
                      <a:pt x="1195945" y="1810957"/>
                    </a:cubicBezTo>
                    <a:cubicBezTo>
                      <a:pt x="1199275" y="1815952"/>
                      <a:pt x="1198955" y="1822672"/>
                      <a:pt x="1201640" y="1828041"/>
                    </a:cubicBezTo>
                    <a:cubicBezTo>
                      <a:pt x="1208329" y="1841419"/>
                      <a:pt x="1224910" y="1860120"/>
                      <a:pt x="1235810" y="1867905"/>
                    </a:cubicBezTo>
                    <a:cubicBezTo>
                      <a:pt x="1240695" y="1871394"/>
                      <a:pt x="1247200" y="1871702"/>
                      <a:pt x="1252895" y="1873600"/>
                    </a:cubicBezTo>
                    <a:cubicBezTo>
                      <a:pt x="1279005" y="1912764"/>
                      <a:pt x="1262688" y="1903441"/>
                      <a:pt x="1292760" y="1913463"/>
                    </a:cubicBezTo>
                    <a:cubicBezTo>
                      <a:pt x="1296557" y="1919158"/>
                      <a:pt x="1299310" y="1925708"/>
                      <a:pt x="1304150" y="1930548"/>
                    </a:cubicBezTo>
                    <a:cubicBezTo>
                      <a:pt x="1308990" y="1935388"/>
                      <a:pt x="1316959" y="1936593"/>
                      <a:pt x="1321235" y="1941938"/>
                    </a:cubicBezTo>
                    <a:cubicBezTo>
                      <a:pt x="1324985" y="1946625"/>
                      <a:pt x="1324245" y="1953653"/>
                      <a:pt x="1326930" y="1959022"/>
                    </a:cubicBezTo>
                    <a:cubicBezTo>
                      <a:pt x="1336422" y="1978006"/>
                      <a:pt x="1338319" y="1976106"/>
                      <a:pt x="1355405" y="1987496"/>
                    </a:cubicBezTo>
                    <a:cubicBezTo>
                      <a:pt x="1359202" y="1993191"/>
                      <a:pt x="1361450" y="2000305"/>
                      <a:pt x="1366795" y="2004581"/>
                    </a:cubicBezTo>
                    <a:cubicBezTo>
                      <a:pt x="1371483" y="2008331"/>
                      <a:pt x="1378511" y="2007591"/>
                      <a:pt x="1383880" y="2010276"/>
                    </a:cubicBezTo>
                    <a:cubicBezTo>
                      <a:pt x="1390002" y="2013337"/>
                      <a:pt x="1395270" y="2017869"/>
                      <a:pt x="1400965" y="2021665"/>
                    </a:cubicBezTo>
                    <a:cubicBezTo>
                      <a:pt x="1404761" y="2027360"/>
                      <a:pt x="1407972" y="2033492"/>
                      <a:pt x="1412354" y="2038750"/>
                    </a:cubicBezTo>
                    <a:cubicBezTo>
                      <a:pt x="1433071" y="2063611"/>
                      <a:pt x="1428236" y="2048135"/>
                      <a:pt x="1446524" y="2078614"/>
                    </a:cubicBezTo>
                    <a:cubicBezTo>
                      <a:pt x="1447501" y="2080242"/>
                      <a:pt x="1418049" y="2048242"/>
                      <a:pt x="1418049" y="2044445"/>
                    </a:cubicBezTo>
                    <a:close/>
                  </a:path>
                </a:pathLst>
              </a:custGeom>
              <a:grp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3" name="Freeform 212"/>
              <p:cNvSpPr/>
              <p:nvPr/>
            </p:nvSpPr>
            <p:spPr>
              <a:xfrm>
                <a:off x="7466117" y="5279108"/>
                <a:ext cx="785907" cy="894089"/>
              </a:xfrm>
              <a:custGeom>
                <a:avLst/>
                <a:gdLst>
                  <a:gd name="connsiteX0" fmla="*/ 0 w 785907"/>
                  <a:gd name="connsiteY0" fmla="*/ 894089 h 894089"/>
                  <a:gd name="connsiteX1" fmla="*/ 22780 w 785907"/>
                  <a:gd name="connsiteY1" fmla="*/ 865614 h 894089"/>
                  <a:gd name="connsiteX2" fmla="*/ 56950 w 785907"/>
                  <a:gd name="connsiteY2" fmla="*/ 854225 h 894089"/>
                  <a:gd name="connsiteX3" fmla="*/ 74035 w 785907"/>
                  <a:gd name="connsiteY3" fmla="*/ 848530 h 894089"/>
                  <a:gd name="connsiteX4" fmla="*/ 96815 w 785907"/>
                  <a:gd name="connsiteY4" fmla="*/ 831445 h 894089"/>
                  <a:gd name="connsiteX5" fmla="*/ 125289 w 785907"/>
                  <a:gd name="connsiteY5" fmla="*/ 802971 h 894089"/>
                  <a:gd name="connsiteX6" fmla="*/ 153764 w 785907"/>
                  <a:gd name="connsiteY6" fmla="*/ 751718 h 894089"/>
                  <a:gd name="connsiteX7" fmla="*/ 165154 w 785907"/>
                  <a:gd name="connsiteY7" fmla="*/ 734633 h 894089"/>
                  <a:gd name="connsiteX8" fmla="*/ 182239 w 785907"/>
                  <a:gd name="connsiteY8" fmla="*/ 723244 h 894089"/>
                  <a:gd name="connsiteX9" fmla="*/ 199324 w 785907"/>
                  <a:gd name="connsiteY9" fmla="*/ 671990 h 894089"/>
                  <a:gd name="connsiteX10" fmla="*/ 205019 w 785907"/>
                  <a:gd name="connsiteY10" fmla="*/ 654906 h 894089"/>
                  <a:gd name="connsiteX11" fmla="*/ 210714 w 785907"/>
                  <a:gd name="connsiteY11" fmla="*/ 632126 h 894089"/>
                  <a:gd name="connsiteX12" fmla="*/ 210714 w 785907"/>
                  <a:gd name="connsiteY12" fmla="*/ 279047 h 894089"/>
                  <a:gd name="connsiteX13" fmla="*/ 216409 w 785907"/>
                  <a:gd name="connsiteY13" fmla="*/ 261962 h 894089"/>
                  <a:gd name="connsiteX14" fmla="*/ 222104 w 785907"/>
                  <a:gd name="connsiteY14" fmla="*/ 233488 h 894089"/>
                  <a:gd name="connsiteX15" fmla="*/ 233494 w 785907"/>
                  <a:gd name="connsiteY15" fmla="*/ 199319 h 894089"/>
                  <a:gd name="connsiteX16" fmla="*/ 239189 w 785907"/>
                  <a:gd name="connsiteY16" fmla="*/ 182235 h 894089"/>
                  <a:gd name="connsiteX17" fmla="*/ 267664 w 785907"/>
                  <a:gd name="connsiteY17" fmla="*/ 130981 h 894089"/>
                  <a:gd name="connsiteX18" fmla="*/ 307529 w 785907"/>
                  <a:gd name="connsiteY18" fmla="*/ 119592 h 894089"/>
                  <a:gd name="connsiteX19" fmla="*/ 341699 w 785907"/>
                  <a:gd name="connsiteY19" fmla="*/ 113897 h 894089"/>
                  <a:gd name="connsiteX20" fmla="*/ 478378 w 785907"/>
                  <a:gd name="connsiteY20" fmla="*/ 125286 h 894089"/>
                  <a:gd name="connsiteX21" fmla="*/ 495463 w 785907"/>
                  <a:gd name="connsiteY21" fmla="*/ 130981 h 894089"/>
                  <a:gd name="connsiteX22" fmla="*/ 563803 w 785907"/>
                  <a:gd name="connsiteY22" fmla="*/ 142371 h 894089"/>
                  <a:gd name="connsiteX23" fmla="*/ 672007 w 785907"/>
                  <a:gd name="connsiteY23" fmla="*/ 130981 h 894089"/>
                  <a:gd name="connsiteX24" fmla="*/ 689092 w 785907"/>
                  <a:gd name="connsiteY24" fmla="*/ 119592 h 894089"/>
                  <a:gd name="connsiteX25" fmla="*/ 717567 w 785907"/>
                  <a:gd name="connsiteY25" fmla="*/ 96812 h 894089"/>
                  <a:gd name="connsiteX26" fmla="*/ 728957 w 785907"/>
                  <a:gd name="connsiteY26" fmla="*/ 79728 h 894089"/>
                  <a:gd name="connsiteX27" fmla="*/ 746042 w 785907"/>
                  <a:gd name="connsiteY27" fmla="*/ 68338 h 894089"/>
                  <a:gd name="connsiteX28" fmla="*/ 774517 w 785907"/>
                  <a:gd name="connsiteY28" fmla="*/ 17085 h 894089"/>
                  <a:gd name="connsiteX29" fmla="*/ 785907 w 785907"/>
                  <a:gd name="connsiteY29" fmla="*/ 0 h 89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5907" h="894089">
                    <a:moveTo>
                      <a:pt x="0" y="894089"/>
                    </a:moveTo>
                    <a:cubicBezTo>
                      <a:pt x="7593" y="884597"/>
                      <a:pt x="12822" y="872584"/>
                      <a:pt x="22780" y="865614"/>
                    </a:cubicBezTo>
                    <a:cubicBezTo>
                      <a:pt x="32616" y="858729"/>
                      <a:pt x="45560" y="858021"/>
                      <a:pt x="56950" y="854225"/>
                    </a:cubicBezTo>
                    <a:lnTo>
                      <a:pt x="74035" y="848530"/>
                    </a:lnTo>
                    <a:cubicBezTo>
                      <a:pt x="81628" y="842835"/>
                      <a:pt x="90103" y="838157"/>
                      <a:pt x="96815" y="831445"/>
                    </a:cubicBezTo>
                    <a:cubicBezTo>
                      <a:pt x="134784" y="793477"/>
                      <a:pt x="79728" y="833347"/>
                      <a:pt x="125289" y="802971"/>
                    </a:cubicBezTo>
                    <a:cubicBezTo>
                      <a:pt x="135313" y="772900"/>
                      <a:pt x="127654" y="790882"/>
                      <a:pt x="153764" y="751718"/>
                    </a:cubicBezTo>
                    <a:cubicBezTo>
                      <a:pt x="157561" y="746023"/>
                      <a:pt x="159459" y="738429"/>
                      <a:pt x="165154" y="734633"/>
                    </a:cubicBezTo>
                    <a:lnTo>
                      <a:pt x="182239" y="723244"/>
                    </a:lnTo>
                    <a:lnTo>
                      <a:pt x="199324" y="671990"/>
                    </a:lnTo>
                    <a:cubicBezTo>
                      <a:pt x="201222" y="666295"/>
                      <a:pt x="203563" y="660730"/>
                      <a:pt x="205019" y="654906"/>
                    </a:cubicBezTo>
                    <a:lnTo>
                      <a:pt x="210714" y="632126"/>
                    </a:lnTo>
                    <a:cubicBezTo>
                      <a:pt x="210103" y="597924"/>
                      <a:pt x="186965" y="385915"/>
                      <a:pt x="210714" y="279047"/>
                    </a:cubicBezTo>
                    <a:cubicBezTo>
                      <a:pt x="212016" y="273187"/>
                      <a:pt x="214953" y="267786"/>
                      <a:pt x="216409" y="261962"/>
                    </a:cubicBezTo>
                    <a:cubicBezTo>
                      <a:pt x="218757" y="252572"/>
                      <a:pt x="219557" y="242826"/>
                      <a:pt x="222104" y="233488"/>
                    </a:cubicBezTo>
                    <a:cubicBezTo>
                      <a:pt x="225263" y="221905"/>
                      <a:pt x="229697" y="210709"/>
                      <a:pt x="233494" y="199319"/>
                    </a:cubicBezTo>
                    <a:lnTo>
                      <a:pt x="239189" y="182235"/>
                    </a:lnTo>
                    <a:cubicBezTo>
                      <a:pt x="244204" y="167191"/>
                      <a:pt x="252976" y="135877"/>
                      <a:pt x="267664" y="130981"/>
                    </a:cubicBezTo>
                    <a:cubicBezTo>
                      <a:pt x="283953" y="125551"/>
                      <a:pt x="289645" y="123169"/>
                      <a:pt x="307529" y="119592"/>
                    </a:cubicBezTo>
                    <a:cubicBezTo>
                      <a:pt x="318852" y="117328"/>
                      <a:pt x="330309" y="115795"/>
                      <a:pt x="341699" y="113897"/>
                    </a:cubicBezTo>
                    <a:cubicBezTo>
                      <a:pt x="370825" y="115839"/>
                      <a:pt x="443003" y="119391"/>
                      <a:pt x="478378" y="125286"/>
                    </a:cubicBezTo>
                    <a:cubicBezTo>
                      <a:pt x="484299" y="126273"/>
                      <a:pt x="489577" y="129804"/>
                      <a:pt x="495463" y="130981"/>
                    </a:cubicBezTo>
                    <a:cubicBezTo>
                      <a:pt x="518109" y="135510"/>
                      <a:pt x="563803" y="142371"/>
                      <a:pt x="563803" y="142371"/>
                    </a:cubicBezTo>
                    <a:cubicBezTo>
                      <a:pt x="572172" y="141848"/>
                      <a:pt x="643556" y="145205"/>
                      <a:pt x="672007" y="130981"/>
                    </a:cubicBezTo>
                    <a:cubicBezTo>
                      <a:pt x="678129" y="127920"/>
                      <a:pt x="683397" y="123388"/>
                      <a:pt x="689092" y="119592"/>
                    </a:cubicBezTo>
                    <a:cubicBezTo>
                      <a:pt x="721732" y="70632"/>
                      <a:pt x="678272" y="128247"/>
                      <a:pt x="717567" y="96812"/>
                    </a:cubicBezTo>
                    <a:cubicBezTo>
                      <a:pt x="722912" y="92537"/>
                      <a:pt x="724117" y="84568"/>
                      <a:pt x="728957" y="79728"/>
                    </a:cubicBezTo>
                    <a:cubicBezTo>
                      <a:pt x="733797" y="74888"/>
                      <a:pt x="740347" y="72135"/>
                      <a:pt x="746042" y="68338"/>
                    </a:cubicBezTo>
                    <a:cubicBezTo>
                      <a:pt x="764216" y="13819"/>
                      <a:pt x="746100" y="51184"/>
                      <a:pt x="774517" y="17085"/>
                    </a:cubicBezTo>
                    <a:cubicBezTo>
                      <a:pt x="778899" y="11827"/>
                      <a:pt x="785907" y="0"/>
                      <a:pt x="785907" y="0"/>
                    </a:cubicBezTo>
                  </a:path>
                </a:pathLst>
              </a:custGeom>
              <a:grpFill/>
              <a:ln w="952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grpSp>
        <p:sp>
          <p:nvSpPr>
            <p:cNvPr id="211" name="Freeform 210"/>
            <p:cNvSpPr/>
            <p:nvPr/>
          </p:nvSpPr>
          <p:spPr>
            <a:xfrm rot="20518820">
              <a:off x="1758687" y="925852"/>
              <a:ext cx="688085" cy="728137"/>
            </a:xfrm>
            <a:custGeom>
              <a:avLst/>
              <a:gdLst>
                <a:gd name="connsiteX0" fmla="*/ 45560 w 2249517"/>
                <a:gd name="connsiteY0" fmla="*/ 136676 h 2443157"/>
                <a:gd name="connsiteX1" fmla="*/ 62645 w 2249517"/>
                <a:gd name="connsiteY1" fmla="*/ 108202 h 2443157"/>
                <a:gd name="connsiteX2" fmla="*/ 85425 w 2249517"/>
                <a:gd name="connsiteY2" fmla="*/ 68338 h 2443157"/>
                <a:gd name="connsiteX3" fmla="*/ 119595 w 2249517"/>
                <a:gd name="connsiteY3" fmla="*/ 45559 h 2443157"/>
                <a:gd name="connsiteX4" fmla="*/ 182239 w 2249517"/>
                <a:gd name="connsiteY4" fmla="*/ 34169 h 2443157"/>
                <a:gd name="connsiteX5" fmla="*/ 216409 w 2249517"/>
                <a:gd name="connsiteY5" fmla="*/ 22780 h 2443157"/>
                <a:gd name="connsiteX6" fmla="*/ 233494 w 2249517"/>
                <a:gd name="connsiteY6" fmla="*/ 17085 h 2443157"/>
                <a:gd name="connsiteX7" fmla="*/ 256274 w 2249517"/>
                <a:gd name="connsiteY7" fmla="*/ 11390 h 2443157"/>
                <a:gd name="connsiteX8" fmla="*/ 290444 w 2249517"/>
                <a:gd name="connsiteY8" fmla="*/ 0 h 2443157"/>
                <a:gd name="connsiteX9" fmla="*/ 364479 w 2249517"/>
                <a:gd name="connsiteY9" fmla="*/ 5695 h 2443157"/>
                <a:gd name="connsiteX10" fmla="*/ 421428 w 2249517"/>
                <a:gd name="connsiteY10" fmla="*/ 17085 h 2443157"/>
                <a:gd name="connsiteX11" fmla="*/ 461293 w 2249517"/>
                <a:gd name="connsiteY11" fmla="*/ 22780 h 2443157"/>
                <a:gd name="connsiteX12" fmla="*/ 478378 w 2249517"/>
                <a:gd name="connsiteY12" fmla="*/ 28475 h 2443157"/>
                <a:gd name="connsiteX13" fmla="*/ 501158 w 2249517"/>
                <a:gd name="connsiteY13" fmla="*/ 34169 h 2443157"/>
                <a:gd name="connsiteX14" fmla="*/ 523938 w 2249517"/>
                <a:gd name="connsiteY14" fmla="*/ 45559 h 2443157"/>
                <a:gd name="connsiteX15" fmla="*/ 558108 w 2249517"/>
                <a:gd name="connsiteY15" fmla="*/ 51254 h 2443157"/>
                <a:gd name="connsiteX16" fmla="*/ 592278 w 2249517"/>
                <a:gd name="connsiteY16" fmla="*/ 68338 h 2443157"/>
                <a:gd name="connsiteX17" fmla="*/ 643533 w 2249517"/>
                <a:gd name="connsiteY17" fmla="*/ 91118 h 2443157"/>
                <a:gd name="connsiteX18" fmla="*/ 649228 w 2249517"/>
                <a:gd name="connsiteY18" fmla="*/ 108202 h 2443157"/>
                <a:gd name="connsiteX19" fmla="*/ 666312 w 2249517"/>
                <a:gd name="connsiteY19" fmla="*/ 125287 h 2443157"/>
                <a:gd name="connsiteX20" fmla="*/ 677702 w 2249517"/>
                <a:gd name="connsiteY20" fmla="*/ 170845 h 2443157"/>
                <a:gd name="connsiteX21" fmla="*/ 689092 w 2249517"/>
                <a:gd name="connsiteY21" fmla="*/ 205014 h 2443157"/>
                <a:gd name="connsiteX22" fmla="*/ 700482 w 2249517"/>
                <a:gd name="connsiteY22" fmla="*/ 250573 h 2443157"/>
                <a:gd name="connsiteX23" fmla="*/ 717567 w 2249517"/>
                <a:gd name="connsiteY23" fmla="*/ 301826 h 2443157"/>
                <a:gd name="connsiteX24" fmla="*/ 723262 w 2249517"/>
                <a:gd name="connsiteY24" fmla="*/ 318911 h 2443157"/>
                <a:gd name="connsiteX25" fmla="*/ 734652 w 2249517"/>
                <a:gd name="connsiteY25" fmla="*/ 370164 h 2443157"/>
                <a:gd name="connsiteX26" fmla="*/ 746042 w 2249517"/>
                <a:gd name="connsiteY26" fmla="*/ 415723 h 2443157"/>
                <a:gd name="connsiteX27" fmla="*/ 757432 w 2249517"/>
                <a:gd name="connsiteY27" fmla="*/ 432808 h 2443157"/>
                <a:gd name="connsiteX28" fmla="*/ 780212 w 2249517"/>
                <a:gd name="connsiteY28" fmla="*/ 472671 h 2443157"/>
                <a:gd name="connsiteX29" fmla="*/ 785907 w 2249517"/>
                <a:gd name="connsiteY29" fmla="*/ 489756 h 2443157"/>
                <a:gd name="connsiteX30" fmla="*/ 808687 w 2249517"/>
                <a:gd name="connsiteY30" fmla="*/ 523925 h 2443157"/>
                <a:gd name="connsiteX31" fmla="*/ 825772 w 2249517"/>
                <a:gd name="connsiteY31" fmla="*/ 580873 h 2443157"/>
                <a:gd name="connsiteX32" fmla="*/ 831467 w 2249517"/>
                <a:gd name="connsiteY32" fmla="*/ 597958 h 2443157"/>
                <a:gd name="connsiteX33" fmla="*/ 848552 w 2249517"/>
                <a:gd name="connsiteY33" fmla="*/ 620737 h 2443157"/>
                <a:gd name="connsiteX34" fmla="*/ 854247 w 2249517"/>
                <a:gd name="connsiteY34" fmla="*/ 637821 h 2443157"/>
                <a:gd name="connsiteX35" fmla="*/ 877027 w 2249517"/>
                <a:gd name="connsiteY35" fmla="*/ 671990 h 2443157"/>
                <a:gd name="connsiteX36" fmla="*/ 882722 w 2249517"/>
                <a:gd name="connsiteY36" fmla="*/ 694770 h 2443157"/>
                <a:gd name="connsiteX37" fmla="*/ 911197 w 2249517"/>
                <a:gd name="connsiteY37" fmla="*/ 728939 h 2443157"/>
                <a:gd name="connsiteX38" fmla="*/ 928282 w 2249517"/>
                <a:gd name="connsiteY38" fmla="*/ 751718 h 2443157"/>
                <a:gd name="connsiteX39" fmla="*/ 939671 w 2249517"/>
                <a:gd name="connsiteY39" fmla="*/ 768803 h 2443157"/>
                <a:gd name="connsiteX40" fmla="*/ 956756 w 2249517"/>
                <a:gd name="connsiteY40" fmla="*/ 780192 h 2443157"/>
                <a:gd name="connsiteX41" fmla="*/ 1013706 w 2249517"/>
                <a:gd name="connsiteY41" fmla="*/ 825751 h 2443157"/>
                <a:gd name="connsiteX42" fmla="*/ 1042181 w 2249517"/>
                <a:gd name="connsiteY42" fmla="*/ 848530 h 2443157"/>
                <a:gd name="connsiteX43" fmla="*/ 1059266 w 2249517"/>
                <a:gd name="connsiteY43" fmla="*/ 865615 h 2443157"/>
                <a:gd name="connsiteX44" fmla="*/ 1093436 w 2249517"/>
                <a:gd name="connsiteY44" fmla="*/ 888394 h 2443157"/>
                <a:gd name="connsiteX45" fmla="*/ 1110521 w 2249517"/>
                <a:gd name="connsiteY45" fmla="*/ 899784 h 2443157"/>
                <a:gd name="connsiteX46" fmla="*/ 1156081 w 2249517"/>
                <a:gd name="connsiteY46" fmla="*/ 945342 h 2443157"/>
                <a:gd name="connsiteX47" fmla="*/ 1173166 w 2249517"/>
                <a:gd name="connsiteY47" fmla="*/ 962427 h 2443157"/>
                <a:gd name="connsiteX48" fmla="*/ 1184556 w 2249517"/>
                <a:gd name="connsiteY48" fmla="*/ 979511 h 2443157"/>
                <a:gd name="connsiteX49" fmla="*/ 1190251 w 2249517"/>
                <a:gd name="connsiteY49" fmla="*/ 996596 h 2443157"/>
                <a:gd name="connsiteX50" fmla="*/ 1230115 w 2249517"/>
                <a:gd name="connsiteY50" fmla="*/ 1053544 h 2443157"/>
                <a:gd name="connsiteX51" fmla="*/ 1241505 w 2249517"/>
                <a:gd name="connsiteY51" fmla="*/ 1070629 h 2443157"/>
                <a:gd name="connsiteX52" fmla="*/ 1258590 w 2249517"/>
                <a:gd name="connsiteY52" fmla="*/ 1087713 h 2443157"/>
                <a:gd name="connsiteX53" fmla="*/ 1304150 w 2249517"/>
                <a:gd name="connsiteY53" fmla="*/ 1150356 h 2443157"/>
                <a:gd name="connsiteX54" fmla="*/ 1361100 w 2249517"/>
                <a:gd name="connsiteY54" fmla="*/ 1201610 h 2443157"/>
                <a:gd name="connsiteX55" fmla="*/ 1389575 w 2249517"/>
                <a:gd name="connsiteY55" fmla="*/ 1230084 h 2443157"/>
                <a:gd name="connsiteX56" fmla="*/ 1400965 w 2249517"/>
                <a:gd name="connsiteY56" fmla="*/ 1247168 h 2443157"/>
                <a:gd name="connsiteX57" fmla="*/ 1418050 w 2249517"/>
                <a:gd name="connsiteY57" fmla="*/ 1258558 h 2443157"/>
                <a:gd name="connsiteX58" fmla="*/ 1440830 w 2249517"/>
                <a:gd name="connsiteY58" fmla="*/ 1292727 h 2443157"/>
                <a:gd name="connsiteX59" fmla="*/ 1452220 w 2249517"/>
                <a:gd name="connsiteY59" fmla="*/ 1309811 h 2443157"/>
                <a:gd name="connsiteX60" fmla="*/ 1474999 w 2249517"/>
                <a:gd name="connsiteY60" fmla="*/ 1343980 h 2443157"/>
                <a:gd name="connsiteX61" fmla="*/ 1486389 w 2249517"/>
                <a:gd name="connsiteY61" fmla="*/ 1361065 h 2443157"/>
                <a:gd name="connsiteX62" fmla="*/ 1520559 w 2249517"/>
                <a:gd name="connsiteY62" fmla="*/ 1383844 h 2443157"/>
                <a:gd name="connsiteX63" fmla="*/ 1537644 w 2249517"/>
                <a:gd name="connsiteY63" fmla="*/ 1395234 h 2443157"/>
                <a:gd name="connsiteX64" fmla="*/ 1543339 w 2249517"/>
                <a:gd name="connsiteY64" fmla="*/ 1412318 h 2443157"/>
                <a:gd name="connsiteX65" fmla="*/ 1577509 w 2249517"/>
                <a:gd name="connsiteY65" fmla="*/ 1435098 h 2443157"/>
                <a:gd name="connsiteX66" fmla="*/ 1600289 w 2249517"/>
                <a:gd name="connsiteY66" fmla="*/ 1469267 h 2443157"/>
                <a:gd name="connsiteX67" fmla="*/ 1623069 w 2249517"/>
                <a:gd name="connsiteY67" fmla="*/ 1514825 h 2443157"/>
                <a:gd name="connsiteX68" fmla="*/ 1640154 w 2249517"/>
                <a:gd name="connsiteY68" fmla="*/ 1531910 h 2443157"/>
                <a:gd name="connsiteX69" fmla="*/ 1651544 w 2249517"/>
                <a:gd name="connsiteY69" fmla="*/ 1548994 h 2443157"/>
                <a:gd name="connsiteX70" fmla="*/ 1668629 w 2249517"/>
                <a:gd name="connsiteY70" fmla="*/ 1571774 h 2443157"/>
                <a:gd name="connsiteX71" fmla="*/ 1685714 w 2249517"/>
                <a:gd name="connsiteY71" fmla="*/ 1588858 h 2443157"/>
                <a:gd name="connsiteX72" fmla="*/ 1719884 w 2249517"/>
                <a:gd name="connsiteY72" fmla="*/ 1628722 h 2443157"/>
                <a:gd name="connsiteX73" fmla="*/ 1736968 w 2249517"/>
                <a:gd name="connsiteY73" fmla="*/ 1662891 h 2443157"/>
                <a:gd name="connsiteX74" fmla="*/ 1754053 w 2249517"/>
                <a:gd name="connsiteY74" fmla="*/ 1674281 h 2443157"/>
                <a:gd name="connsiteX75" fmla="*/ 1776833 w 2249517"/>
                <a:gd name="connsiteY75" fmla="*/ 1702755 h 2443157"/>
                <a:gd name="connsiteX76" fmla="*/ 1788223 w 2249517"/>
                <a:gd name="connsiteY76" fmla="*/ 1719839 h 2443157"/>
                <a:gd name="connsiteX77" fmla="*/ 1839478 w 2249517"/>
                <a:gd name="connsiteY77" fmla="*/ 1748313 h 2443157"/>
                <a:gd name="connsiteX78" fmla="*/ 1873648 w 2249517"/>
                <a:gd name="connsiteY78" fmla="*/ 1771093 h 2443157"/>
                <a:gd name="connsiteX79" fmla="*/ 1896428 w 2249517"/>
                <a:gd name="connsiteY79" fmla="*/ 1788177 h 2443157"/>
                <a:gd name="connsiteX80" fmla="*/ 1913513 w 2249517"/>
                <a:gd name="connsiteY80" fmla="*/ 1793872 h 2443157"/>
                <a:gd name="connsiteX81" fmla="*/ 1947683 w 2249517"/>
                <a:gd name="connsiteY81" fmla="*/ 1810957 h 2443157"/>
                <a:gd name="connsiteX82" fmla="*/ 1976158 w 2249517"/>
                <a:gd name="connsiteY82" fmla="*/ 1822346 h 2443157"/>
                <a:gd name="connsiteX83" fmla="*/ 1993243 w 2249517"/>
                <a:gd name="connsiteY83" fmla="*/ 1833736 h 2443157"/>
                <a:gd name="connsiteX84" fmla="*/ 2038802 w 2249517"/>
                <a:gd name="connsiteY84" fmla="*/ 1845126 h 2443157"/>
                <a:gd name="connsiteX85" fmla="*/ 2078667 w 2249517"/>
                <a:gd name="connsiteY85" fmla="*/ 1856515 h 2443157"/>
                <a:gd name="connsiteX86" fmla="*/ 2112837 w 2249517"/>
                <a:gd name="connsiteY86" fmla="*/ 1867905 h 2443157"/>
                <a:gd name="connsiteX87" fmla="*/ 2164092 w 2249517"/>
                <a:gd name="connsiteY87" fmla="*/ 1879295 h 2443157"/>
                <a:gd name="connsiteX88" fmla="*/ 2181177 w 2249517"/>
                <a:gd name="connsiteY88" fmla="*/ 1884989 h 2443157"/>
                <a:gd name="connsiteX89" fmla="*/ 2215347 w 2249517"/>
                <a:gd name="connsiteY89" fmla="*/ 1913464 h 2443157"/>
                <a:gd name="connsiteX90" fmla="*/ 2232432 w 2249517"/>
                <a:gd name="connsiteY90" fmla="*/ 1919158 h 2443157"/>
                <a:gd name="connsiteX91" fmla="*/ 2249517 w 2249517"/>
                <a:gd name="connsiteY91" fmla="*/ 1981802 h 2443157"/>
                <a:gd name="connsiteX92" fmla="*/ 2243822 w 2249517"/>
                <a:gd name="connsiteY92" fmla="*/ 2084308 h 2443157"/>
                <a:gd name="connsiteX93" fmla="*/ 2238127 w 2249517"/>
                <a:gd name="connsiteY93" fmla="*/ 2107088 h 2443157"/>
                <a:gd name="connsiteX94" fmla="*/ 2221042 w 2249517"/>
                <a:gd name="connsiteY94" fmla="*/ 2118477 h 2443157"/>
                <a:gd name="connsiteX95" fmla="*/ 2192567 w 2249517"/>
                <a:gd name="connsiteY95" fmla="*/ 2141257 h 2443157"/>
                <a:gd name="connsiteX96" fmla="*/ 2158397 w 2249517"/>
                <a:gd name="connsiteY96" fmla="*/ 2169731 h 2443157"/>
                <a:gd name="connsiteX97" fmla="*/ 2124227 w 2249517"/>
                <a:gd name="connsiteY97" fmla="*/ 2181121 h 2443157"/>
                <a:gd name="connsiteX98" fmla="*/ 2004632 w 2249517"/>
                <a:gd name="connsiteY98" fmla="*/ 2192510 h 2443157"/>
                <a:gd name="connsiteX99" fmla="*/ 1970463 w 2249517"/>
                <a:gd name="connsiteY99" fmla="*/ 2209595 h 2443157"/>
                <a:gd name="connsiteX100" fmla="*/ 1959073 w 2249517"/>
                <a:gd name="connsiteY100" fmla="*/ 2226679 h 2443157"/>
                <a:gd name="connsiteX101" fmla="*/ 1953378 w 2249517"/>
                <a:gd name="connsiteY101" fmla="*/ 2243764 h 2443157"/>
                <a:gd name="connsiteX102" fmla="*/ 1953378 w 2249517"/>
                <a:gd name="connsiteY102" fmla="*/ 2414609 h 2443157"/>
                <a:gd name="connsiteX103" fmla="*/ 1947683 w 2249517"/>
                <a:gd name="connsiteY103" fmla="*/ 2437388 h 2443157"/>
                <a:gd name="connsiteX104" fmla="*/ 1890733 w 2249517"/>
                <a:gd name="connsiteY104" fmla="*/ 2437388 h 2443157"/>
                <a:gd name="connsiteX105" fmla="*/ 1873648 w 2249517"/>
                <a:gd name="connsiteY105" fmla="*/ 2403219 h 2443157"/>
                <a:gd name="connsiteX106" fmla="*/ 1862258 w 2249517"/>
                <a:gd name="connsiteY106" fmla="*/ 2386135 h 2443157"/>
                <a:gd name="connsiteX107" fmla="*/ 1833783 w 2249517"/>
                <a:gd name="connsiteY107" fmla="*/ 2329186 h 2443157"/>
                <a:gd name="connsiteX108" fmla="*/ 1816698 w 2249517"/>
                <a:gd name="connsiteY108" fmla="*/ 2295017 h 2443157"/>
                <a:gd name="connsiteX109" fmla="*/ 1811003 w 2249517"/>
                <a:gd name="connsiteY109" fmla="*/ 2277933 h 2443157"/>
                <a:gd name="connsiteX110" fmla="*/ 1799613 w 2249517"/>
                <a:gd name="connsiteY110" fmla="*/ 2255153 h 2443157"/>
                <a:gd name="connsiteX111" fmla="*/ 1788223 w 2249517"/>
                <a:gd name="connsiteY111" fmla="*/ 2220984 h 2443157"/>
                <a:gd name="connsiteX112" fmla="*/ 1765443 w 2249517"/>
                <a:gd name="connsiteY112" fmla="*/ 2186815 h 2443157"/>
                <a:gd name="connsiteX113" fmla="*/ 1759748 w 2249517"/>
                <a:gd name="connsiteY113" fmla="*/ 2164036 h 2443157"/>
                <a:gd name="connsiteX114" fmla="*/ 1736968 w 2249517"/>
                <a:gd name="connsiteY114" fmla="*/ 2129867 h 2443157"/>
                <a:gd name="connsiteX115" fmla="*/ 1719884 w 2249517"/>
                <a:gd name="connsiteY115" fmla="*/ 2095698 h 2443157"/>
                <a:gd name="connsiteX116" fmla="*/ 1714189 w 2249517"/>
                <a:gd name="connsiteY116" fmla="*/ 2078614 h 2443157"/>
                <a:gd name="connsiteX117" fmla="*/ 1680019 w 2249517"/>
                <a:gd name="connsiteY117" fmla="*/ 2021665 h 2443157"/>
                <a:gd name="connsiteX118" fmla="*/ 1662934 w 2249517"/>
                <a:gd name="connsiteY118" fmla="*/ 2010276 h 2443157"/>
                <a:gd name="connsiteX119" fmla="*/ 1657239 w 2249517"/>
                <a:gd name="connsiteY119" fmla="*/ 1987496 h 2443157"/>
                <a:gd name="connsiteX120" fmla="*/ 1634459 w 2249517"/>
                <a:gd name="connsiteY120" fmla="*/ 1947633 h 2443157"/>
                <a:gd name="connsiteX121" fmla="*/ 1600289 w 2249517"/>
                <a:gd name="connsiteY121" fmla="*/ 1890684 h 2443157"/>
                <a:gd name="connsiteX122" fmla="*/ 1583204 w 2249517"/>
                <a:gd name="connsiteY122" fmla="*/ 1879295 h 2443157"/>
                <a:gd name="connsiteX123" fmla="*/ 1566119 w 2249517"/>
                <a:gd name="connsiteY123" fmla="*/ 1856515 h 2443157"/>
                <a:gd name="connsiteX124" fmla="*/ 1554729 w 2249517"/>
                <a:gd name="connsiteY124" fmla="*/ 1839431 h 2443157"/>
                <a:gd name="connsiteX125" fmla="*/ 1537644 w 2249517"/>
                <a:gd name="connsiteY125" fmla="*/ 1828041 h 2443157"/>
                <a:gd name="connsiteX126" fmla="*/ 1514864 w 2249517"/>
                <a:gd name="connsiteY126" fmla="*/ 1810957 h 2443157"/>
                <a:gd name="connsiteX127" fmla="*/ 1497779 w 2249517"/>
                <a:gd name="connsiteY127" fmla="*/ 1799567 h 2443157"/>
                <a:gd name="connsiteX128" fmla="*/ 1463610 w 2249517"/>
                <a:gd name="connsiteY128" fmla="*/ 1776788 h 2443157"/>
                <a:gd name="connsiteX129" fmla="*/ 1435135 w 2249517"/>
                <a:gd name="connsiteY129" fmla="*/ 1742619 h 2443157"/>
                <a:gd name="connsiteX130" fmla="*/ 1406660 w 2249517"/>
                <a:gd name="connsiteY130" fmla="*/ 1714144 h 2443157"/>
                <a:gd name="connsiteX131" fmla="*/ 1361100 w 2249517"/>
                <a:gd name="connsiteY131" fmla="*/ 1657196 h 2443157"/>
                <a:gd name="connsiteX132" fmla="*/ 1344015 w 2249517"/>
                <a:gd name="connsiteY132" fmla="*/ 1645807 h 2443157"/>
                <a:gd name="connsiteX133" fmla="*/ 1315540 w 2249517"/>
                <a:gd name="connsiteY133" fmla="*/ 1594553 h 2443157"/>
                <a:gd name="connsiteX134" fmla="*/ 1304150 w 2249517"/>
                <a:gd name="connsiteY134" fmla="*/ 1577469 h 2443157"/>
                <a:gd name="connsiteX135" fmla="*/ 1281370 w 2249517"/>
                <a:gd name="connsiteY135" fmla="*/ 1548994 h 2443157"/>
                <a:gd name="connsiteX136" fmla="*/ 1241505 w 2249517"/>
                <a:gd name="connsiteY136" fmla="*/ 1503436 h 2443157"/>
                <a:gd name="connsiteX137" fmla="*/ 1207335 w 2249517"/>
                <a:gd name="connsiteY137" fmla="*/ 1469267 h 2443157"/>
                <a:gd name="connsiteX138" fmla="*/ 1173166 w 2249517"/>
                <a:gd name="connsiteY138" fmla="*/ 1423708 h 2443157"/>
                <a:gd name="connsiteX139" fmla="*/ 1156081 w 2249517"/>
                <a:gd name="connsiteY139" fmla="*/ 1406624 h 2443157"/>
                <a:gd name="connsiteX140" fmla="*/ 1138996 w 2249517"/>
                <a:gd name="connsiteY140" fmla="*/ 1395234 h 2443157"/>
                <a:gd name="connsiteX141" fmla="*/ 1093436 w 2249517"/>
                <a:gd name="connsiteY141" fmla="*/ 1366760 h 2443157"/>
                <a:gd name="connsiteX142" fmla="*/ 1064961 w 2249517"/>
                <a:gd name="connsiteY142" fmla="*/ 1338286 h 2443157"/>
                <a:gd name="connsiteX143" fmla="*/ 1036486 w 2249517"/>
                <a:gd name="connsiteY143" fmla="*/ 1304117 h 2443157"/>
                <a:gd name="connsiteX144" fmla="*/ 1008011 w 2249517"/>
                <a:gd name="connsiteY144" fmla="*/ 1252863 h 2443157"/>
                <a:gd name="connsiteX145" fmla="*/ 996621 w 2249517"/>
                <a:gd name="connsiteY145" fmla="*/ 1235779 h 2443157"/>
                <a:gd name="connsiteX146" fmla="*/ 979536 w 2249517"/>
                <a:gd name="connsiteY146" fmla="*/ 1195915 h 2443157"/>
                <a:gd name="connsiteX147" fmla="*/ 962451 w 2249517"/>
                <a:gd name="connsiteY147" fmla="*/ 1161746 h 2443157"/>
                <a:gd name="connsiteX148" fmla="*/ 939671 w 2249517"/>
                <a:gd name="connsiteY148" fmla="*/ 1127577 h 2443157"/>
                <a:gd name="connsiteX149" fmla="*/ 928282 w 2249517"/>
                <a:gd name="connsiteY149" fmla="*/ 1110492 h 2443157"/>
                <a:gd name="connsiteX150" fmla="*/ 905502 w 2249517"/>
                <a:gd name="connsiteY150" fmla="*/ 1099103 h 2443157"/>
                <a:gd name="connsiteX151" fmla="*/ 888417 w 2249517"/>
                <a:gd name="connsiteY151" fmla="*/ 1087713 h 2443157"/>
                <a:gd name="connsiteX152" fmla="*/ 848552 w 2249517"/>
                <a:gd name="connsiteY152" fmla="*/ 1053544 h 2443157"/>
                <a:gd name="connsiteX153" fmla="*/ 831467 w 2249517"/>
                <a:gd name="connsiteY153" fmla="*/ 1042154 h 2443157"/>
                <a:gd name="connsiteX154" fmla="*/ 820077 w 2249517"/>
                <a:gd name="connsiteY154" fmla="*/ 1025070 h 2443157"/>
                <a:gd name="connsiteX155" fmla="*/ 802992 w 2249517"/>
                <a:gd name="connsiteY155" fmla="*/ 1013680 h 2443157"/>
                <a:gd name="connsiteX156" fmla="*/ 780212 w 2249517"/>
                <a:gd name="connsiteY156" fmla="*/ 985206 h 2443157"/>
                <a:gd name="connsiteX157" fmla="*/ 768822 w 2249517"/>
                <a:gd name="connsiteY157" fmla="*/ 968122 h 2443157"/>
                <a:gd name="connsiteX158" fmla="*/ 751737 w 2249517"/>
                <a:gd name="connsiteY158" fmla="*/ 951037 h 2443157"/>
                <a:gd name="connsiteX159" fmla="*/ 746042 w 2249517"/>
                <a:gd name="connsiteY159" fmla="*/ 933953 h 2443157"/>
                <a:gd name="connsiteX160" fmla="*/ 694787 w 2249517"/>
                <a:gd name="connsiteY160" fmla="*/ 894089 h 2443157"/>
                <a:gd name="connsiteX161" fmla="*/ 683397 w 2249517"/>
                <a:gd name="connsiteY161" fmla="*/ 877004 h 2443157"/>
                <a:gd name="connsiteX162" fmla="*/ 626448 w 2249517"/>
                <a:gd name="connsiteY162" fmla="*/ 842835 h 2443157"/>
                <a:gd name="connsiteX163" fmla="*/ 580888 w 2249517"/>
                <a:gd name="connsiteY163" fmla="*/ 797277 h 2443157"/>
                <a:gd name="connsiteX164" fmla="*/ 546718 w 2249517"/>
                <a:gd name="connsiteY164" fmla="*/ 768803 h 2443157"/>
                <a:gd name="connsiteX165" fmla="*/ 512548 w 2249517"/>
                <a:gd name="connsiteY165" fmla="*/ 746023 h 2443157"/>
                <a:gd name="connsiteX166" fmla="*/ 472683 w 2249517"/>
                <a:gd name="connsiteY166" fmla="*/ 728939 h 2443157"/>
                <a:gd name="connsiteX167" fmla="*/ 455598 w 2249517"/>
                <a:gd name="connsiteY167" fmla="*/ 711854 h 2443157"/>
                <a:gd name="connsiteX168" fmla="*/ 375869 w 2249517"/>
                <a:gd name="connsiteY168" fmla="*/ 677685 h 2443157"/>
                <a:gd name="connsiteX169" fmla="*/ 336004 w 2249517"/>
                <a:gd name="connsiteY169" fmla="*/ 666296 h 2443157"/>
                <a:gd name="connsiteX170" fmla="*/ 318919 w 2249517"/>
                <a:gd name="connsiteY170" fmla="*/ 649211 h 2443157"/>
                <a:gd name="connsiteX171" fmla="*/ 261969 w 2249517"/>
                <a:gd name="connsiteY171" fmla="*/ 609347 h 2443157"/>
                <a:gd name="connsiteX172" fmla="*/ 233494 w 2249517"/>
                <a:gd name="connsiteY172" fmla="*/ 592263 h 2443157"/>
                <a:gd name="connsiteX173" fmla="*/ 182239 w 2249517"/>
                <a:gd name="connsiteY173" fmla="*/ 558094 h 2443157"/>
                <a:gd name="connsiteX174" fmla="*/ 142374 w 2249517"/>
                <a:gd name="connsiteY174" fmla="*/ 529620 h 2443157"/>
                <a:gd name="connsiteX175" fmla="*/ 108205 w 2249517"/>
                <a:gd name="connsiteY175" fmla="*/ 506840 h 2443157"/>
                <a:gd name="connsiteX176" fmla="*/ 85425 w 2249517"/>
                <a:gd name="connsiteY176" fmla="*/ 501146 h 2443157"/>
                <a:gd name="connsiteX177" fmla="*/ 62645 w 2249517"/>
                <a:gd name="connsiteY177" fmla="*/ 461282 h 2443157"/>
                <a:gd name="connsiteX178" fmla="*/ 45560 w 2249517"/>
                <a:gd name="connsiteY178" fmla="*/ 449892 h 2443157"/>
                <a:gd name="connsiteX179" fmla="*/ 22780 w 2249517"/>
                <a:gd name="connsiteY179" fmla="*/ 415723 h 2443157"/>
                <a:gd name="connsiteX180" fmla="*/ 17085 w 2249517"/>
                <a:gd name="connsiteY180" fmla="*/ 398639 h 2443157"/>
                <a:gd name="connsiteX181" fmla="*/ 0 w 2249517"/>
                <a:gd name="connsiteY181" fmla="*/ 324606 h 2443157"/>
                <a:gd name="connsiteX182" fmla="*/ 11390 w 2249517"/>
                <a:gd name="connsiteY182" fmla="*/ 199319 h 2443157"/>
                <a:gd name="connsiteX183" fmla="*/ 17085 w 2249517"/>
                <a:gd name="connsiteY183" fmla="*/ 176540 h 2443157"/>
                <a:gd name="connsiteX184" fmla="*/ 39865 w 2249517"/>
                <a:gd name="connsiteY184" fmla="*/ 142371 h 2443157"/>
                <a:gd name="connsiteX185" fmla="*/ 62645 w 2249517"/>
                <a:gd name="connsiteY185" fmla="*/ 91118 h 2443157"/>
                <a:gd name="connsiteX186" fmla="*/ 79730 w 2249517"/>
                <a:gd name="connsiteY186" fmla="*/ 85423 h 2443157"/>
                <a:gd name="connsiteX187" fmla="*/ 96815 w 2249517"/>
                <a:gd name="connsiteY187" fmla="*/ 68338 h 244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249517" h="2443157">
                  <a:moveTo>
                    <a:pt x="45560" y="136676"/>
                  </a:moveTo>
                  <a:cubicBezTo>
                    <a:pt x="51255" y="127185"/>
                    <a:pt x="57269" y="117878"/>
                    <a:pt x="62645" y="108202"/>
                  </a:cubicBezTo>
                  <a:cubicBezTo>
                    <a:pt x="66728" y="100853"/>
                    <a:pt x="77686" y="75110"/>
                    <a:pt x="85425" y="68338"/>
                  </a:cubicBezTo>
                  <a:cubicBezTo>
                    <a:pt x="95727" y="59324"/>
                    <a:pt x="106044" y="47495"/>
                    <a:pt x="119595" y="45559"/>
                  </a:cubicBezTo>
                  <a:cubicBezTo>
                    <a:pt x="147676" y="41547"/>
                    <a:pt x="157826" y="41492"/>
                    <a:pt x="182239" y="34169"/>
                  </a:cubicBezTo>
                  <a:cubicBezTo>
                    <a:pt x="193739" y="30719"/>
                    <a:pt x="205019" y="26576"/>
                    <a:pt x="216409" y="22780"/>
                  </a:cubicBezTo>
                  <a:cubicBezTo>
                    <a:pt x="222104" y="20882"/>
                    <a:pt x="227670" y="18541"/>
                    <a:pt x="233494" y="17085"/>
                  </a:cubicBezTo>
                  <a:cubicBezTo>
                    <a:pt x="241087" y="15187"/>
                    <a:pt x="248777" y="13639"/>
                    <a:pt x="256274" y="11390"/>
                  </a:cubicBezTo>
                  <a:cubicBezTo>
                    <a:pt x="267774" y="7940"/>
                    <a:pt x="290444" y="0"/>
                    <a:pt x="290444" y="0"/>
                  </a:cubicBezTo>
                  <a:cubicBezTo>
                    <a:pt x="315122" y="1898"/>
                    <a:pt x="339864" y="3104"/>
                    <a:pt x="364479" y="5695"/>
                  </a:cubicBezTo>
                  <a:cubicBezTo>
                    <a:pt x="417425" y="11268"/>
                    <a:pt x="379953" y="9544"/>
                    <a:pt x="421428" y="17085"/>
                  </a:cubicBezTo>
                  <a:cubicBezTo>
                    <a:pt x="434635" y="19486"/>
                    <a:pt x="448005" y="20882"/>
                    <a:pt x="461293" y="22780"/>
                  </a:cubicBezTo>
                  <a:cubicBezTo>
                    <a:pt x="466988" y="24678"/>
                    <a:pt x="472606" y="26826"/>
                    <a:pt x="478378" y="28475"/>
                  </a:cubicBezTo>
                  <a:cubicBezTo>
                    <a:pt x="485904" y="30625"/>
                    <a:pt x="493829" y="31421"/>
                    <a:pt x="501158" y="34169"/>
                  </a:cubicBezTo>
                  <a:cubicBezTo>
                    <a:pt x="509107" y="37150"/>
                    <a:pt x="515806" y="43120"/>
                    <a:pt x="523938" y="45559"/>
                  </a:cubicBezTo>
                  <a:cubicBezTo>
                    <a:pt x="534998" y="48877"/>
                    <a:pt x="546836" y="48749"/>
                    <a:pt x="558108" y="51254"/>
                  </a:cubicBezTo>
                  <a:cubicBezTo>
                    <a:pt x="589260" y="58177"/>
                    <a:pt x="561562" y="54687"/>
                    <a:pt x="592278" y="68338"/>
                  </a:cubicBezTo>
                  <a:cubicBezTo>
                    <a:pt x="653268" y="95443"/>
                    <a:pt x="604871" y="65343"/>
                    <a:pt x="643533" y="91118"/>
                  </a:cubicBezTo>
                  <a:cubicBezTo>
                    <a:pt x="645431" y="96813"/>
                    <a:pt x="645898" y="103207"/>
                    <a:pt x="649228" y="108202"/>
                  </a:cubicBezTo>
                  <a:cubicBezTo>
                    <a:pt x="653695" y="114903"/>
                    <a:pt x="662979" y="117955"/>
                    <a:pt x="666312" y="125287"/>
                  </a:cubicBezTo>
                  <a:cubicBezTo>
                    <a:pt x="672789" y="139537"/>
                    <a:pt x="672752" y="155995"/>
                    <a:pt x="677702" y="170845"/>
                  </a:cubicBezTo>
                  <a:cubicBezTo>
                    <a:pt x="681499" y="182235"/>
                    <a:pt x="686180" y="193367"/>
                    <a:pt x="689092" y="205014"/>
                  </a:cubicBezTo>
                  <a:cubicBezTo>
                    <a:pt x="692889" y="220200"/>
                    <a:pt x="695532" y="235723"/>
                    <a:pt x="700482" y="250573"/>
                  </a:cubicBezTo>
                  <a:lnTo>
                    <a:pt x="717567" y="301826"/>
                  </a:lnTo>
                  <a:cubicBezTo>
                    <a:pt x="719465" y="307521"/>
                    <a:pt x="722085" y="313025"/>
                    <a:pt x="723262" y="318911"/>
                  </a:cubicBezTo>
                  <a:cubicBezTo>
                    <a:pt x="740442" y="404807"/>
                    <a:pt x="718564" y="297769"/>
                    <a:pt x="734652" y="370164"/>
                  </a:cubicBezTo>
                  <a:cubicBezTo>
                    <a:pt x="737252" y="381862"/>
                    <a:pt x="739935" y="403510"/>
                    <a:pt x="746042" y="415723"/>
                  </a:cubicBezTo>
                  <a:cubicBezTo>
                    <a:pt x="749103" y="421845"/>
                    <a:pt x="754036" y="426865"/>
                    <a:pt x="757432" y="432808"/>
                  </a:cubicBezTo>
                  <a:cubicBezTo>
                    <a:pt x="786329" y="483376"/>
                    <a:pt x="752466" y="431055"/>
                    <a:pt x="780212" y="472671"/>
                  </a:cubicBezTo>
                  <a:cubicBezTo>
                    <a:pt x="782110" y="478366"/>
                    <a:pt x="782992" y="484508"/>
                    <a:pt x="785907" y="489756"/>
                  </a:cubicBezTo>
                  <a:cubicBezTo>
                    <a:pt x="792555" y="501722"/>
                    <a:pt x="808687" y="523925"/>
                    <a:pt x="808687" y="523925"/>
                  </a:cubicBezTo>
                  <a:cubicBezTo>
                    <a:pt x="817294" y="558352"/>
                    <a:pt x="811907" y="539277"/>
                    <a:pt x="825772" y="580873"/>
                  </a:cubicBezTo>
                  <a:cubicBezTo>
                    <a:pt x="827670" y="586568"/>
                    <a:pt x="827865" y="593156"/>
                    <a:pt x="831467" y="597958"/>
                  </a:cubicBezTo>
                  <a:lnTo>
                    <a:pt x="848552" y="620737"/>
                  </a:lnTo>
                  <a:cubicBezTo>
                    <a:pt x="850450" y="626432"/>
                    <a:pt x="851332" y="632574"/>
                    <a:pt x="854247" y="637821"/>
                  </a:cubicBezTo>
                  <a:cubicBezTo>
                    <a:pt x="860895" y="649787"/>
                    <a:pt x="877027" y="671990"/>
                    <a:pt x="877027" y="671990"/>
                  </a:cubicBezTo>
                  <a:cubicBezTo>
                    <a:pt x="878925" y="679583"/>
                    <a:pt x="879639" y="687576"/>
                    <a:pt x="882722" y="694770"/>
                  </a:cubicBezTo>
                  <a:cubicBezTo>
                    <a:pt x="889913" y="711549"/>
                    <a:pt x="899470" y="715258"/>
                    <a:pt x="911197" y="728939"/>
                  </a:cubicBezTo>
                  <a:cubicBezTo>
                    <a:pt x="917374" y="736145"/>
                    <a:pt x="922765" y="743995"/>
                    <a:pt x="928282" y="751718"/>
                  </a:cubicBezTo>
                  <a:cubicBezTo>
                    <a:pt x="932260" y="757287"/>
                    <a:pt x="934831" y="763963"/>
                    <a:pt x="939671" y="768803"/>
                  </a:cubicBezTo>
                  <a:cubicBezTo>
                    <a:pt x="944511" y="773643"/>
                    <a:pt x="951640" y="775645"/>
                    <a:pt x="956756" y="780192"/>
                  </a:cubicBezTo>
                  <a:cubicBezTo>
                    <a:pt x="1008409" y="826104"/>
                    <a:pt x="970468" y="804132"/>
                    <a:pt x="1013706" y="825751"/>
                  </a:cubicBezTo>
                  <a:cubicBezTo>
                    <a:pt x="1039180" y="863960"/>
                    <a:pt x="1009171" y="826523"/>
                    <a:pt x="1042181" y="848530"/>
                  </a:cubicBezTo>
                  <a:cubicBezTo>
                    <a:pt x="1048882" y="852998"/>
                    <a:pt x="1052909" y="860670"/>
                    <a:pt x="1059266" y="865615"/>
                  </a:cubicBezTo>
                  <a:cubicBezTo>
                    <a:pt x="1070071" y="874019"/>
                    <a:pt x="1082046" y="880801"/>
                    <a:pt x="1093436" y="888394"/>
                  </a:cubicBezTo>
                  <a:cubicBezTo>
                    <a:pt x="1099131" y="892191"/>
                    <a:pt x="1105681" y="894944"/>
                    <a:pt x="1110521" y="899784"/>
                  </a:cubicBezTo>
                  <a:lnTo>
                    <a:pt x="1156081" y="945342"/>
                  </a:lnTo>
                  <a:cubicBezTo>
                    <a:pt x="1161776" y="951037"/>
                    <a:pt x="1168698" y="955726"/>
                    <a:pt x="1173166" y="962427"/>
                  </a:cubicBezTo>
                  <a:lnTo>
                    <a:pt x="1184556" y="979511"/>
                  </a:lnTo>
                  <a:cubicBezTo>
                    <a:pt x="1186454" y="985206"/>
                    <a:pt x="1187336" y="991348"/>
                    <a:pt x="1190251" y="996596"/>
                  </a:cubicBezTo>
                  <a:cubicBezTo>
                    <a:pt x="1203347" y="1020169"/>
                    <a:pt x="1215181" y="1032637"/>
                    <a:pt x="1230115" y="1053544"/>
                  </a:cubicBezTo>
                  <a:cubicBezTo>
                    <a:pt x="1234093" y="1059114"/>
                    <a:pt x="1237123" y="1065371"/>
                    <a:pt x="1241505" y="1070629"/>
                  </a:cubicBezTo>
                  <a:cubicBezTo>
                    <a:pt x="1246661" y="1076816"/>
                    <a:pt x="1253434" y="1081526"/>
                    <a:pt x="1258590" y="1087713"/>
                  </a:cubicBezTo>
                  <a:cubicBezTo>
                    <a:pt x="1277236" y="1110087"/>
                    <a:pt x="1274954" y="1128459"/>
                    <a:pt x="1304150" y="1150356"/>
                  </a:cubicBezTo>
                  <a:cubicBezTo>
                    <a:pt x="1323756" y="1165061"/>
                    <a:pt x="1347473" y="1181170"/>
                    <a:pt x="1361100" y="1201610"/>
                  </a:cubicBezTo>
                  <a:cubicBezTo>
                    <a:pt x="1376287" y="1224389"/>
                    <a:pt x="1366795" y="1214897"/>
                    <a:pt x="1389575" y="1230084"/>
                  </a:cubicBezTo>
                  <a:cubicBezTo>
                    <a:pt x="1393372" y="1235779"/>
                    <a:pt x="1396125" y="1242328"/>
                    <a:pt x="1400965" y="1247168"/>
                  </a:cubicBezTo>
                  <a:cubicBezTo>
                    <a:pt x="1405805" y="1252008"/>
                    <a:pt x="1413543" y="1253407"/>
                    <a:pt x="1418050" y="1258558"/>
                  </a:cubicBezTo>
                  <a:cubicBezTo>
                    <a:pt x="1427064" y="1268860"/>
                    <a:pt x="1433237" y="1281337"/>
                    <a:pt x="1440830" y="1292727"/>
                  </a:cubicBezTo>
                  <a:lnTo>
                    <a:pt x="1452220" y="1309811"/>
                  </a:lnTo>
                  <a:lnTo>
                    <a:pt x="1474999" y="1343980"/>
                  </a:lnTo>
                  <a:cubicBezTo>
                    <a:pt x="1478796" y="1349675"/>
                    <a:pt x="1480694" y="1357268"/>
                    <a:pt x="1486389" y="1361065"/>
                  </a:cubicBezTo>
                  <a:lnTo>
                    <a:pt x="1520559" y="1383844"/>
                  </a:lnTo>
                  <a:lnTo>
                    <a:pt x="1537644" y="1395234"/>
                  </a:lnTo>
                  <a:cubicBezTo>
                    <a:pt x="1539542" y="1400929"/>
                    <a:pt x="1539094" y="1408073"/>
                    <a:pt x="1543339" y="1412318"/>
                  </a:cubicBezTo>
                  <a:cubicBezTo>
                    <a:pt x="1553019" y="1421998"/>
                    <a:pt x="1577509" y="1435098"/>
                    <a:pt x="1577509" y="1435098"/>
                  </a:cubicBezTo>
                  <a:cubicBezTo>
                    <a:pt x="1585102" y="1446488"/>
                    <a:pt x="1594167" y="1457023"/>
                    <a:pt x="1600289" y="1469267"/>
                  </a:cubicBezTo>
                  <a:cubicBezTo>
                    <a:pt x="1607882" y="1484453"/>
                    <a:pt x="1611063" y="1502819"/>
                    <a:pt x="1623069" y="1514825"/>
                  </a:cubicBezTo>
                  <a:cubicBezTo>
                    <a:pt x="1628764" y="1520520"/>
                    <a:pt x="1634998" y="1525723"/>
                    <a:pt x="1640154" y="1531910"/>
                  </a:cubicBezTo>
                  <a:cubicBezTo>
                    <a:pt x="1644536" y="1537168"/>
                    <a:pt x="1647566" y="1543425"/>
                    <a:pt x="1651544" y="1548994"/>
                  </a:cubicBezTo>
                  <a:cubicBezTo>
                    <a:pt x="1657061" y="1556718"/>
                    <a:pt x="1662452" y="1564567"/>
                    <a:pt x="1668629" y="1571774"/>
                  </a:cubicBezTo>
                  <a:cubicBezTo>
                    <a:pt x="1673870" y="1577889"/>
                    <a:pt x="1680473" y="1582743"/>
                    <a:pt x="1685714" y="1588858"/>
                  </a:cubicBezTo>
                  <a:cubicBezTo>
                    <a:pt x="1729548" y="1639997"/>
                    <a:pt x="1677490" y="1586331"/>
                    <a:pt x="1719884" y="1628722"/>
                  </a:cubicBezTo>
                  <a:cubicBezTo>
                    <a:pt x="1724515" y="1642616"/>
                    <a:pt x="1725929" y="1651852"/>
                    <a:pt x="1736968" y="1662891"/>
                  </a:cubicBezTo>
                  <a:cubicBezTo>
                    <a:pt x="1741808" y="1667731"/>
                    <a:pt x="1748358" y="1670484"/>
                    <a:pt x="1754053" y="1674281"/>
                  </a:cubicBezTo>
                  <a:cubicBezTo>
                    <a:pt x="1765140" y="1707539"/>
                    <a:pt x="1751074" y="1676997"/>
                    <a:pt x="1776833" y="1702755"/>
                  </a:cubicBezTo>
                  <a:cubicBezTo>
                    <a:pt x="1781673" y="1707595"/>
                    <a:pt x="1783072" y="1715332"/>
                    <a:pt x="1788223" y="1719839"/>
                  </a:cubicBezTo>
                  <a:cubicBezTo>
                    <a:pt x="1812327" y="1740929"/>
                    <a:pt x="1816011" y="1740492"/>
                    <a:pt x="1839478" y="1748313"/>
                  </a:cubicBezTo>
                  <a:cubicBezTo>
                    <a:pt x="1850868" y="1755906"/>
                    <a:pt x="1862697" y="1762880"/>
                    <a:pt x="1873648" y="1771093"/>
                  </a:cubicBezTo>
                  <a:cubicBezTo>
                    <a:pt x="1881241" y="1776788"/>
                    <a:pt x="1888187" y="1783468"/>
                    <a:pt x="1896428" y="1788177"/>
                  </a:cubicBezTo>
                  <a:cubicBezTo>
                    <a:pt x="1901640" y="1791155"/>
                    <a:pt x="1908027" y="1791434"/>
                    <a:pt x="1913513" y="1793872"/>
                  </a:cubicBezTo>
                  <a:cubicBezTo>
                    <a:pt x="1925150" y="1799044"/>
                    <a:pt x="1936090" y="1805688"/>
                    <a:pt x="1947683" y="1810957"/>
                  </a:cubicBezTo>
                  <a:cubicBezTo>
                    <a:pt x="1956989" y="1815187"/>
                    <a:pt x="1967014" y="1817774"/>
                    <a:pt x="1976158" y="1822346"/>
                  </a:cubicBezTo>
                  <a:cubicBezTo>
                    <a:pt x="1982280" y="1825407"/>
                    <a:pt x="1986811" y="1831397"/>
                    <a:pt x="1993243" y="1833736"/>
                  </a:cubicBezTo>
                  <a:cubicBezTo>
                    <a:pt x="2007954" y="1839086"/>
                    <a:pt x="2023951" y="1840177"/>
                    <a:pt x="2038802" y="1845126"/>
                  </a:cubicBezTo>
                  <a:cubicBezTo>
                    <a:pt x="2096277" y="1864281"/>
                    <a:pt x="2007082" y="1835040"/>
                    <a:pt x="2078667" y="1856515"/>
                  </a:cubicBezTo>
                  <a:cubicBezTo>
                    <a:pt x="2090167" y="1859965"/>
                    <a:pt x="2101064" y="1865550"/>
                    <a:pt x="2112837" y="1867905"/>
                  </a:cubicBezTo>
                  <a:cubicBezTo>
                    <a:pt x="2132417" y="1871821"/>
                    <a:pt x="2145320" y="1873932"/>
                    <a:pt x="2164092" y="1879295"/>
                  </a:cubicBezTo>
                  <a:cubicBezTo>
                    <a:pt x="2169864" y="1880944"/>
                    <a:pt x="2175482" y="1883091"/>
                    <a:pt x="2181177" y="1884989"/>
                  </a:cubicBezTo>
                  <a:cubicBezTo>
                    <a:pt x="2193771" y="1897583"/>
                    <a:pt x="2199490" y="1905536"/>
                    <a:pt x="2215347" y="1913464"/>
                  </a:cubicBezTo>
                  <a:cubicBezTo>
                    <a:pt x="2220716" y="1916148"/>
                    <a:pt x="2226737" y="1917260"/>
                    <a:pt x="2232432" y="1919158"/>
                  </a:cubicBezTo>
                  <a:cubicBezTo>
                    <a:pt x="2246883" y="1962510"/>
                    <a:pt x="2241467" y="1941554"/>
                    <a:pt x="2249517" y="1981802"/>
                  </a:cubicBezTo>
                  <a:cubicBezTo>
                    <a:pt x="2247619" y="2015971"/>
                    <a:pt x="2246920" y="2050227"/>
                    <a:pt x="2243822" y="2084308"/>
                  </a:cubicBezTo>
                  <a:cubicBezTo>
                    <a:pt x="2243113" y="2092103"/>
                    <a:pt x="2242469" y="2100576"/>
                    <a:pt x="2238127" y="2107088"/>
                  </a:cubicBezTo>
                  <a:cubicBezTo>
                    <a:pt x="2234330" y="2112783"/>
                    <a:pt x="2226737" y="2114681"/>
                    <a:pt x="2221042" y="2118477"/>
                  </a:cubicBezTo>
                  <a:cubicBezTo>
                    <a:pt x="2195570" y="2156685"/>
                    <a:pt x="2225575" y="2119252"/>
                    <a:pt x="2192567" y="2141257"/>
                  </a:cubicBezTo>
                  <a:cubicBezTo>
                    <a:pt x="2165745" y="2159138"/>
                    <a:pt x="2186345" y="2157310"/>
                    <a:pt x="2158397" y="2169731"/>
                  </a:cubicBezTo>
                  <a:cubicBezTo>
                    <a:pt x="2147426" y="2174607"/>
                    <a:pt x="2135617" y="2177325"/>
                    <a:pt x="2124227" y="2181121"/>
                  </a:cubicBezTo>
                  <a:cubicBezTo>
                    <a:pt x="2074682" y="2197635"/>
                    <a:pt x="2113096" y="2186484"/>
                    <a:pt x="2004632" y="2192510"/>
                  </a:cubicBezTo>
                  <a:cubicBezTo>
                    <a:pt x="1990737" y="2197142"/>
                    <a:pt x="1981503" y="2198555"/>
                    <a:pt x="1970463" y="2209595"/>
                  </a:cubicBezTo>
                  <a:cubicBezTo>
                    <a:pt x="1965623" y="2214435"/>
                    <a:pt x="1962870" y="2220984"/>
                    <a:pt x="1959073" y="2226679"/>
                  </a:cubicBezTo>
                  <a:cubicBezTo>
                    <a:pt x="1957175" y="2232374"/>
                    <a:pt x="1955027" y="2237992"/>
                    <a:pt x="1953378" y="2243764"/>
                  </a:cubicBezTo>
                  <a:cubicBezTo>
                    <a:pt x="1935404" y="2306672"/>
                    <a:pt x="1949272" y="2307867"/>
                    <a:pt x="1953378" y="2414609"/>
                  </a:cubicBezTo>
                  <a:cubicBezTo>
                    <a:pt x="1951480" y="2422202"/>
                    <a:pt x="1953217" y="2431854"/>
                    <a:pt x="1947683" y="2437388"/>
                  </a:cubicBezTo>
                  <a:cubicBezTo>
                    <a:pt x="1935546" y="2449524"/>
                    <a:pt x="1900395" y="2438998"/>
                    <a:pt x="1890733" y="2437388"/>
                  </a:cubicBezTo>
                  <a:cubicBezTo>
                    <a:pt x="1858087" y="2388418"/>
                    <a:pt x="1897229" y="2450379"/>
                    <a:pt x="1873648" y="2403219"/>
                  </a:cubicBezTo>
                  <a:cubicBezTo>
                    <a:pt x="1870587" y="2397097"/>
                    <a:pt x="1866055" y="2391830"/>
                    <a:pt x="1862258" y="2386135"/>
                  </a:cubicBezTo>
                  <a:cubicBezTo>
                    <a:pt x="1847866" y="2342961"/>
                    <a:pt x="1858071" y="2361571"/>
                    <a:pt x="1833783" y="2329186"/>
                  </a:cubicBezTo>
                  <a:cubicBezTo>
                    <a:pt x="1819469" y="2286246"/>
                    <a:pt x="1838778" y="2339175"/>
                    <a:pt x="1816698" y="2295017"/>
                  </a:cubicBezTo>
                  <a:cubicBezTo>
                    <a:pt x="1814013" y="2289648"/>
                    <a:pt x="1813368" y="2283450"/>
                    <a:pt x="1811003" y="2277933"/>
                  </a:cubicBezTo>
                  <a:cubicBezTo>
                    <a:pt x="1807659" y="2270130"/>
                    <a:pt x="1802766" y="2263035"/>
                    <a:pt x="1799613" y="2255153"/>
                  </a:cubicBezTo>
                  <a:cubicBezTo>
                    <a:pt x="1795154" y="2244006"/>
                    <a:pt x="1794883" y="2230973"/>
                    <a:pt x="1788223" y="2220984"/>
                  </a:cubicBezTo>
                  <a:lnTo>
                    <a:pt x="1765443" y="2186815"/>
                  </a:lnTo>
                  <a:cubicBezTo>
                    <a:pt x="1763545" y="2179222"/>
                    <a:pt x="1763248" y="2171036"/>
                    <a:pt x="1759748" y="2164036"/>
                  </a:cubicBezTo>
                  <a:cubicBezTo>
                    <a:pt x="1753626" y="2151792"/>
                    <a:pt x="1741297" y="2142853"/>
                    <a:pt x="1736968" y="2129867"/>
                  </a:cubicBezTo>
                  <a:cubicBezTo>
                    <a:pt x="1722654" y="2086926"/>
                    <a:pt x="1741962" y="2139856"/>
                    <a:pt x="1719884" y="2095698"/>
                  </a:cubicBezTo>
                  <a:cubicBezTo>
                    <a:pt x="1717200" y="2090329"/>
                    <a:pt x="1716554" y="2084131"/>
                    <a:pt x="1714189" y="2078614"/>
                  </a:cubicBezTo>
                  <a:cubicBezTo>
                    <a:pt x="1708703" y="2065814"/>
                    <a:pt x="1688117" y="2027063"/>
                    <a:pt x="1680019" y="2021665"/>
                  </a:cubicBezTo>
                  <a:lnTo>
                    <a:pt x="1662934" y="2010276"/>
                  </a:lnTo>
                  <a:cubicBezTo>
                    <a:pt x="1661036" y="2002683"/>
                    <a:pt x="1659987" y="1994825"/>
                    <a:pt x="1657239" y="1987496"/>
                  </a:cubicBezTo>
                  <a:cubicBezTo>
                    <a:pt x="1647851" y="1962463"/>
                    <a:pt x="1646476" y="1968662"/>
                    <a:pt x="1634459" y="1947633"/>
                  </a:cubicBezTo>
                  <a:cubicBezTo>
                    <a:pt x="1626020" y="1932864"/>
                    <a:pt x="1613150" y="1899257"/>
                    <a:pt x="1600289" y="1890684"/>
                  </a:cubicBezTo>
                  <a:lnTo>
                    <a:pt x="1583204" y="1879295"/>
                  </a:lnTo>
                  <a:cubicBezTo>
                    <a:pt x="1577509" y="1871702"/>
                    <a:pt x="1571636" y="1864239"/>
                    <a:pt x="1566119" y="1856515"/>
                  </a:cubicBezTo>
                  <a:cubicBezTo>
                    <a:pt x="1562141" y="1850946"/>
                    <a:pt x="1559569" y="1844271"/>
                    <a:pt x="1554729" y="1839431"/>
                  </a:cubicBezTo>
                  <a:cubicBezTo>
                    <a:pt x="1549889" y="1834591"/>
                    <a:pt x="1543214" y="1832019"/>
                    <a:pt x="1537644" y="1828041"/>
                  </a:cubicBezTo>
                  <a:cubicBezTo>
                    <a:pt x="1529920" y="1822524"/>
                    <a:pt x="1522588" y="1816474"/>
                    <a:pt x="1514864" y="1810957"/>
                  </a:cubicBezTo>
                  <a:cubicBezTo>
                    <a:pt x="1509294" y="1806979"/>
                    <a:pt x="1503037" y="1803949"/>
                    <a:pt x="1497779" y="1799567"/>
                  </a:cubicBezTo>
                  <a:cubicBezTo>
                    <a:pt x="1469340" y="1775868"/>
                    <a:pt x="1493633" y="1786795"/>
                    <a:pt x="1463610" y="1776788"/>
                  </a:cubicBezTo>
                  <a:cubicBezTo>
                    <a:pt x="1435330" y="1734369"/>
                    <a:pt x="1471677" y="1786468"/>
                    <a:pt x="1435135" y="1742619"/>
                  </a:cubicBezTo>
                  <a:cubicBezTo>
                    <a:pt x="1411404" y="1714143"/>
                    <a:pt x="1437984" y="1735027"/>
                    <a:pt x="1406660" y="1714144"/>
                  </a:cubicBezTo>
                  <a:cubicBezTo>
                    <a:pt x="1387119" y="1684833"/>
                    <a:pt x="1386346" y="1678834"/>
                    <a:pt x="1361100" y="1657196"/>
                  </a:cubicBezTo>
                  <a:cubicBezTo>
                    <a:pt x="1355903" y="1652742"/>
                    <a:pt x="1349710" y="1649603"/>
                    <a:pt x="1344015" y="1645807"/>
                  </a:cubicBezTo>
                  <a:cubicBezTo>
                    <a:pt x="1333991" y="1615736"/>
                    <a:pt x="1341650" y="1633716"/>
                    <a:pt x="1315540" y="1594553"/>
                  </a:cubicBezTo>
                  <a:lnTo>
                    <a:pt x="1304150" y="1577469"/>
                  </a:lnTo>
                  <a:cubicBezTo>
                    <a:pt x="1291325" y="1538995"/>
                    <a:pt x="1309111" y="1580697"/>
                    <a:pt x="1281370" y="1548994"/>
                  </a:cubicBezTo>
                  <a:cubicBezTo>
                    <a:pt x="1234863" y="1495845"/>
                    <a:pt x="1279945" y="1529060"/>
                    <a:pt x="1241505" y="1503436"/>
                  </a:cubicBezTo>
                  <a:cubicBezTo>
                    <a:pt x="1207020" y="1451709"/>
                    <a:pt x="1260316" y="1527545"/>
                    <a:pt x="1207335" y="1469267"/>
                  </a:cubicBezTo>
                  <a:cubicBezTo>
                    <a:pt x="1194566" y="1455221"/>
                    <a:pt x="1186589" y="1437131"/>
                    <a:pt x="1173166" y="1423708"/>
                  </a:cubicBezTo>
                  <a:cubicBezTo>
                    <a:pt x="1167471" y="1418013"/>
                    <a:pt x="1162268" y="1411780"/>
                    <a:pt x="1156081" y="1406624"/>
                  </a:cubicBezTo>
                  <a:cubicBezTo>
                    <a:pt x="1150823" y="1402242"/>
                    <a:pt x="1144566" y="1399212"/>
                    <a:pt x="1138996" y="1395234"/>
                  </a:cubicBezTo>
                  <a:cubicBezTo>
                    <a:pt x="1104497" y="1370592"/>
                    <a:pt x="1129113" y="1384597"/>
                    <a:pt x="1093436" y="1366760"/>
                  </a:cubicBezTo>
                  <a:cubicBezTo>
                    <a:pt x="1072553" y="1335436"/>
                    <a:pt x="1093437" y="1362015"/>
                    <a:pt x="1064961" y="1338286"/>
                  </a:cubicBezTo>
                  <a:cubicBezTo>
                    <a:pt x="1048519" y="1324585"/>
                    <a:pt x="1047685" y="1320914"/>
                    <a:pt x="1036486" y="1304117"/>
                  </a:cubicBezTo>
                  <a:cubicBezTo>
                    <a:pt x="1026462" y="1274046"/>
                    <a:pt x="1034121" y="1292026"/>
                    <a:pt x="1008011" y="1252863"/>
                  </a:cubicBezTo>
                  <a:lnTo>
                    <a:pt x="996621" y="1235779"/>
                  </a:lnTo>
                  <a:cubicBezTo>
                    <a:pt x="983265" y="1195711"/>
                    <a:pt x="1000648" y="1245175"/>
                    <a:pt x="979536" y="1195915"/>
                  </a:cubicBezTo>
                  <a:cubicBezTo>
                    <a:pt x="965389" y="1162906"/>
                    <a:pt x="984340" y="1194577"/>
                    <a:pt x="962451" y="1161746"/>
                  </a:cubicBezTo>
                  <a:cubicBezTo>
                    <a:pt x="952442" y="1131719"/>
                    <a:pt x="963372" y="1156018"/>
                    <a:pt x="939671" y="1127577"/>
                  </a:cubicBezTo>
                  <a:cubicBezTo>
                    <a:pt x="935289" y="1122319"/>
                    <a:pt x="933540" y="1114874"/>
                    <a:pt x="928282" y="1110492"/>
                  </a:cubicBezTo>
                  <a:cubicBezTo>
                    <a:pt x="921760" y="1105057"/>
                    <a:pt x="912873" y="1103315"/>
                    <a:pt x="905502" y="1099103"/>
                  </a:cubicBezTo>
                  <a:cubicBezTo>
                    <a:pt x="899559" y="1095707"/>
                    <a:pt x="893987" y="1091691"/>
                    <a:pt x="888417" y="1087713"/>
                  </a:cubicBezTo>
                  <a:cubicBezTo>
                    <a:pt x="828701" y="1045060"/>
                    <a:pt x="898223" y="1094936"/>
                    <a:pt x="848552" y="1053544"/>
                  </a:cubicBezTo>
                  <a:cubicBezTo>
                    <a:pt x="843294" y="1049162"/>
                    <a:pt x="837162" y="1045951"/>
                    <a:pt x="831467" y="1042154"/>
                  </a:cubicBezTo>
                  <a:cubicBezTo>
                    <a:pt x="827670" y="1036459"/>
                    <a:pt x="824917" y="1029910"/>
                    <a:pt x="820077" y="1025070"/>
                  </a:cubicBezTo>
                  <a:cubicBezTo>
                    <a:pt x="815237" y="1020230"/>
                    <a:pt x="807268" y="1019025"/>
                    <a:pt x="802992" y="1013680"/>
                  </a:cubicBezTo>
                  <a:cubicBezTo>
                    <a:pt x="771554" y="974384"/>
                    <a:pt x="829177" y="1017849"/>
                    <a:pt x="780212" y="985206"/>
                  </a:cubicBezTo>
                  <a:cubicBezTo>
                    <a:pt x="776415" y="979511"/>
                    <a:pt x="773204" y="973380"/>
                    <a:pt x="768822" y="968122"/>
                  </a:cubicBezTo>
                  <a:cubicBezTo>
                    <a:pt x="763666" y="961935"/>
                    <a:pt x="756205" y="957738"/>
                    <a:pt x="751737" y="951037"/>
                  </a:cubicBezTo>
                  <a:cubicBezTo>
                    <a:pt x="748407" y="946042"/>
                    <a:pt x="749727" y="938691"/>
                    <a:pt x="746042" y="933953"/>
                  </a:cubicBezTo>
                  <a:cubicBezTo>
                    <a:pt x="719151" y="899381"/>
                    <a:pt x="722858" y="903446"/>
                    <a:pt x="694787" y="894089"/>
                  </a:cubicBezTo>
                  <a:cubicBezTo>
                    <a:pt x="690990" y="888394"/>
                    <a:pt x="688548" y="881511"/>
                    <a:pt x="683397" y="877004"/>
                  </a:cubicBezTo>
                  <a:cubicBezTo>
                    <a:pt x="665072" y="860970"/>
                    <a:pt x="647264" y="853243"/>
                    <a:pt x="626448" y="842835"/>
                  </a:cubicBezTo>
                  <a:cubicBezTo>
                    <a:pt x="598959" y="801602"/>
                    <a:pt x="615912" y="814787"/>
                    <a:pt x="580888" y="797277"/>
                  </a:cubicBezTo>
                  <a:cubicBezTo>
                    <a:pt x="562199" y="769244"/>
                    <a:pt x="578832" y="788071"/>
                    <a:pt x="546718" y="768803"/>
                  </a:cubicBezTo>
                  <a:cubicBezTo>
                    <a:pt x="534980" y="761760"/>
                    <a:pt x="524792" y="752145"/>
                    <a:pt x="512548" y="746023"/>
                  </a:cubicBezTo>
                  <a:cubicBezTo>
                    <a:pt x="484399" y="731950"/>
                    <a:pt x="497822" y="737319"/>
                    <a:pt x="472683" y="728939"/>
                  </a:cubicBezTo>
                  <a:cubicBezTo>
                    <a:pt x="466988" y="723244"/>
                    <a:pt x="462393" y="716178"/>
                    <a:pt x="455598" y="711854"/>
                  </a:cubicBezTo>
                  <a:cubicBezTo>
                    <a:pt x="434510" y="698435"/>
                    <a:pt x="401249" y="684030"/>
                    <a:pt x="375869" y="677685"/>
                  </a:cubicBezTo>
                  <a:cubicBezTo>
                    <a:pt x="347265" y="670534"/>
                    <a:pt x="360515" y="674465"/>
                    <a:pt x="336004" y="666296"/>
                  </a:cubicBezTo>
                  <a:cubicBezTo>
                    <a:pt x="330309" y="660601"/>
                    <a:pt x="325034" y="654452"/>
                    <a:pt x="318919" y="649211"/>
                  </a:cubicBezTo>
                  <a:cubicBezTo>
                    <a:pt x="306810" y="638832"/>
                    <a:pt x="272851" y="615876"/>
                    <a:pt x="261969" y="609347"/>
                  </a:cubicBezTo>
                  <a:cubicBezTo>
                    <a:pt x="252477" y="603652"/>
                    <a:pt x="242832" y="598206"/>
                    <a:pt x="233494" y="592263"/>
                  </a:cubicBezTo>
                  <a:cubicBezTo>
                    <a:pt x="216171" y="581239"/>
                    <a:pt x="199324" y="569484"/>
                    <a:pt x="182239" y="558094"/>
                  </a:cubicBezTo>
                  <a:cubicBezTo>
                    <a:pt x="126760" y="521110"/>
                    <a:pt x="212920" y="579002"/>
                    <a:pt x="142374" y="529620"/>
                  </a:cubicBezTo>
                  <a:cubicBezTo>
                    <a:pt x="131160" y="521770"/>
                    <a:pt x="121485" y="510159"/>
                    <a:pt x="108205" y="506840"/>
                  </a:cubicBezTo>
                  <a:lnTo>
                    <a:pt x="85425" y="501146"/>
                  </a:lnTo>
                  <a:cubicBezTo>
                    <a:pt x="80958" y="492211"/>
                    <a:pt x="70696" y="469333"/>
                    <a:pt x="62645" y="461282"/>
                  </a:cubicBezTo>
                  <a:cubicBezTo>
                    <a:pt x="57805" y="456442"/>
                    <a:pt x="51255" y="453689"/>
                    <a:pt x="45560" y="449892"/>
                  </a:cubicBezTo>
                  <a:cubicBezTo>
                    <a:pt x="37967" y="438502"/>
                    <a:pt x="27109" y="428709"/>
                    <a:pt x="22780" y="415723"/>
                  </a:cubicBezTo>
                  <a:cubicBezTo>
                    <a:pt x="20882" y="410028"/>
                    <a:pt x="18664" y="404430"/>
                    <a:pt x="17085" y="398639"/>
                  </a:cubicBezTo>
                  <a:cubicBezTo>
                    <a:pt x="6782" y="360863"/>
                    <a:pt x="6641" y="357811"/>
                    <a:pt x="0" y="324606"/>
                  </a:cubicBezTo>
                  <a:cubicBezTo>
                    <a:pt x="9332" y="147304"/>
                    <a:pt x="-6278" y="261157"/>
                    <a:pt x="11390" y="199319"/>
                  </a:cubicBezTo>
                  <a:cubicBezTo>
                    <a:pt x="13540" y="191793"/>
                    <a:pt x="13585" y="183540"/>
                    <a:pt x="17085" y="176540"/>
                  </a:cubicBezTo>
                  <a:cubicBezTo>
                    <a:pt x="23207" y="164296"/>
                    <a:pt x="35536" y="155357"/>
                    <a:pt x="39865" y="142371"/>
                  </a:cubicBezTo>
                  <a:cubicBezTo>
                    <a:pt x="43346" y="131929"/>
                    <a:pt x="50338" y="100963"/>
                    <a:pt x="62645" y="91118"/>
                  </a:cubicBezTo>
                  <a:cubicBezTo>
                    <a:pt x="67333" y="87368"/>
                    <a:pt x="74035" y="87321"/>
                    <a:pt x="79730" y="85423"/>
                  </a:cubicBezTo>
                  <a:cubicBezTo>
                    <a:pt x="92173" y="66758"/>
                    <a:pt x="84275" y="68338"/>
                    <a:pt x="96815" y="68338"/>
                  </a:cubicBezTo>
                </a:path>
              </a:pathLst>
            </a:custGeom>
            <a:blipFill rotWithShape="1">
              <a:blip r:embed="rId4"/>
              <a:stretch>
                <a:fillRect/>
              </a:stretch>
            </a:blipFill>
            <a:ln w="1587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grpSp>
      <p:sp>
        <p:nvSpPr>
          <p:cNvPr id="214" name="Oval 213"/>
          <p:cNvSpPr/>
          <p:nvPr/>
        </p:nvSpPr>
        <p:spPr>
          <a:xfrm>
            <a:off x="3050742" y="524647"/>
            <a:ext cx="301543" cy="295291"/>
          </a:xfrm>
          <a:prstGeom prst="ellipse">
            <a:avLst/>
          </a:prstGeom>
          <a:gradFill flip="none" rotWithShape="1">
            <a:gsLst>
              <a:gs pos="99000">
                <a:srgbClr val="C3020D"/>
              </a:gs>
              <a:gs pos="0">
                <a:srgbClr val="FFFFFF"/>
              </a:gs>
              <a:gs pos="54000">
                <a:srgbClr val="C3020D"/>
              </a:gs>
            </a:gsLst>
            <a:path path="circle">
              <a:fillToRect l="50000" t="50000" r="50000" b="50000"/>
            </a:path>
            <a:tileRect/>
          </a:gradFill>
          <a:ln>
            <a:solidFill>
              <a:schemeClr val="accent2">
                <a:lumMod val="75000"/>
              </a:schemeClr>
            </a:solidFill>
          </a:ln>
          <a:scene3d>
            <a:camera prst="orthographicFront">
              <a:rot lat="0" lon="0" rev="0"/>
            </a:camera>
            <a:lightRig rig="threePt" dir="t"/>
          </a:scene3d>
          <a:sp3d>
            <a:bevelT w="152400" h="50800" prst="softRound"/>
            <a:bevelB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15" name="Oval 214"/>
          <p:cNvSpPr/>
          <p:nvPr/>
        </p:nvSpPr>
        <p:spPr>
          <a:xfrm>
            <a:off x="3463545" y="570322"/>
            <a:ext cx="301543" cy="295291"/>
          </a:xfrm>
          <a:prstGeom prst="ellipse">
            <a:avLst/>
          </a:prstGeom>
          <a:gradFill flip="none" rotWithShape="1">
            <a:gsLst>
              <a:gs pos="99000">
                <a:srgbClr val="C3020D"/>
              </a:gs>
              <a:gs pos="0">
                <a:srgbClr val="FFFFFF"/>
              </a:gs>
              <a:gs pos="54000">
                <a:srgbClr val="C3020D"/>
              </a:gs>
            </a:gsLst>
            <a:path path="circle">
              <a:fillToRect l="50000" t="50000" r="50000" b="50000"/>
            </a:path>
            <a:tileRect/>
          </a:gradFill>
          <a:ln>
            <a:solidFill>
              <a:schemeClr val="accent2">
                <a:lumMod val="75000"/>
              </a:schemeClr>
            </a:solidFill>
          </a:ln>
          <a:scene3d>
            <a:camera prst="orthographicFront">
              <a:rot lat="0" lon="0" rev="0"/>
            </a:camera>
            <a:lightRig rig="threePt" dir="t"/>
          </a:scene3d>
          <a:sp3d>
            <a:bevelT w="152400" h="50800" prst="softRound"/>
            <a:bevelB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16" name="Oval 215"/>
          <p:cNvSpPr/>
          <p:nvPr/>
        </p:nvSpPr>
        <p:spPr>
          <a:xfrm>
            <a:off x="3242124" y="294996"/>
            <a:ext cx="301543" cy="295291"/>
          </a:xfrm>
          <a:prstGeom prst="ellipse">
            <a:avLst/>
          </a:prstGeom>
          <a:gradFill flip="none" rotWithShape="1">
            <a:gsLst>
              <a:gs pos="99000">
                <a:srgbClr val="C3020D"/>
              </a:gs>
              <a:gs pos="0">
                <a:srgbClr val="FFFFFF"/>
              </a:gs>
              <a:gs pos="54000">
                <a:srgbClr val="C3020D"/>
              </a:gs>
            </a:gsLst>
            <a:path path="circle">
              <a:fillToRect l="50000" t="50000" r="50000" b="50000"/>
            </a:path>
            <a:tileRect/>
          </a:gradFill>
          <a:ln>
            <a:solidFill>
              <a:schemeClr val="accent2">
                <a:lumMod val="75000"/>
              </a:schemeClr>
            </a:solidFill>
          </a:ln>
          <a:scene3d>
            <a:camera prst="orthographicFront">
              <a:rot lat="0" lon="0" rev="0"/>
            </a:camera>
            <a:lightRig rig="threePt" dir="t"/>
          </a:scene3d>
          <a:sp3d>
            <a:bevelT w="152400" h="50800" prst="softRound"/>
            <a:bevelB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217" name="Straight Arrow Connector 216"/>
          <p:cNvCxnSpPr/>
          <p:nvPr/>
        </p:nvCxnSpPr>
        <p:spPr>
          <a:xfrm flipV="1">
            <a:off x="1506897" y="1426015"/>
            <a:ext cx="559428" cy="6486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412893" y="4050183"/>
            <a:ext cx="267231" cy="105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185814" y="443045"/>
            <a:ext cx="916437" cy="261610"/>
          </a:xfrm>
          <a:prstGeom prst="rect">
            <a:avLst/>
          </a:prstGeom>
          <a:noFill/>
          <a:ln w="22225">
            <a:solidFill>
              <a:schemeClr val="tx2">
                <a:lumMod val="60000"/>
                <a:lumOff val="40000"/>
              </a:schemeClr>
            </a:solidFill>
          </a:ln>
        </p:spPr>
        <p:txBody>
          <a:bodyPr wrap="none" rtlCol="0">
            <a:spAutoFit/>
          </a:bodyPr>
          <a:lstStyle/>
          <a:p>
            <a:r>
              <a:rPr lang="en-US" sz="1100" dirty="0" smtClean="0">
                <a:solidFill>
                  <a:prstClr val="black"/>
                </a:solidFill>
              </a:rPr>
              <a:t>Transfusion</a:t>
            </a:r>
            <a:endParaRPr lang="en-US" sz="1100" dirty="0">
              <a:solidFill>
                <a:prstClr val="black"/>
              </a:solidFill>
            </a:endParaRPr>
          </a:p>
        </p:txBody>
      </p:sp>
      <p:cxnSp>
        <p:nvCxnSpPr>
          <p:cNvPr id="222" name="Straight Arrow Connector 221"/>
          <p:cNvCxnSpPr/>
          <p:nvPr/>
        </p:nvCxnSpPr>
        <p:spPr>
          <a:xfrm flipV="1">
            <a:off x="2191014" y="524647"/>
            <a:ext cx="606815" cy="656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3" name="TextBox 222"/>
          <p:cNvSpPr txBox="1"/>
          <p:nvPr/>
        </p:nvSpPr>
        <p:spPr>
          <a:xfrm>
            <a:off x="2744623" y="5117510"/>
            <a:ext cx="1066147" cy="400110"/>
          </a:xfrm>
          <a:prstGeom prst="rect">
            <a:avLst/>
          </a:prstGeom>
          <a:noFill/>
        </p:spPr>
        <p:txBody>
          <a:bodyPr wrap="square" rtlCol="0">
            <a:spAutoFit/>
          </a:bodyPr>
          <a:lstStyle/>
          <a:p>
            <a:pPr algn="ctr"/>
            <a:r>
              <a:rPr lang="en-US" sz="1000" dirty="0" smtClean="0">
                <a:solidFill>
                  <a:prstClr val="black"/>
                </a:solidFill>
              </a:rPr>
              <a:t>Tf-Fe loads liver via </a:t>
            </a:r>
            <a:r>
              <a:rPr lang="en-US" sz="1000" dirty="0" err="1" smtClean="0">
                <a:solidFill>
                  <a:prstClr val="black"/>
                </a:solidFill>
              </a:rPr>
              <a:t>TfR</a:t>
            </a:r>
            <a:endParaRPr lang="en-US" sz="1000" dirty="0">
              <a:solidFill>
                <a:prstClr val="black"/>
              </a:solidFill>
            </a:endParaRPr>
          </a:p>
        </p:txBody>
      </p:sp>
      <p:sp>
        <p:nvSpPr>
          <p:cNvPr id="289" name="TextBox 288"/>
          <p:cNvSpPr txBox="1"/>
          <p:nvPr/>
        </p:nvSpPr>
        <p:spPr>
          <a:xfrm>
            <a:off x="4560128" y="5994232"/>
            <a:ext cx="558767" cy="253916"/>
          </a:xfrm>
          <a:prstGeom prst="rect">
            <a:avLst/>
          </a:prstGeom>
          <a:noFill/>
        </p:spPr>
        <p:txBody>
          <a:bodyPr wrap="none" rtlCol="0">
            <a:spAutoFit/>
          </a:bodyPr>
          <a:lstStyle/>
          <a:p>
            <a:r>
              <a:rPr lang="en-US" sz="800" dirty="0" smtClean="0">
                <a:solidFill>
                  <a:prstClr val="black"/>
                </a:solidFill>
              </a:rPr>
              <a:t>HEP</a:t>
            </a:r>
            <a:r>
              <a:rPr lang="en-US" sz="800" b="1" dirty="0" smtClean="0">
                <a:solidFill>
                  <a:prstClr val="black"/>
                </a:solidFill>
              </a:rPr>
              <a:t> </a:t>
            </a:r>
            <a:r>
              <a:rPr lang="en-US" sz="1050" b="1" dirty="0" smtClean="0">
                <a:solidFill>
                  <a:prstClr val="black"/>
                </a:solidFill>
                <a:latin typeface="Webdings"/>
                <a:ea typeface="Webdings"/>
                <a:cs typeface="Webdings"/>
                <a:sym typeface="Webdings"/>
              </a:rPr>
              <a:t></a:t>
            </a:r>
            <a:r>
              <a:rPr lang="en-US" sz="800" b="1" dirty="0" smtClean="0">
                <a:solidFill>
                  <a:prstClr val="black"/>
                </a:solidFill>
              </a:rPr>
              <a:t> </a:t>
            </a:r>
            <a:endParaRPr lang="en-US" sz="800" b="1" dirty="0">
              <a:solidFill>
                <a:prstClr val="black"/>
              </a:solidFill>
            </a:endParaRPr>
          </a:p>
        </p:txBody>
      </p:sp>
      <p:sp>
        <p:nvSpPr>
          <p:cNvPr id="290" name="TextBox 289"/>
          <p:cNvSpPr txBox="1"/>
          <p:nvPr/>
        </p:nvSpPr>
        <p:spPr>
          <a:xfrm>
            <a:off x="5548978" y="5435484"/>
            <a:ext cx="558767" cy="253916"/>
          </a:xfrm>
          <a:prstGeom prst="rect">
            <a:avLst/>
          </a:prstGeom>
          <a:noFill/>
        </p:spPr>
        <p:txBody>
          <a:bodyPr wrap="none" rtlCol="0">
            <a:spAutoFit/>
          </a:bodyPr>
          <a:lstStyle/>
          <a:p>
            <a:r>
              <a:rPr lang="en-US" sz="800" dirty="0" smtClean="0">
                <a:solidFill>
                  <a:prstClr val="black"/>
                </a:solidFill>
              </a:rPr>
              <a:t>HEP</a:t>
            </a:r>
            <a:r>
              <a:rPr lang="en-US" sz="800" b="1" dirty="0" smtClean="0">
                <a:solidFill>
                  <a:prstClr val="black"/>
                </a:solidFill>
              </a:rPr>
              <a:t> </a:t>
            </a:r>
            <a:r>
              <a:rPr lang="en-US" sz="1050" b="1" dirty="0" smtClean="0">
                <a:solidFill>
                  <a:prstClr val="black"/>
                </a:solidFill>
                <a:latin typeface="Webdings"/>
                <a:ea typeface="Webdings"/>
                <a:cs typeface="Webdings"/>
                <a:sym typeface="Webdings"/>
              </a:rPr>
              <a:t></a:t>
            </a:r>
            <a:r>
              <a:rPr lang="en-US" sz="800" b="1" dirty="0" smtClean="0">
                <a:solidFill>
                  <a:prstClr val="black"/>
                </a:solidFill>
              </a:rPr>
              <a:t> </a:t>
            </a:r>
            <a:endParaRPr lang="en-US" sz="800" b="1" dirty="0">
              <a:solidFill>
                <a:prstClr val="black"/>
              </a:solidFill>
            </a:endParaRPr>
          </a:p>
        </p:txBody>
      </p:sp>
      <p:sp>
        <p:nvSpPr>
          <p:cNvPr id="292" name="TextBox 291"/>
          <p:cNvSpPr txBox="1"/>
          <p:nvPr/>
        </p:nvSpPr>
        <p:spPr>
          <a:xfrm>
            <a:off x="3184161" y="1900832"/>
            <a:ext cx="558767" cy="253916"/>
          </a:xfrm>
          <a:prstGeom prst="rect">
            <a:avLst/>
          </a:prstGeom>
          <a:noFill/>
        </p:spPr>
        <p:txBody>
          <a:bodyPr wrap="none" rtlCol="0">
            <a:spAutoFit/>
          </a:bodyPr>
          <a:lstStyle/>
          <a:p>
            <a:r>
              <a:rPr lang="en-US" sz="800" dirty="0" smtClean="0">
                <a:solidFill>
                  <a:prstClr val="black"/>
                </a:solidFill>
              </a:rPr>
              <a:t>HEP</a:t>
            </a:r>
            <a:r>
              <a:rPr lang="en-US" sz="800" b="1" dirty="0" smtClean="0">
                <a:solidFill>
                  <a:prstClr val="black"/>
                </a:solidFill>
              </a:rPr>
              <a:t> </a:t>
            </a:r>
            <a:r>
              <a:rPr lang="en-US" sz="1050" b="1" dirty="0" smtClean="0">
                <a:solidFill>
                  <a:prstClr val="black"/>
                </a:solidFill>
                <a:latin typeface="Webdings"/>
                <a:ea typeface="Webdings"/>
                <a:cs typeface="Webdings"/>
                <a:sym typeface="Webdings"/>
              </a:rPr>
              <a:t></a:t>
            </a:r>
            <a:r>
              <a:rPr lang="en-US" sz="800" b="1" dirty="0" smtClean="0">
                <a:solidFill>
                  <a:prstClr val="black"/>
                </a:solidFill>
              </a:rPr>
              <a:t> </a:t>
            </a:r>
            <a:endParaRPr lang="en-US" sz="800" b="1" dirty="0">
              <a:solidFill>
                <a:prstClr val="black"/>
              </a:solidFill>
            </a:endParaRPr>
          </a:p>
        </p:txBody>
      </p:sp>
      <p:sp>
        <p:nvSpPr>
          <p:cNvPr id="49" name="Line Callout 1 48"/>
          <p:cNvSpPr/>
          <p:nvPr/>
        </p:nvSpPr>
        <p:spPr>
          <a:xfrm>
            <a:off x="4343385" y="2817537"/>
            <a:ext cx="1807424" cy="258532"/>
          </a:xfrm>
          <a:prstGeom prst="borderCallout1">
            <a:avLst>
              <a:gd name="adj1" fmla="val 55477"/>
              <a:gd name="adj2" fmla="val -3483"/>
              <a:gd name="adj3" fmla="val 8737"/>
              <a:gd name="adj4" fmla="val -21262"/>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latin typeface="Calibri"/>
              </a:rPr>
              <a:t>Non-transferrin bound iron (NTBI)</a:t>
            </a:r>
          </a:p>
          <a:p>
            <a:pPr algn="ctr"/>
            <a:r>
              <a:rPr lang="en-US" sz="900" dirty="0" smtClean="0">
                <a:solidFill>
                  <a:srgbClr val="000000"/>
                </a:solidFill>
                <a:latin typeface="Calibri"/>
              </a:rPr>
              <a:t>Labile Plasma iron (LPI)</a:t>
            </a:r>
          </a:p>
        </p:txBody>
      </p:sp>
      <p:cxnSp>
        <p:nvCxnSpPr>
          <p:cNvPr id="59" name="Straight Arrow Connector 58"/>
          <p:cNvCxnSpPr/>
          <p:nvPr/>
        </p:nvCxnSpPr>
        <p:spPr>
          <a:xfrm>
            <a:off x="4988135" y="5994232"/>
            <a:ext cx="260230" cy="36135"/>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6002077" y="5467149"/>
            <a:ext cx="195379" cy="19534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298" name="TextBox 297"/>
          <p:cNvSpPr txBox="1"/>
          <p:nvPr/>
        </p:nvSpPr>
        <p:spPr>
          <a:xfrm>
            <a:off x="581352" y="1253769"/>
            <a:ext cx="1181734" cy="430887"/>
          </a:xfrm>
          <a:prstGeom prst="rect">
            <a:avLst/>
          </a:prstGeom>
          <a:noFill/>
          <a:ln w="22225">
            <a:solidFill>
              <a:schemeClr val="tx2">
                <a:lumMod val="60000"/>
                <a:lumOff val="40000"/>
              </a:schemeClr>
            </a:solidFill>
          </a:ln>
        </p:spPr>
        <p:txBody>
          <a:bodyPr wrap="none" rtlCol="0">
            <a:spAutoFit/>
          </a:bodyPr>
          <a:lstStyle/>
          <a:p>
            <a:r>
              <a:rPr lang="en-US" sz="1100" dirty="0" smtClean="0">
                <a:solidFill>
                  <a:prstClr val="black"/>
                </a:solidFill>
              </a:rPr>
              <a:t>RBC production</a:t>
            </a:r>
          </a:p>
          <a:p>
            <a:r>
              <a:rPr lang="en-US" sz="1100" dirty="0" smtClean="0">
                <a:solidFill>
                  <a:prstClr val="black"/>
                </a:solidFill>
              </a:rPr>
              <a:t>“Erythropoiesis”</a:t>
            </a:r>
            <a:endParaRPr lang="en-US" sz="1100" dirty="0">
              <a:solidFill>
                <a:prstClr val="black"/>
              </a:solidFill>
            </a:endParaRPr>
          </a:p>
        </p:txBody>
      </p:sp>
      <p:sp>
        <p:nvSpPr>
          <p:cNvPr id="181" name="Can 180"/>
          <p:cNvSpPr/>
          <p:nvPr/>
        </p:nvSpPr>
        <p:spPr>
          <a:xfrm rot="7325445">
            <a:off x="8108815" y="3710528"/>
            <a:ext cx="199941" cy="356458"/>
          </a:xfrm>
          <a:prstGeom prst="can">
            <a:avLst/>
          </a:prstGeom>
          <a:solidFill>
            <a:schemeClr val="accent6">
              <a:lumMod val="40000"/>
              <a:lumOff val="6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800" dirty="0" smtClean="0">
                <a:solidFill>
                  <a:prstClr val="black"/>
                </a:solidFill>
                <a:latin typeface="Calibri"/>
              </a:rPr>
              <a:t>FPN</a:t>
            </a:r>
            <a:endParaRPr lang="en-US" sz="800" dirty="0">
              <a:solidFill>
                <a:prstClr val="black"/>
              </a:solidFill>
              <a:latin typeface="Calibri"/>
            </a:endParaRPr>
          </a:p>
        </p:txBody>
      </p:sp>
      <p:sp>
        <p:nvSpPr>
          <p:cNvPr id="182" name="TextBox 181"/>
          <p:cNvSpPr txBox="1"/>
          <p:nvPr/>
        </p:nvSpPr>
        <p:spPr>
          <a:xfrm>
            <a:off x="7964055" y="4018700"/>
            <a:ext cx="558767" cy="253916"/>
          </a:xfrm>
          <a:prstGeom prst="rect">
            <a:avLst/>
          </a:prstGeom>
          <a:noFill/>
        </p:spPr>
        <p:txBody>
          <a:bodyPr wrap="none" rtlCol="0">
            <a:spAutoFit/>
          </a:bodyPr>
          <a:lstStyle/>
          <a:p>
            <a:r>
              <a:rPr lang="en-US" sz="800" dirty="0" smtClean="0">
                <a:solidFill>
                  <a:prstClr val="black"/>
                </a:solidFill>
              </a:rPr>
              <a:t>HEP</a:t>
            </a:r>
            <a:r>
              <a:rPr lang="en-US" sz="800" b="1" dirty="0" smtClean="0">
                <a:solidFill>
                  <a:prstClr val="black"/>
                </a:solidFill>
              </a:rPr>
              <a:t> </a:t>
            </a:r>
            <a:r>
              <a:rPr lang="en-US" sz="1050" b="1" dirty="0" smtClean="0">
                <a:solidFill>
                  <a:prstClr val="black"/>
                </a:solidFill>
                <a:latin typeface="Webdings"/>
                <a:ea typeface="Webdings"/>
                <a:cs typeface="Webdings"/>
                <a:sym typeface="Webdings"/>
              </a:rPr>
              <a:t></a:t>
            </a:r>
            <a:r>
              <a:rPr lang="en-US" sz="800" b="1" dirty="0" smtClean="0">
                <a:solidFill>
                  <a:prstClr val="black"/>
                </a:solidFill>
              </a:rPr>
              <a:t> </a:t>
            </a:r>
            <a:endParaRPr lang="en-US" sz="800" b="1" dirty="0">
              <a:solidFill>
                <a:prstClr val="black"/>
              </a:solidFill>
            </a:endParaRPr>
          </a:p>
        </p:txBody>
      </p:sp>
      <p:grpSp>
        <p:nvGrpSpPr>
          <p:cNvPr id="2" name="Group 1"/>
          <p:cNvGrpSpPr/>
          <p:nvPr/>
        </p:nvGrpSpPr>
        <p:grpSpPr>
          <a:xfrm>
            <a:off x="6681958" y="4783407"/>
            <a:ext cx="1960237" cy="1373491"/>
            <a:chOff x="6782079" y="4783407"/>
            <a:chExt cx="1860116" cy="1210825"/>
          </a:xfrm>
        </p:grpSpPr>
        <p:sp>
          <p:nvSpPr>
            <p:cNvPr id="188" name="Freeform 9"/>
            <p:cNvSpPr>
              <a:spLocks noChangeAspect="1"/>
            </p:cNvSpPr>
            <p:nvPr/>
          </p:nvSpPr>
          <p:spPr bwMode="auto">
            <a:xfrm>
              <a:off x="6782079" y="4783407"/>
              <a:ext cx="1860116" cy="1210825"/>
            </a:xfrm>
            <a:custGeom>
              <a:avLst/>
              <a:gdLst>
                <a:gd name="T0" fmla="*/ 773 w 774"/>
                <a:gd name="T1" fmla="*/ 23 h 504"/>
                <a:gd name="T2" fmla="*/ 771 w 774"/>
                <a:gd name="T3" fmla="*/ 8 h 504"/>
                <a:gd name="T4" fmla="*/ 752 w 774"/>
                <a:gd name="T5" fmla="*/ 0 h 504"/>
                <a:gd name="T6" fmla="*/ 724 w 774"/>
                <a:gd name="T7" fmla="*/ 7 h 504"/>
                <a:gd name="T8" fmla="*/ 699 w 774"/>
                <a:gd name="T9" fmla="*/ 18 h 504"/>
                <a:gd name="T10" fmla="*/ 675 w 774"/>
                <a:gd name="T11" fmla="*/ 45 h 504"/>
                <a:gd name="T12" fmla="*/ 640 w 774"/>
                <a:gd name="T13" fmla="*/ 80 h 504"/>
                <a:gd name="T14" fmla="*/ 602 w 774"/>
                <a:gd name="T15" fmla="*/ 96 h 504"/>
                <a:gd name="T16" fmla="*/ 567 w 774"/>
                <a:gd name="T17" fmla="*/ 109 h 504"/>
                <a:gd name="T18" fmla="*/ 526 w 774"/>
                <a:gd name="T19" fmla="*/ 129 h 504"/>
                <a:gd name="T20" fmla="*/ 476 w 774"/>
                <a:gd name="T21" fmla="*/ 141 h 504"/>
                <a:gd name="T22" fmla="*/ 436 w 774"/>
                <a:gd name="T23" fmla="*/ 152 h 504"/>
                <a:gd name="T24" fmla="*/ 402 w 774"/>
                <a:gd name="T25" fmla="*/ 149 h 504"/>
                <a:gd name="T26" fmla="*/ 357 w 774"/>
                <a:gd name="T27" fmla="*/ 159 h 504"/>
                <a:gd name="T28" fmla="*/ 329 w 774"/>
                <a:gd name="T29" fmla="*/ 157 h 504"/>
                <a:gd name="T30" fmla="*/ 291 w 774"/>
                <a:gd name="T31" fmla="*/ 167 h 504"/>
                <a:gd name="T32" fmla="*/ 258 w 774"/>
                <a:gd name="T33" fmla="*/ 179 h 504"/>
                <a:gd name="T34" fmla="*/ 210 w 774"/>
                <a:gd name="T35" fmla="*/ 191 h 504"/>
                <a:gd name="T36" fmla="*/ 177 w 774"/>
                <a:gd name="T37" fmla="*/ 212 h 504"/>
                <a:gd name="T38" fmla="*/ 122 w 774"/>
                <a:gd name="T39" fmla="*/ 215 h 504"/>
                <a:gd name="T40" fmla="*/ 84 w 774"/>
                <a:gd name="T41" fmla="*/ 220 h 504"/>
                <a:gd name="T42" fmla="*/ 210 w 774"/>
                <a:gd name="T43" fmla="*/ 485 h 504"/>
                <a:gd name="T44" fmla="*/ 284 w 774"/>
                <a:gd name="T45" fmla="*/ 327 h 504"/>
                <a:gd name="T46" fmla="*/ 365 w 774"/>
                <a:gd name="T47" fmla="*/ 304 h 504"/>
                <a:gd name="T48" fmla="*/ 408 w 774"/>
                <a:gd name="T49" fmla="*/ 294 h 504"/>
                <a:gd name="T50" fmla="*/ 448 w 774"/>
                <a:gd name="T51" fmla="*/ 295 h 504"/>
                <a:gd name="T52" fmla="*/ 477 w 774"/>
                <a:gd name="T53" fmla="*/ 282 h 504"/>
                <a:gd name="T54" fmla="*/ 505 w 774"/>
                <a:gd name="T55" fmla="*/ 278 h 504"/>
                <a:gd name="T56" fmla="*/ 548 w 774"/>
                <a:gd name="T57" fmla="*/ 268 h 504"/>
                <a:gd name="T58" fmla="*/ 577 w 774"/>
                <a:gd name="T59" fmla="*/ 251 h 504"/>
                <a:gd name="T60" fmla="*/ 610 w 774"/>
                <a:gd name="T61" fmla="*/ 242 h 504"/>
                <a:gd name="T62" fmla="*/ 640 w 774"/>
                <a:gd name="T63" fmla="*/ 223 h 504"/>
                <a:gd name="T64" fmla="*/ 664 w 774"/>
                <a:gd name="T65" fmla="*/ 206 h 504"/>
                <a:gd name="T66" fmla="*/ 685 w 774"/>
                <a:gd name="T67" fmla="*/ 186 h 504"/>
                <a:gd name="T68" fmla="*/ 708 w 774"/>
                <a:gd name="T69" fmla="*/ 168 h 504"/>
                <a:gd name="T70" fmla="*/ 720 w 774"/>
                <a:gd name="T71" fmla="*/ 136 h 504"/>
                <a:gd name="T72" fmla="*/ 740 w 774"/>
                <a:gd name="T73" fmla="*/ 116 h 504"/>
                <a:gd name="T74" fmla="*/ 756 w 774"/>
                <a:gd name="T75" fmla="*/ 75 h 504"/>
                <a:gd name="T76" fmla="*/ 766 w 774"/>
                <a:gd name="T77" fmla="*/ 53 h 504"/>
                <a:gd name="T78" fmla="*/ 772 w 774"/>
                <a:gd name="T79" fmla="*/ 35 h 504"/>
                <a:gd name="T80" fmla="*/ 773 w 774"/>
                <a:gd name="T81" fmla="*/ 2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4" h="504">
                  <a:moveTo>
                    <a:pt x="773" y="23"/>
                  </a:moveTo>
                  <a:cubicBezTo>
                    <a:pt x="773" y="13"/>
                    <a:pt x="774" y="13"/>
                    <a:pt x="771" y="8"/>
                  </a:cubicBezTo>
                  <a:cubicBezTo>
                    <a:pt x="767" y="3"/>
                    <a:pt x="761" y="0"/>
                    <a:pt x="752" y="0"/>
                  </a:cubicBezTo>
                  <a:cubicBezTo>
                    <a:pt x="746" y="0"/>
                    <a:pt x="733" y="3"/>
                    <a:pt x="724" y="7"/>
                  </a:cubicBezTo>
                  <a:cubicBezTo>
                    <a:pt x="714" y="10"/>
                    <a:pt x="708" y="12"/>
                    <a:pt x="699" y="18"/>
                  </a:cubicBezTo>
                  <a:cubicBezTo>
                    <a:pt x="691" y="25"/>
                    <a:pt x="685" y="35"/>
                    <a:pt x="675" y="45"/>
                  </a:cubicBezTo>
                  <a:cubicBezTo>
                    <a:pt x="665" y="55"/>
                    <a:pt x="652" y="70"/>
                    <a:pt x="640" y="80"/>
                  </a:cubicBezTo>
                  <a:cubicBezTo>
                    <a:pt x="627" y="86"/>
                    <a:pt x="615" y="89"/>
                    <a:pt x="602" y="96"/>
                  </a:cubicBezTo>
                  <a:cubicBezTo>
                    <a:pt x="590" y="101"/>
                    <a:pt x="579" y="103"/>
                    <a:pt x="567" y="109"/>
                  </a:cubicBezTo>
                  <a:cubicBezTo>
                    <a:pt x="554" y="116"/>
                    <a:pt x="541" y="124"/>
                    <a:pt x="526" y="129"/>
                  </a:cubicBezTo>
                  <a:cubicBezTo>
                    <a:pt x="511" y="134"/>
                    <a:pt x="491" y="138"/>
                    <a:pt x="476" y="141"/>
                  </a:cubicBezTo>
                  <a:cubicBezTo>
                    <a:pt x="461" y="144"/>
                    <a:pt x="448" y="151"/>
                    <a:pt x="436" y="152"/>
                  </a:cubicBezTo>
                  <a:cubicBezTo>
                    <a:pt x="423" y="154"/>
                    <a:pt x="417" y="147"/>
                    <a:pt x="402" y="149"/>
                  </a:cubicBezTo>
                  <a:cubicBezTo>
                    <a:pt x="389" y="151"/>
                    <a:pt x="370" y="157"/>
                    <a:pt x="357" y="159"/>
                  </a:cubicBezTo>
                  <a:cubicBezTo>
                    <a:pt x="346" y="161"/>
                    <a:pt x="339" y="156"/>
                    <a:pt x="329" y="157"/>
                  </a:cubicBezTo>
                  <a:cubicBezTo>
                    <a:pt x="317" y="159"/>
                    <a:pt x="303" y="164"/>
                    <a:pt x="291" y="167"/>
                  </a:cubicBezTo>
                  <a:cubicBezTo>
                    <a:pt x="279" y="171"/>
                    <a:pt x="271" y="176"/>
                    <a:pt x="258" y="179"/>
                  </a:cubicBezTo>
                  <a:cubicBezTo>
                    <a:pt x="245" y="182"/>
                    <a:pt x="225" y="184"/>
                    <a:pt x="210" y="191"/>
                  </a:cubicBezTo>
                  <a:cubicBezTo>
                    <a:pt x="197" y="196"/>
                    <a:pt x="193" y="207"/>
                    <a:pt x="177" y="212"/>
                  </a:cubicBezTo>
                  <a:cubicBezTo>
                    <a:pt x="164" y="217"/>
                    <a:pt x="136" y="212"/>
                    <a:pt x="122" y="215"/>
                  </a:cubicBezTo>
                  <a:cubicBezTo>
                    <a:pt x="117" y="215"/>
                    <a:pt x="86" y="216"/>
                    <a:pt x="84" y="220"/>
                  </a:cubicBezTo>
                  <a:cubicBezTo>
                    <a:pt x="0" y="412"/>
                    <a:pt x="160" y="504"/>
                    <a:pt x="210" y="485"/>
                  </a:cubicBezTo>
                  <a:cubicBezTo>
                    <a:pt x="320" y="443"/>
                    <a:pt x="210" y="352"/>
                    <a:pt x="284" y="327"/>
                  </a:cubicBezTo>
                  <a:cubicBezTo>
                    <a:pt x="296" y="323"/>
                    <a:pt x="358" y="304"/>
                    <a:pt x="365" y="304"/>
                  </a:cubicBezTo>
                  <a:cubicBezTo>
                    <a:pt x="367" y="303"/>
                    <a:pt x="408" y="294"/>
                    <a:pt x="408" y="294"/>
                  </a:cubicBezTo>
                  <a:cubicBezTo>
                    <a:pt x="431" y="290"/>
                    <a:pt x="431" y="297"/>
                    <a:pt x="448" y="295"/>
                  </a:cubicBezTo>
                  <a:cubicBezTo>
                    <a:pt x="466" y="293"/>
                    <a:pt x="467" y="283"/>
                    <a:pt x="477" y="282"/>
                  </a:cubicBezTo>
                  <a:cubicBezTo>
                    <a:pt x="487" y="280"/>
                    <a:pt x="493" y="281"/>
                    <a:pt x="505" y="278"/>
                  </a:cubicBezTo>
                  <a:cubicBezTo>
                    <a:pt x="517" y="274"/>
                    <a:pt x="534" y="273"/>
                    <a:pt x="548" y="268"/>
                  </a:cubicBezTo>
                  <a:cubicBezTo>
                    <a:pt x="561" y="263"/>
                    <a:pt x="567" y="254"/>
                    <a:pt x="577" y="251"/>
                  </a:cubicBezTo>
                  <a:cubicBezTo>
                    <a:pt x="589" y="246"/>
                    <a:pt x="600" y="248"/>
                    <a:pt x="610" y="242"/>
                  </a:cubicBezTo>
                  <a:cubicBezTo>
                    <a:pt x="622" y="237"/>
                    <a:pt x="630" y="228"/>
                    <a:pt x="640" y="223"/>
                  </a:cubicBezTo>
                  <a:cubicBezTo>
                    <a:pt x="648" y="218"/>
                    <a:pt x="655" y="212"/>
                    <a:pt x="664" y="206"/>
                  </a:cubicBezTo>
                  <a:cubicBezTo>
                    <a:pt x="670" y="199"/>
                    <a:pt x="675" y="192"/>
                    <a:pt x="685" y="186"/>
                  </a:cubicBezTo>
                  <a:cubicBezTo>
                    <a:pt x="693" y="179"/>
                    <a:pt x="703" y="177"/>
                    <a:pt x="708" y="168"/>
                  </a:cubicBezTo>
                  <a:cubicBezTo>
                    <a:pt x="714" y="162"/>
                    <a:pt x="713" y="145"/>
                    <a:pt x="720" y="136"/>
                  </a:cubicBezTo>
                  <a:cubicBezTo>
                    <a:pt x="725" y="128"/>
                    <a:pt x="733" y="128"/>
                    <a:pt x="740" y="116"/>
                  </a:cubicBezTo>
                  <a:cubicBezTo>
                    <a:pt x="746" y="105"/>
                    <a:pt x="752" y="85"/>
                    <a:pt x="756" y="75"/>
                  </a:cubicBezTo>
                  <a:cubicBezTo>
                    <a:pt x="759" y="63"/>
                    <a:pt x="764" y="61"/>
                    <a:pt x="766" y="53"/>
                  </a:cubicBezTo>
                  <a:cubicBezTo>
                    <a:pt x="766" y="46"/>
                    <a:pt x="772" y="43"/>
                    <a:pt x="772" y="35"/>
                  </a:cubicBezTo>
                  <a:lnTo>
                    <a:pt x="773" y="23"/>
                  </a:lnTo>
                  <a:close/>
                </a:path>
              </a:pathLst>
            </a:custGeom>
            <a:gradFill flip="none" rotWithShape="1">
              <a:gsLst>
                <a:gs pos="0">
                  <a:schemeClr val="accent6">
                    <a:lumMod val="60000"/>
                    <a:lumOff val="40000"/>
                  </a:schemeClr>
                </a:gs>
                <a:gs pos="100000">
                  <a:srgbClr val="FFFFFF"/>
                </a:gs>
              </a:gsLst>
              <a:lin ang="16200000" scaled="0"/>
              <a:tileRect/>
            </a:gradFill>
            <a:ln w="25400" cap="rnd">
              <a:solidFill>
                <a:schemeClr val="tx2">
                  <a:lumMod val="60000"/>
                  <a:lumOff val="40000"/>
                </a:schemeClr>
              </a:solidFill>
              <a:prstDash val="solid"/>
              <a:round/>
              <a:headEnd/>
              <a:tailEnd/>
            </a:ln>
          </p:spPr>
          <p:txBody>
            <a:bodyPr/>
            <a:lstStyle/>
            <a:p>
              <a:endParaRPr lang="en-US">
                <a:solidFill>
                  <a:prstClr val="black"/>
                </a:solidFill>
              </a:endParaRPr>
            </a:p>
          </p:txBody>
        </p:sp>
        <p:sp>
          <p:nvSpPr>
            <p:cNvPr id="189" name="Freeform 10"/>
            <p:cNvSpPr>
              <a:spLocks noChangeAspect="1"/>
            </p:cNvSpPr>
            <p:nvPr/>
          </p:nvSpPr>
          <p:spPr bwMode="auto">
            <a:xfrm>
              <a:off x="6935788" y="4935961"/>
              <a:ext cx="1577916" cy="738747"/>
            </a:xfrm>
            <a:custGeom>
              <a:avLst/>
              <a:gdLst>
                <a:gd name="T0" fmla="*/ 0 w 657"/>
                <a:gd name="T1" fmla="*/ 297 h 308"/>
                <a:gd name="T2" fmla="*/ 79 w 657"/>
                <a:gd name="T3" fmla="*/ 241 h 308"/>
                <a:gd name="T4" fmla="*/ 99 w 657"/>
                <a:gd name="T5" fmla="*/ 216 h 308"/>
                <a:gd name="T6" fmla="*/ 104 w 657"/>
                <a:gd name="T7" fmla="*/ 237 h 308"/>
                <a:gd name="T8" fmla="*/ 131 w 657"/>
                <a:gd name="T9" fmla="*/ 231 h 308"/>
                <a:gd name="T10" fmla="*/ 148 w 657"/>
                <a:gd name="T11" fmla="*/ 198 h 308"/>
                <a:gd name="T12" fmla="*/ 144 w 657"/>
                <a:gd name="T13" fmla="*/ 231 h 308"/>
                <a:gd name="T14" fmla="*/ 194 w 657"/>
                <a:gd name="T15" fmla="*/ 204 h 308"/>
                <a:gd name="T16" fmla="*/ 211 w 657"/>
                <a:gd name="T17" fmla="*/ 174 h 308"/>
                <a:gd name="T18" fmla="*/ 207 w 657"/>
                <a:gd name="T19" fmla="*/ 199 h 308"/>
                <a:gd name="T20" fmla="*/ 247 w 657"/>
                <a:gd name="T21" fmla="*/ 184 h 308"/>
                <a:gd name="T22" fmla="*/ 258 w 657"/>
                <a:gd name="T23" fmla="*/ 158 h 308"/>
                <a:gd name="T24" fmla="*/ 260 w 657"/>
                <a:gd name="T25" fmla="*/ 181 h 308"/>
                <a:gd name="T26" fmla="*/ 288 w 657"/>
                <a:gd name="T27" fmla="*/ 181 h 308"/>
                <a:gd name="T28" fmla="*/ 294 w 657"/>
                <a:gd name="T29" fmla="*/ 145 h 308"/>
                <a:gd name="T30" fmla="*/ 296 w 657"/>
                <a:gd name="T31" fmla="*/ 168 h 308"/>
                <a:gd name="T32" fmla="*/ 324 w 657"/>
                <a:gd name="T33" fmla="*/ 145 h 308"/>
                <a:gd name="T34" fmla="*/ 303 w 657"/>
                <a:gd name="T35" fmla="*/ 178 h 308"/>
                <a:gd name="T36" fmla="*/ 353 w 657"/>
                <a:gd name="T37" fmla="*/ 154 h 308"/>
                <a:gd name="T38" fmla="*/ 368 w 657"/>
                <a:gd name="T39" fmla="*/ 129 h 308"/>
                <a:gd name="T40" fmla="*/ 368 w 657"/>
                <a:gd name="T41" fmla="*/ 153 h 308"/>
                <a:gd name="T42" fmla="*/ 403 w 657"/>
                <a:gd name="T43" fmla="*/ 148 h 308"/>
                <a:gd name="T44" fmla="*/ 424 w 657"/>
                <a:gd name="T45" fmla="*/ 121 h 308"/>
                <a:gd name="T46" fmla="*/ 414 w 657"/>
                <a:gd name="T47" fmla="*/ 149 h 308"/>
                <a:gd name="T48" fmla="*/ 447 w 657"/>
                <a:gd name="T49" fmla="*/ 139 h 308"/>
                <a:gd name="T50" fmla="*/ 479 w 657"/>
                <a:gd name="T51" fmla="*/ 116 h 308"/>
                <a:gd name="T52" fmla="*/ 488 w 657"/>
                <a:gd name="T53" fmla="*/ 87 h 308"/>
                <a:gd name="T54" fmla="*/ 495 w 657"/>
                <a:gd name="T55" fmla="*/ 111 h 308"/>
                <a:gd name="T56" fmla="*/ 555 w 657"/>
                <a:gd name="T57" fmla="*/ 90 h 308"/>
                <a:gd name="T58" fmla="*/ 623 w 657"/>
                <a:gd name="T59" fmla="*/ 38 h 308"/>
                <a:gd name="T60" fmla="*/ 654 w 657"/>
                <a:gd name="T61" fmla="*/ 5 h 308"/>
                <a:gd name="T62" fmla="*/ 611 w 657"/>
                <a:gd name="T63" fmla="*/ 62 h 308"/>
                <a:gd name="T64" fmla="*/ 555 w 657"/>
                <a:gd name="T65" fmla="*/ 103 h 308"/>
                <a:gd name="T66" fmla="*/ 533 w 657"/>
                <a:gd name="T67" fmla="*/ 115 h 308"/>
                <a:gd name="T68" fmla="*/ 549 w 657"/>
                <a:gd name="T69" fmla="*/ 135 h 308"/>
                <a:gd name="T70" fmla="*/ 520 w 657"/>
                <a:gd name="T71" fmla="*/ 118 h 308"/>
                <a:gd name="T72" fmla="*/ 507 w 657"/>
                <a:gd name="T73" fmla="*/ 121 h 308"/>
                <a:gd name="T74" fmla="*/ 495 w 657"/>
                <a:gd name="T75" fmla="*/ 130 h 308"/>
                <a:gd name="T76" fmla="*/ 506 w 657"/>
                <a:gd name="T77" fmla="*/ 153 h 308"/>
                <a:gd name="T78" fmla="*/ 480 w 657"/>
                <a:gd name="T79" fmla="*/ 133 h 308"/>
                <a:gd name="T80" fmla="*/ 434 w 657"/>
                <a:gd name="T81" fmla="*/ 158 h 308"/>
                <a:gd name="T82" fmla="*/ 383 w 657"/>
                <a:gd name="T83" fmla="*/ 164 h 308"/>
                <a:gd name="T84" fmla="*/ 348 w 657"/>
                <a:gd name="T85" fmla="*/ 176 h 308"/>
                <a:gd name="T86" fmla="*/ 372 w 657"/>
                <a:gd name="T87" fmla="*/ 195 h 308"/>
                <a:gd name="T88" fmla="*/ 336 w 657"/>
                <a:gd name="T89" fmla="*/ 186 h 308"/>
                <a:gd name="T90" fmla="*/ 310 w 657"/>
                <a:gd name="T91" fmla="*/ 196 h 308"/>
                <a:gd name="T92" fmla="*/ 280 w 657"/>
                <a:gd name="T93" fmla="*/ 197 h 308"/>
                <a:gd name="T94" fmla="*/ 294 w 657"/>
                <a:gd name="T95" fmla="*/ 212 h 308"/>
                <a:gd name="T96" fmla="*/ 263 w 657"/>
                <a:gd name="T97" fmla="*/ 199 h 308"/>
                <a:gd name="T98" fmla="*/ 240 w 657"/>
                <a:gd name="T99" fmla="*/ 204 h 308"/>
                <a:gd name="T100" fmla="*/ 192 w 657"/>
                <a:gd name="T101" fmla="*/ 231 h 308"/>
                <a:gd name="T102" fmla="*/ 209 w 657"/>
                <a:gd name="T103" fmla="*/ 245 h 308"/>
                <a:gd name="T104" fmla="*/ 179 w 657"/>
                <a:gd name="T105" fmla="*/ 241 h 308"/>
                <a:gd name="T106" fmla="*/ 142 w 657"/>
                <a:gd name="T107" fmla="*/ 252 h 308"/>
                <a:gd name="T108" fmla="*/ 106 w 657"/>
                <a:gd name="T109" fmla="*/ 259 h 308"/>
                <a:gd name="T110" fmla="*/ 120 w 657"/>
                <a:gd name="T111" fmla="*/ 280 h 308"/>
                <a:gd name="T112" fmla="*/ 83 w 657"/>
                <a:gd name="T113" fmla="*/ 264 h 308"/>
                <a:gd name="T114" fmla="*/ 48 w 657"/>
                <a:gd name="T115" fmla="*/ 280 h 308"/>
                <a:gd name="T116" fmla="*/ 3 w 657"/>
                <a:gd name="T1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7" h="308">
                  <a:moveTo>
                    <a:pt x="0" y="297"/>
                  </a:moveTo>
                  <a:cubicBezTo>
                    <a:pt x="3" y="294"/>
                    <a:pt x="48" y="265"/>
                    <a:pt x="79" y="241"/>
                  </a:cubicBezTo>
                  <a:cubicBezTo>
                    <a:pt x="84" y="237"/>
                    <a:pt x="98" y="226"/>
                    <a:pt x="99" y="216"/>
                  </a:cubicBezTo>
                  <a:cubicBezTo>
                    <a:pt x="99" y="214"/>
                    <a:pt x="98" y="236"/>
                    <a:pt x="104" y="237"/>
                  </a:cubicBezTo>
                  <a:cubicBezTo>
                    <a:pt x="109" y="239"/>
                    <a:pt x="124" y="236"/>
                    <a:pt x="131" y="231"/>
                  </a:cubicBezTo>
                  <a:cubicBezTo>
                    <a:pt x="136" y="226"/>
                    <a:pt x="146" y="198"/>
                    <a:pt x="148" y="198"/>
                  </a:cubicBezTo>
                  <a:cubicBezTo>
                    <a:pt x="151" y="198"/>
                    <a:pt x="134" y="232"/>
                    <a:pt x="144" y="231"/>
                  </a:cubicBezTo>
                  <a:cubicBezTo>
                    <a:pt x="152" y="231"/>
                    <a:pt x="184" y="212"/>
                    <a:pt x="194" y="204"/>
                  </a:cubicBezTo>
                  <a:cubicBezTo>
                    <a:pt x="204" y="196"/>
                    <a:pt x="209" y="174"/>
                    <a:pt x="211" y="174"/>
                  </a:cubicBezTo>
                  <a:cubicBezTo>
                    <a:pt x="214" y="173"/>
                    <a:pt x="200" y="197"/>
                    <a:pt x="207" y="199"/>
                  </a:cubicBezTo>
                  <a:cubicBezTo>
                    <a:pt x="215" y="199"/>
                    <a:pt x="240" y="191"/>
                    <a:pt x="247" y="184"/>
                  </a:cubicBezTo>
                  <a:cubicBezTo>
                    <a:pt x="255" y="178"/>
                    <a:pt x="257" y="158"/>
                    <a:pt x="258" y="158"/>
                  </a:cubicBezTo>
                  <a:cubicBezTo>
                    <a:pt x="260" y="158"/>
                    <a:pt x="255" y="178"/>
                    <a:pt x="260" y="181"/>
                  </a:cubicBezTo>
                  <a:cubicBezTo>
                    <a:pt x="265" y="186"/>
                    <a:pt x="285" y="186"/>
                    <a:pt x="288" y="181"/>
                  </a:cubicBezTo>
                  <a:cubicBezTo>
                    <a:pt x="293" y="174"/>
                    <a:pt x="293" y="145"/>
                    <a:pt x="294" y="145"/>
                  </a:cubicBezTo>
                  <a:cubicBezTo>
                    <a:pt x="296" y="142"/>
                    <a:pt x="293" y="166"/>
                    <a:pt x="296" y="168"/>
                  </a:cubicBezTo>
                  <a:cubicBezTo>
                    <a:pt x="303" y="168"/>
                    <a:pt x="324" y="143"/>
                    <a:pt x="324" y="145"/>
                  </a:cubicBezTo>
                  <a:cubicBezTo>
                    <a:pt x="325" y="146"/>
                    <a:pt x="296" y="178"/>
                    <a:pt x="303" y="178"/>
                  </a:cubicBezTo>
                  <a:cubicBezTo>
                    <a:pt x="310" y="178"/>
                    <a:pt x="343" y="161"/>
                    <a:pt x="353" y="154"/>
                  </a:cubicBezTo>
                  <a:cubicBezTo>
                    <a:pt x="361" y="149"/>
                    <a:pt x="365" y="129"/>
                    <a:pt x="368" y="129"/>
                  </a:cubicBezTo>
                  <a:cubicBezTo>
                    <a:pt x="370" y="129"/>
                    <a:pt x="361" y="153"/>
                    <a:pt x="368" y="153"/>
                  </a:cubicBezTo>
                  <a:cubicBezTo>
                    <a:pt x="376" y="154"/>
                    <a:pt x="394" y="151"/>
                    <a:pt x="403" y="148"/>
                  </a:cubicBezTo>
                  <a:cubicBezTo>
                    <a:pt x="411" y="144"/>
                    <a:pt x="421" y="119"/>
                    <a:pt x="424" y="121"/>
                  </a:cubicBezTo>
                  <a:cubicBezTo>
                    <a:pt x="426" y="121"/>
                    <a:pt x="409" y="149"/>
                    <a:pt x="414" y="149"/>
                  </a:cubicBezTo>
                  <a:cubicBezTo>
                    <a:pt x="419" y="153"/>
                    <a:pt x="437" y="144"/>
                    <a:pt x="447" y="139"/>
                  </a:cubicBezTo>
                  <a:cubicBezTo>
                    <a:pt x="459" y="133"/>
                    <a:pt x="472" y="121"/>
                    <a:pt x="479" y="116"/>
                  </a:cubicBezTo>
                  <a:cubicBezTo>
                    <a:pt x="485" y="108"/>
                    <a:pt x="484" y="87"/>
                    <a:pt x="488" y="87"/>
                  </a:cubicBezTo>
                  <a:cubicBezTo>
                    <a:pt x="489" y="87"/>
                    <a:pt x="482" y="113"/>
                    <a:pt x="495" y="111"/>
                  </a:cubicBezTo>
                  <a:cubicBezTo>
                    <a:pt x="505" y="110"/>
                    <a:pt x="533" y="103"/>
                    <a:pt x="555" y="90"/>
                  </a:cubicBezTo>
                  <a:cubicBezTo>
                    <a:pt x="577" y="75"/>
                    <a:pt x="608" y="53"/>
                    <a:pt x="623" y="38"/>
                  </a:cubicBezTo>
                  <a:cubicBezTo>
                    <a:pt x="641" y="25"/>
                    <a:pt x="657" y="0"/>
                    <a:pt x="654" y="5"/>
                  </a:cubicBezTo>
                  <a:cubicBezTo>
                    <a:pt x="652" y="10"/>
                    <a:pt x="626" y="47"/>
                    <a:pt x="611" y="62"/>
                  </a:cubicBezTo>
                  <a:cubicBezTo>
                    <a:pt x="594" y="78"/>
                    <a:pt x="568" y="95"/>
                    <a:pt x="555" y="103"/>
                  </a:cubicBezTo>
                  <a:cubicBezTo>
                    <a:pt x="543" y="111"/>
                    <a:pt x="537" y="110"/>
                    <a:pt x="533" y="115"/>
                  </a:cubicBezTo>
                  <a:cubicBezTo>
                    <a:pt x="530" y="118"/>
                    <a:pt x="551" y="134"/>
                    <a:pt x="549" y="135"/>
                  </a:cubicBezTo>
                  <a:cubicBezTo>
                    <a:pt x="547" y="135"/>
                    <a:pt x="525" y="118"/>
                    <a:pt x="520" y="118"/>
                  </a:cubicBezTo>
                  <a:cubicBezTo>
                    <a:pt x="515" y="116"/>
                    <a:pt x="510" y="118"/>
                    <a:pt x="507" y="121"/>
                  </a:cubicBezTo>
                  <a:cubicBezTo>
                    <a:pt x="502" y="123"/>
                    <a:pt x="497" y="126"/>
                    <a:pt x="495" y="130"/>
                  </a:cubicBezTo>
                  <a:cubicBezTo>
                    <a:pt x="492" y="134"/>
                    <a:pt x="509" y="153"/>
                    <a:pt x="506" y="153"/>
                  </a:cubicBezTo>
                  <a:cubicBezTo>
                    <a:pt x="504" y="153"/>
                    <a:pt x="490" y="130"/>
                    <a:pt x="480" y="133"/>
                  </a:cubicBezTo>
                  <a:cubicBezTo>
                    <a:pt x="470" y="134"/>
                    <a:pt x="451" y="153"/>
                    <a:pt x="434" y="158"/>
                  </a:cubicBezTo>
                  <a:cubicBezTo>
                    <a:pt x="417" y="164"/>
                    <a:pt x="396" y="161"/>
                    <a:pt x="383" y="164"/>
                  </a:cubicBezTo>
                  <a:cubicBezTo>
                    <a:pt x="368" y="168"/>
                    <a:pt x="351" y="173"/>
                    <a:pt x="348" y="176"/>
                  </a:cubicBezTo>
                  <a:cubicBezTo>
                    <a:pt x="343" y="181"/>
                    <a:pt x="374" y="193"/>
                    <a:pt x="372" y="195"/>
                  </a:cubicBezTo>
                  <a:cubicBezTo>
                    <a:pt x="371" y="197"/>
                    <a:pt x="345" y="186"/>
                    <a:pt x="336" y="186"/>
                  </a:cubicBezTo>
                  <a:cubicBezTo>
                    <a:pt x="330" y="186"/>
                    <a:pt x="320" y="192"/>
                    <a:pt x="310" y="196"/>
                  </a:cubicBezTo>
                  <a:cubicBezTo>
                    <a:pt x="301" y="197"/>
                    <a:pt x="285" y="196"/>
                    <a:pt x="280" y="197"/>
                  </a:cubicBezTo>
                  <a:cubicBezTo>
                    <a:pt x="275" y="201"/>
                    <a:pt x="296" y="212"/>
                    <a:pt x="294" y="212"/>
                  </a:cubicBezTo>
                  <a:cubicBezTo>
                    <a:pt x="291" y="212"/>
                    <a:pt x="270" y="199"/>
                    <a:pt x="263" y="199"/>
                  </a:cubicBezTo>
                  <a:cubicBezTo>
                    <a:pt x="255" y="197"/>
                    <a:pt x="252" y="199"/>
                    <a:pt x="240" y="204"/>
                  </a:cubicBezTo>
                  <a:cubicBezTo>
                    <a:pt x="228" y="209"/>
                    <a:pt x="200" y="222"/>
                    <a:pt x="192" y="231"/>
                  </a:cubicBezTo>
                  <a:cubicBezTo>
                    <a:pt x="184" y="239"/>
                    <a:pt x="210" y="244"/>
                    <a:pt x="209" y="245"/>
                  </a:cubicBezTo>
                  <a:cubicBezTo>
                    <a:pt x="205" y="247"/>
                    <a:pt x="185" y="241"/>
                    <a:pt x="179" y="241"/>
                  </a:cubicBezTo>
                  <a:cubicBezTo>
                    <a:pt x="170" y="241"/>
                    <a:pt x="154" y="250"/>
                    <a:pt x="142" y="252"/>
                  </a:cubicBezTo>
                  <a:cubicBezTo>
                    <a:pt x="131" y="255"/>
                    <a:pt x="111" y="254"/>
                    <a:pt x="106" y="259"/>
                  </a:cubicBezTo>
                  <a:cubicBezTo>
                    <a:pt x="103" y="264"/>
                    <a:pt x="115" y="272"/>
                    <a:pt x="120" y="280"/>
                  </a:cubicBezTo>
                  <a:cubicBezTo>
                    <a:pt x="115" y="275"/>
                    <a:pt x="93" y="264"/>
                    <a:pt x="83" y="264"/>
                  </a:cubicBezTo>
                  <a:cubicBezTo>
                    <a:pt x="71" y="264"/>
                    <a:pt x="65" y="269"/>
                    <a:pt x="48" y="280"/>
                  </a:cubicBezTo>
                  <a:cubicBezTo>
                    <a:pt x="37" y="286"/>
                    <a:pt x="19" y="298"/>
                    <a:pt x="3" y="308"/>
                  </a:cubicBezTo>
                </a:path>
              </a:pathLst>
            </a:custGeom>
            <a:solidFill>
              <a:srgbClr val="FF9900"/>
            </a:solidFill>
            <a:ln w="6350" cap="rnd">
              <a:solidFill>
                <a:srgbClr val="FF6600"/>
              </a:solidFill>
              <a:prstDash val="solid"/>
              <a:round/>
              <a:headEnd/>
              <a:tailEnd/>
            </a:ln>
          </p:spPr>
          <p:txBody>
            <a:bodyPr/>
            <a:lstStyle/>
            <a:p>
              <a:endParaRPr lang="en-US">
                <a:solidFill>
                  <a:prstClr val="black"/>
                </a:solidFill>
              </a:endParaRPr>
            </a:p>
          </p:txBody>
        </p:sp>
      </p:grpSp>
      <p:sp>
        <p:nvSpPr>
          <p:cNvPr id="194" name="Can 193"/>
          <p:cNvSpPr/>
          <p:nvPr/>
        </p:nvSpPr>
        <p:spPr>
          <a:xfrm rot="7325445">
            <a:off x="7312077" y="5852137"/>
            <a:ext cx="199941" cy="356458"/>
          </a:xfrm>
          <a:prstGeom prst="can">
            <a:avLst/>
          </a:prstGeom>
          <a:solidFill>
            <a:schemeClr val="accent6">
              <a:lumMod val="40000"/>
              <a:lumOff val="6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800" dirty="0" smtClean="0">
                <a:solidFill>
                  <a:prstClr val="black"/>
                </a:solidFill>
                <a:latin typeface="Calibri"/>
              </a:rPr>
              <a:t>FPN</a:t>
            </a:r>
            <a:endParaRPr lang="en-US" sz="800" dirty="0">
              <a:solidFill>
                <a:prstClr val="black"/>
              </a:solidFill>
              <a:latin typeface="Calibri"/>
            </a:endParaRPr>
          </a:p>
        </p:txBody>
      </p:sp>
      <p:cxnSp>
        <p:nvCxnSpPr>
          <p:cNvPr id="195" name="Straight Arrow Connector 194"/>
          <p:cNvCxnSpPr/>
          <p:nvPr/>
        </p:nvCxnSpPr>
        <p:spPr>
          <a:xfrm>
            <a:off x="7574331" y="6156898"/>
            <a:ext cx="267231" cy="105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98" name="Group 11"/>
          <p:cNvGrpSpPr>
            <a:grpSpLocks noChangeAspect="1"/>
          </p:cNvGrpSpPr>
          <p:nvPr/>
        </p:nvGrpSpPr>
        <p:grpSpPr bwMode="auto">
          <a:xfrm rot="1255321">
            <a:off x="5524326" y="4424129"/>
            <a:ext cx="269016" cy="282953"/>
            <a:chOff x="2195" y="1439"/>
            <a:chExt cx="1370" cy="1441"/>
          </a:xfrm>
        </p:grpSpPr>
        <p:sp>
          <p:nvSpPr>
            <p:cNvPr id="199" name="Freeform 12"/>
            <p:cNvSpPr>
              <a:spLocks noChangeAspect="1"/>
            </p:cNvSpPr>
            <p:nvPr/>
          </p:nvSpPr>
          <p:spPr bwMode="auto">
            <a:xfrm>
              <a:off x="2302" y="1506"/>
              <a:ext cx="1159" cy="1335"/>
            </a:xfrm>
            <a:custGeom>
              <a:avLst/>
              <a:gdLst>
                <a:gd name="T0" fmla="*/ 576 w 662"/>
                <a:gd name="T1" fmla="*/ 38 h 763"/>
                <a:gd name="T2" fmla="*/ 577 w 662"/>
                <a:gd name="T3" fmla="*/ 37 h 763"/>
                <a:gd name="T4" fmla="*/ 71 w 662"/>
                <a:gd name="T5" fmla="*/ 40 h 763"/>
                <a:gd name="T6" fmla="*/ 65 w 662"/>
                <a:gd name="T7" fmla="*/ 233 h 763"/>
                <a:gd name="T8" fmla="*/ 139 w 662"/>
                <a:gd name="T9" fmla="*/ 650 h 763"/>
                <a:gd name="T10" fmla="*/ 222 w 662"/>
                <a:gd name="T11" fmla="*/ 741 h 763"/>
                <a:gd name="T12" fmla="*/ 442 w 662"/>
                <a:gd name="T13" fmla="*/ 744 h 763"/>
                <a:gd name="T14" fmla="*/ 443 w 662"/>
                <a:gd name="T15" fmla="*/ 744 h 763"/>
                <a:gd name="T16" fmla="*/ 446 w 662"/>
                <a:gd name="T17" fmla="*/ 746 h 763"/>
                <a:gd name="T18" fmla="*/ 446 w 662"/>
                <a:gd name="T19" fmla="*/ 746 h 763"/>
                <a:gd name="T20" fmla="*/ 519 w 662"/>
                <a:gd name="T21" fmla="*/ 650 h 763"/>
                <a:gd name="T22" fmla="*/ 593 w 662"/>
                <a:gd name="T23" fmla="*/ 233 h 763"/>
                <a:gd name="T24" fmla="*/ 576 w 662"/>
                <a:gd name="T25" fmla="*/ 38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2" h="763">
                  <a:moveTo>
                    <a:pt x="576" y="38"/>
                  </a:moveTo>
                  <a:cubicBezTo>
                    <a:pt x="577" y="38"/>
                    <a:pt x="577" y="38"/>
                    <a:pt x="577" y="37"/>
                  </a:cubicBezTo>
                  <a:cubicBezTo>
                    <a:pt x="476" y="0"/>
                    <a:pt x="162" y="4"/>
                    <a:pt x="71" y="40"/>
                  </a:cubicBezTo>
                  <a:cubicBezTo>
                    <a:pt x="21" y="53"/>
                    <a:pt x="0" y="122"/>
                    <a:pt x="65" y="233"/>
                  </a:cubicBezTo>
                  <a:cubicBezTo>
                    <a:pt x="123" y="332"/>
                    <a:pt x="116" y="323"/>
                    <a:pt x="139" y="650"/>
                  </a:cubicBezTo>
                  <a:cubicBezTo>
                    <a:pt x="145" y="731"/>
                    <a:pt x="188" y="763"/>
                    <a:pt x="222" y="741"/>
                  </a:cubicBezTo>
                  <a:cubicBezTo>
                    <a:pt x="277" y="719"/>
                    <a:pt x="339" y="695"/>
                    <a:pt x="442" y="744"/>
                  </a:cubicBezTo>
                  <a:cubicBezTo>
                    <a:pt x="442" y="744"/>
                    <a:pt x="442" y="744"/>
                    <a:pt x="443" y="744"/>
                  </a:cubicBezTo>
                  <a:cubicBezTo>
                    <a:pt x="444" y="745"/>
                    <a:pt x="445" y="745"/>
                    <a:pt x="446" y="746"/>
                  </a:cubicBezTo>
                  <a:cubicBezTo>
                    <a:pt x="446" y="746"/>
                    <a:pt x="446" y="746"/>
                    <a:pt x="446" y="746"/>
                  </a:cubicBezTo>
                  <a:cubicBezTo>
                    <a:pt x="478" y="756"/>
                    <a:pt x="513" y="723"/>
                    <a:pt x="519" y="650"/>
                  </a:cubicBezTo>
                  <a:cubicBezTo>
                    <a:pt x="541" y="323"/>
                    <a:pt x="535" y="332"/>
                    <a:pt x="593" y="233"/>
                  </a:cubicBezTo>
                  <a:cubicBezTo>
                    <a:pt x="662" y="115"/>
                    <a:pt x="634" y="45"/>
                    <a:pt x="576" y="38"/>
                  </a:cubicBezTo>
                  <a:close/>
                </a:path>
              </a:pathLst>
            </a:custGeom>
            <a:gradFill rotWithShape="1">
              <a:gsLst>
                <a:gs pos="0">
                  <a:srgbClr val="993300">
                    <a:gamma/>
                    <a:tint val="0"/>
                    <a:invGamma/>
                  </a:srgbClr>
                </a:gs>
                <a:gs pos="50000">
                  <a:srgbClr val="993300"/>
                </a:gs>
                <a:gs pos="100000">
                  <a:srgbClr val="993300">
                    <a:gamma/>
                    <a:tint val="0"/>
                    <a:invGamma/>
                  </a:srgb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200" name="Freeform 13"/>
            <p:cNvSpPr>
              <a:spLocks noChangeAspect="1"/>
            </p:cNvSpPr>
            <p:nvPr/>
          </p:nvSpPr>
          <p:spPr bwMode="auto">
            <a:xfrm>
              <a:off x="2195" y="1439"/>
              <a:ext cx="645" cy="1441"/>
            </a:xfrm>
            <a:custGeom>
              <a:avLst/>
              <a:gdLst>
                <a:gd name="T0" fmla="*/ 127 w 368"/>
                <a:gd name="T1" fmla="*/ 271 h 823"/>
                <a:gd name="T2" fmla="*/ 201 w 368"/>
                <a:gd name="T3" fmla="*/ 688 h 823"/>
                <a:gd name="T4" fmla="*/ 330 w 368"/>
                <a:gd name="T5" fmla="*/ 658 h 823"/>
                <a:gd name="T6" fmla="*/ 305 w 368"/>
                <a:gd name="T7" fmla="*/ 198 h 823"/>
                <a:gd name="T8" fmla="*/ 127 w 368"/>
                <a:gd name="T9" fmla="*/ 271 h 823"/>
              </a:gdLst>
              <a:ahLst/>
              <a:cxnLst>
                <a:cxn ang="0">
                  <a:pos x="T0" y="T1"/>
                </a:cxn>
                <a:cxn ang="0">
                  <a:pos x="T2" y="T3"/>
                </a:cxn>
                <a:cxn ang="0">
                  <a:pos x="T4" y="T5"/>
                </a:cxn>
                <a:cxn ang="0">
                  <a:pos x="T6" y="T7"/>
                </a:cxn>
                <a:cxn ang="0">
                  <a:pos x="T8" y="T9"/>
                </a:cxn>
              </a:cxnLst>
              <a:rect l="0" t="0" r="r" b="b"/>
              <a:pathLst>
                <a:path w="368" h="823">
                  <a:moveTo>
                    <a:pt x="127" y="271"/>
                  </a:moveTo>
                  <a:cubicBezTo>
                    <a:pt x="185" y="370"/>
                    <a:pt x="178" y="361"/>
                    <a:pt x="201" y="688"/>
                  </a:cubicBezTo>
                  <a:cubicBezTo>
                    <a:pt x="211" y="823"/>
                    <a:pt x="322" y="823"/>
                    <a:pt x="330" y="658"/>
                  </a:cubicBezTo>
                  <a:cubicBezTo>
                    <a:pt x="337" y="520"/>
                    <a:pt x="368" y="317"/>
                    <a:pt x="305" y="198"/>
                  </a:cubicBezTo>
                  <a:cubicBezTo>
                    <a:pt x="202" y="0"/>
                    <a:pt x="0" y="54"/>
                    <a:pt x="127" y="271"/>
                  </a:cubicBezTo>
                  <a:close/>
                </a:path>
              </a:pathLst>
            </a:custGeom>
            <a:solidFill>
              <a:srgbClr val="FF6600"/>
            </a:solidFill>
            <a:ln>
              <a:noFill/>
            </a:ln>
            <a:extLst>
              <a:ext uri="{91240B29-F687-4f45-9708-019B960494DF}">
                <a14:hiddenLine xmlns="" xmlns:a14="http://schemas.microsoft.com/office/drawing/2010/main" w="15875" cap="flat">
                  <a:solidFill>
                    <a:srgbClr val="231F20"/>
                  </a:solidFill>
                  <a:prstDash val="solid"/>
                  <a:miter lim="800000"/>
                  <a:headEnd/>
                  <a:tailEnd/>
                </a14:hiddenLine>
              </a:ext>
            </a:extLst>
          </p:spPr>
          <p:txBody>
            <a:bodyPr/>
            <a:lstStyle/>
            <a:p>
              <a:endParaRPr lang="en-US">
                <a:solidFill>
                  <a:prstClr val="black"/>
                </a:solidFill>
              </a:endParaRPr>
            </a:p>
          </p:txBody>
        </p:sp>
        <p:sp>
          <p:nvSpPr>
            <p:cNvPr id="201" name="Freeform 14"/>
            <p:cNvSpPr>
              <a:spLocks noChangeAspect="1"/>
            </p:cNvSpPr>
            <p:nvPr/>
          </p:nvSpPr>
          <p:spPr bwMode="auto">
            <a:xfrm>
              <a:off x="2920" y="1439"/>
              <a:ext cx="645" cy="1441"/>
            </a:xfrm>
            <a:custGeom>
              <a:avLst/>
              <a:gdLst>
                <a:gd name="T0" fmla="*/ 241 w 368"/>
                <a:gd name="T1" fmla="*/ 271 h 823"/>
                <a:gd name="T2" fmla="*/ 167 w 368"/>
                <a:gd name="T3" fmla="*/ 688 h 823"/>
                <a:gd name="T4" fmla="*/ 38 w 368"/>
                <a:gd name="T5" fmla="*/ 658 h 823"/>
                <a:gd name="T6" fmla="*/ 63 w 368"/>
                <a:gd name="T7" fmla="*/ 198 h 823"/>
                <a:gd name="T8" fmla="*/ 241 w 368"/>
                <a:gd name="T9" fmla="*/ 271 h 823"/>
              </a:gdLst>
              <a:ahLst/>
              <a:cxnLst>
                <a:cxn ang="0">
                  <a:pos x="T0" y="T1"/>
                </a:cxn>
                <a:cxn ang="0">
                  <a:pos x="T2" y="T3"/>
                </a:cxn>
                <a:cxn ang="0">
                  <a:pos x="T4" y="T5"/>
                </a:cxn>
                <a:cxn ang="0">
                  <a:pos x="T6" y="T7"/>
                </a:cxn>
                <a:cxn ang="0">
                  <a:pos x="T8" y="T9"/>
                </a:cxn>
              </a:cxnLst>
              <a:rect l="0" t="0" r="r" b="b"/>
              <a:pathLst>
                <a:path w="368" h="823">
                  <a:moveTo>
                    <a:pt x="241" y="271"/>
                  </a:moveTo>
                  <a:cubicBezTo>
                    <a:pt x="183" y="370"/>
                    <a:pt x="189" y="361"/>
                    <a:pt x="167" y="688"/>
                  </a:cubicBezTo>
                  <a:cubicBezTo>
                    <a:pt x="157" y="823"/>
                    <a:pt x="46" y="823"/>
                    <a:pt x="38" y="658"/>
                  </a:cubicBezTo>
                  <a:cubicBezTo>
                    <a:pt x="31" y="520"/>
                    <a:pt x="0" y="317"/>
                    <a:pt x="63" y="198"/>
                  </a:cubicBezTo>
                  <a:cubicBezTo>
                    <a:pt x="166" y="0"/>
                    <a:pt x="368" y="54"/>
                    <a:pt x="241" y="271"/>
                  </a:cubicBezTo>
                  <a:close/>
                </a:path>
              </a:pathLst>
            </a:custGeom>
            <a:solidFill>
              <a:srgbClr val="FF6600"/>
            </a:solidFill>
            <a:ln>
              <a:noFill/>
            </a:ln>
            <a:extLst>
              <a:ext uri="{91240B29-F687-4f45-9708-019B960494DF}">
                <a14:hiddenLine xmlns="" xmlns:a14="http://schemas.microsoft.com/office/drawing/2010/main" w="15875" cap="flat">
                  <a:solidFill>
                    <a:srgbClr val="231F20"/>
                  </a:solidFill>
                  <a:prstDash val="solid"/>
                  <a:miter lim="800000"/>
                  <a:headEnd/>
                  <a:tailEnd/>
                </a14:hiddenLine>
              </a:ext>
            </a:extLst>
          </p:spPr>
          <p:txBody>
            <a:bodyPr/>
            <a:lstStyle/>
            <a:p>
              <a:endParaRPr lang="en-US">
                <a:solidFill>
                  <a:prstClr val="black"/>
                </a:solidFill>
              </a:endParaRPr>
            </a:p>
          </p:txBody>
        </p:sp>
      </p:grpSp>
      <p:grpSp>
        <p:nvGrpSpPr>
          <p:cNvPr id="202" name="Group 11"/>
          <p:cNvGrpSpPr>
            <a:grpSpLocks noChangeAspect="1"/>
          </p:cNvGrpSpPr>
          <p:nvPr/>
        </p:nvGrpSpPr>
        <p:grpSpPr bwMode="auto">
          <a:xfrm rot="17863859">
            <a:off x="6687879" y="5281877"/>
            <a:ext cx="269016" cy="282953"/>
            <a:chOff x="2195" y="1439"/>
            <a:chExt cx="1370" cy="1441"/>
          </a:xfrm>
        </p:grpSpPr>
        <p:sp>
          <p:nvSpPr>
            <p:cNvPr id="203" name="Freeform 12"/>
            <p:cNvSpPr>
              <a:spLocks noChangeAspect="1"/>
            </p:cNvSpPr>
            <p:nvPr/>
          </p:nvSpPr>
          <p:spPr bwMode="auto">
            <a:xfrm>
              <a:off x="2302" y="1506"/>
              <a:ext cx="1159" cy="1335"/>
            </a:xfrm>
            <a:custGeom>
              <a:avLst/>
              <a:gdLst>
                <a:gd name="T0" fmla="*/ 576 w 662"/>
                <a:gd name="T1" fmla="*/ 38 h 763"/>
                <a:gd name="T2" fmla="*/ 577 w 662"/>
                <a:gd name="T3" fmla="*/ 37 h 763"/>
                <a:gd name="T4" fmla="*/ 71 w 662"/>
                <a:gd name="T5" fmla="*/ 40 h 763"/>
                <a:gd name="T6" fmla="*/ 65 w 662"/>
                <a:gd name="T7" fmla="*/ 233 h 763"/>
                <a:gd name="T8" fmla="*/ 139 w 662"/>
                <a:gd name="T9" fmla="*/ 650 h 763"/>
                <a:gd name="T10" fmla="*/ 222 w 662"/>
                <a:gd name="T11" fmla="*/ 741 h 763"/>
                <a:gd name="T12" fmla="*/ 442 w 662"/>
                <a:gd name="T13" fmla="*/ 744 h 763"/>
                <a:gd name="T14" fmla="*/ 443 w 662"/>
                <a:gd name="T15" fmla="*/ 744 h 763"/>
                <a:gd name="T16" fmla="*/ 446 w 662"/>
                <a:gd name="T17" fmla="*/ 746 h 763"/>
                <a:gd name="T18" fmla="*/ 446 w 662"/>
                <a:gd name="T19" fmla="*/ 746 h 763"/>
                <a:gd name="T20" fmla="*/ 519 w 662"/>
                <a:gd name="T21" fmla="*/ 650 h 763"/>
                <a:gd name="T22" fmla="*/ 593 w 662"/>
                <a:gd name="T23" fmla="*/ 233 h 763"/>
                <a:gd name="T24" fmla="*/ 576 w 662"/>
                <a:gd name="T25" fmla="*/ 38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2" h="763">
                  <a:moveTo>
                    <a:pt x="576" y="38"/>
                  </a:moveTo>
                  <a:cubicBezTo>
                    <a:pt x="577" y="38"/>
                    <a:pt x="577" y="38"/>
                    <a:pt x="577" y="37"/>
                  </a:cubicBezTo>
                  <a:cubicBezTo>
                    <a:pt x="476" y="0"/>
                    <a:pt x="162" y="4"/>
                    <a:pt x="71" y="40"/>
                  </a:cubicBezTo>
                  <a:cubicBezTo>
                    <a:pt x="21" y="53"/>
                    <a:pt x="0" y="122"/>
                    <a:pt x="65" y="233"/>
                  </a:cubicBezTo>
                  <a:cubicBezTo>
                    <a:pt x="123" y="332"/>
                    <a:pt x="116" y="323"/>
                    <a:pt x="139" y="650"/>
                  </a:cubicBezTo>
                  <a:cubicBezTo>
                    <a:pt x="145" y="731"/>
                    <a:pt x="188" y="763"/>
                    <a:pt x="222" y="741"/>
                  </a:cubicBezTo>
                  <a:cubicBezTo>
                    <a:pt x="277" y="719"/>
                    <a:pt x="339" y="695"/>
                    <a:pt x="442" y="744"/>
                  </a:cubicBezTo>
                  <a:cubicBezTo>
                    <a:pt x="442" y="744"/>
                    <a:pt x="442" y="744"/>
                    <a:pt x="443" y="744"/>
                  </a:cubicBezTo>
                  <a:cubicBezTo>
                    <a:pt x="444" y="745"/>
                    <a:pt x="445" y="745"/>
                    <a:pt x="446" y="746"/>
                  </a:cubicBezTo>
                  <a:cubicBezTo>
                    <a:pt x="446" y="746"/>
                    <a:pt x="446" y="746"/>
                    <a:pt x="446" y="746"/>
                  </a:cubicBezTo>
                  <a:cubicBezTo>
                    <a:pt x="478" y="756"/>
                    <a:pt x="513" y="723"/>
                    <a:pt x="519" y="650"/>
                  </a:cubicBezTo>
                  <a:cubicBezTo>
                    <a:pt x="541" y="323"/>
                    <a:pt x="535" y="332"/>
                    <a:pt x="593" y="233"/>
                  </a:cubicBezTo>
                  <a:cubicBezTo>
                    <a:pt x="662" y="115"/>
                    <a:pt x="634" y="45"/>
                    <a:pt x="576" y="38"/>
                  </a:cubicBezTo>
                  <a:close/>
                </a:path>
              </a:pathLst>
            </a:custGeom>
            <a:gradFill rotWithShape="1">
              <a:gsLst>
                <a:gs pos="0">
                  <a:srgbClr val="993300">
                    <a:gamma/>
                    <a:tint val="0"/>
                    <a:invGamma/>
                  </a:srgbClr>
                </a:gs>
                <a:gs pos="50000">
                  <a:srgbClr val="993300"/>
                </a:gs>
                <a:gs pos="100000">
                  <a:srgbClr val="993300">
                    <a:gamma/>
                    <a:tint val="0"/>
                    <a:invGamma/>
                  </a:srgb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204" name="Freeform 13"/>
            <p:cNvSpPr>
              <a:spLocks noChangeAspect="1"/>
            </p:cNvSpPr>
            <p:nvPr/>
          </p:nvSpPr>
          <p:spPr bwMode="auto">
            <a:xfrm>
              <a:off x="2195" y="1439"/>
              <a:ext cx="645" cy="1441"/>
            </a:xfrm>
            <a:custGeom>
              <a:avLst/>
              <a:gdLst>
                <a:gd name="T0" fmla="*/ 127 w 368"/>
                <a:gd name="T1" fmla="*/ 271 h 823"/>
                <a:gd name="T2" fmla="*/ 201 w 368"/>
                <a:gd name="T3" fmla="*/ 688 h 823"/>
                <a:gd name="T4" fmla="*/ 330 w 368"/>
                <a:gd name="T5" fmla="*/ 658 h 823"/>
                <a:gd name="T6" fmla="*/ 305 w 368"/>
                <a:gd name="T7" fmla="*/ 198 h 823"/>
                <a:gd name="T8" fmla="*/ 127 w 368"/>
                <a:gd name="T9" fmla="*/ 271 h 823"/>
              </a:gdLst>
              <a:ahLst/>
              <a:cxnLst>
                <a:cxn ang="0">
                  <a:pos x="T0" y="T1"/>
                </a:cxn>
                <a:cxn ang="0">
                  <a:pos x="T2" y="T3"/>
                </a:cxn>
                <a:cxn ang="0">
                  <a:pos x="T4" y="T5"/>
                </a:cxn>
                <a:cxn ang="0">
                  <a:pos x="T6" y="T7"/>
                </a:cxn>
                <a:cxn ang="0">
                  <a:pos x="T8" y="T9"/>
                </a:cxn>
              </a:cxnLst>
              <a:rect l="0" t="0" r="r" b="b"/>
              <a:pathLst>
                <a:path w="368" h="823">
                  <a:moveTo>
                    <a:pt x="127" y="271"/>
                  </a:moveTo>
                  <a:cubicBezTo>
                    <a:pt x="185" y="370"/>
                    <a:pt x="178" y="361"/>
                    <a:pt x="201" y="688"/>
                  </a:cubicBezTo>
                  <a:cubicBezTo>
                    <a:pt x="211" y="823"/>
                    <a:pt x="322" y="823"/>
                    <a:pt x="330" y="658"/>
                  </a:cubicBezTo>
                  <a:cubicBezTo>
                    <a:pt x="337" y="520"/>
                    <a:pt x="368" y="317"/>
                    <a:pt x="305" y="198"/>
                  </a:cubicBezTo>
                  <a:cubicBezTo>
                    <a:pt x="202" y="0"/>
                    <a:pt x="0" y="54"/>
                    <a:pt x="127" y="271"/>
                  </a:cubicBezTo>
                  <a:close/>
                </a:path>
              </a:pathLst>
            </a:custGeom>
            <a:solidFill>
              <a:srgbClr val="FF6600"/>
            </a:solidFill>
            <a:ln>
              <a:noFill/>
            </a:ln>
            <a:extLst>
              <a:ext uri="{91240B29-F687-4f45-9708-019B960494DF}">
                <a14:hiddenLine xmlns="" xmlns:a14="http://schemas.microsoft.com/office/drawing/2010/main" w="15875" cap="flat">
                  <a:solidFill>
                    <a:srgbClr val="231F20"/>
                  </a:solidFill>
                  <a:prstDash val="solid"/>
                  <a:miter lim="800000"/>
                  <a:headEnd/>
                  <a:tailEnd/>
                </a14:hiddenLine>
              </a:ext>
            </a:extLst>
          </p:spPr>
          <p:txBody>
            <a:bodyPr/>
            <a:lstStyle/>
            <a:p>
              <a:endParaRPr lang="en-US">
                <a:solidFill>
                  <a:prstClr val="black"/>
                </a:solidFill>
              </a:endParaRPr>
            </a:p>
          </p:txBody>
        </p:sp>
        <p:sp>
          <p:nvSpPr>
            <p:cNvPr id="205" name="Freeform 14"/>
            <p:cNvSpPr>
              <a:spLocks noChangeAspect="1"/>
            </p:cNvSpPr>
            <p:nvPr/>
          </p:nvSpPr>
          <p:spPr bwMode="auto">
            <a:xfrm>
              <a:off x="2920" y="1439"/>
              <a:ext cx="645" cy="1441"/>
            </a:xfrm>
            <a:custGeom>
              <a:avLst/>
              <a:gdLst>
                <a:gd name="T0" fmla="*/ 241 w 368"/>
                <a:gd name="T1" fmla="*/ 271 h 823"/>
                <a:gd name="T2" fmla="*/ 167 w 368"/>
                <a:gd name="T3" fmla="*/ 688 h 823"/>
                <a:gd name="T4" fmla="*/ 38 w 368"/>
                <a:gd name="T5" fmla="*/ 658 h 823"/>
                <a:gd name="T6" fmla="*/ 63 w 368"/>
                <a:gd name="T7" fmla="*/ 198 h 823"/>
                <a:gd name="T8" fmla="*/ 241 w 368"/>
                <a:gd name="T9" fmla="*/ 271 h 823"/>
              </a:gdLst>
              <a:ahLst/>
              <a:cxnLst>
                <a:cxn ang="0">
                  <a:pos x="T0" y="T1"/>
                </a:cxn>
                <a:cxn ang="0">
                  <a:pos x="T2" y="T3"/>
                </a:cxn>
                <a:cxn ang="0">
                  <a:pos x="T4" y="T5"/>
                </a:cxn>
                <a:cxn ang="0">
                  <a:pos x="T6" y="T7"/>
                </a:cxn>
                <a:cxn ang="0">
                  <a:pos x="T8" y="T9"/>
                </a:cxn>
              </a:cxnLst>
              <a:rect l="0" t="0" r="r" b="b"/>
              <a:pathLst>
                <a:path w="368" h="823">
                  <a:moveTo>
                    <a:pt x="241" y="271"/>
                  </a:moveTo>
                  <a:cubicBezTo>
                    <a:pt x="183" y="370"/>
                    <a:pt x="189" y="361"/>
                    <a:pt x="167" y="688"/>
                  </a:cubicBezTo>
                  <a:cubicBezTo>
                    <a:pt x="157" y="823"/>
                    <a:pt x="46" y="823"/>
                    <a:pt x="38" y="658"/>
                  </a:cubicBezTo>
                  <a:cubicBezTo>
                    <a:pt x="31" y="520"/>
                    <a:pt x="0" y="317"/>
                    <a:pt x="63" y="198"/>
                  </a:cubicBezTo>
                  <a:cubicBezTo>
                    <a:pt x="166" y="0"/>
                    <a:pt x="368" y="54"/>
                    <a:pt x="241" y="271"/>
                  </a:cubicBezTo>
                  <a:close/>
                </a:path>
              </a:pathLst>
            </a:custGeom>
            <a:solidFill>
              <a:srgbClr val="FF6600"/>
            </a:solidFill>
            <a:ln>
              <a:noFill/>
            </a:ln>
            <a:extLst>
              <a:ext uri="{91240B29-F687-4f45-9708-019B960494DF}">
                <a14:hiddenLine xmlns="" xmlns:a14="http://schemas.microsoft.com/office/drawing/2010/main" w="15875" cap="flat">
                  <a:solidFill>
                    <a:srgbClr val="231F20"/>
                  </a:solidFill>
                  <a:prstDash val="solid"/>
                  <a:miter lim="800000"/>
                  <a:headEnd/>
                  <a:tailEnd/>
                </a14:hiddenLine>
              </a:ext>
            </a:extLst>
          </p:spPr>
          <p:txBody>
            <a:bodyPr/>
            <a:lstStyle/>
            <a:p>
              <a:endParaRPr lang="en-US">
                <a:solidFill>
                  <a:prstClr val="black"/>
                </a:solidFill>
              </a:endParaRPr>
            </a:p>
          </p:txBody>
        </p:sp>
      </p:grpSp>
      <p:sp>
        <p:nvSpPr>
          <p:cNvPr id="209" name="Can 208"/>
          <p:cNvSpPr/>
          <p:nvPr/>
        </p:nvSpPr>
        <p:spPr>
          <a:xfrm rot="21176300">
            <a:off x="7526823" y="5093662"/>
            <a:ext cx="178666" cy="120259"/>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4" name="TextBox 223"/>
          <p:cNvSpPr txBox="1"/>
          <p:nvPr/>
        </p:nvSpPr>
        <p:spPr>
          <a:xfrm>
            <a:off x="6985845" y="6198876"/>
            <a:ext cx="558767" cy="253916"/>
          </a:xfrm>
          <a:prstGeom prst="rect">
            <a:avLst/>
          </a:prstGeom>
          <a:noFill/>
        </p:spPr>
        <p:txBody>
          <a:bodyPr wrap="none" rtlCol="0">
            <a:spAutoFit/>
          </a:bodyPr>
          <a:lstStyle/>
          <a:p>
            <a:r>
              <a:rPr lang="en-US" sz="800" dirty="0" smtClean="0">
                <a:solidFill>
                  <a:prstClr val="black"/>
                </a:solidFill>
              </a:rPr>
              <a:t>HEP</a:t>
            </a:r>
            <a:r>
              <a:rPr lang="en-US" sz="800" b="1" dirty="0" smtClean="0">
                <a:solidFill>
                  <a:prstClr val="black"/>
                </a:solidFill>
              </a:rPr>
              <a:t> </a:t>
            </a:r>
            <a:r>
              <a:rPr lang="en-US" sz="1050" b="1" dirty="0" smtClean="0">
                <a:solidFill>
                  <a:prstClr val="black"/>
                </a:solidFill>
                <a:latin typeface="Webdings"/>
                <a:ea typeface="Webdings"/>
                <a:cs typeface="Webdings"/>
                <a:sym typeface="Webdings"/>
              </a:rPr>
              <a:t></a:t>
            </a:r>
            <a:r>
              <a:rPr lang="en-US" sz="800" b="1" dirty="0" smtClean="0">
                <a:solidFill>
                  <a:prstClr val="black"/>
                </a:solidFill>
              </a:rPr>
              <a:t> </a:t>
            </a:r>
            <a:endParaRPr lang="en-US" sz="800" b="1" dirty="0">
              <a:solidFill>
                <a:prstClr val="black"/>
              </a:solidFill>
            </a:endParaRPr>
          </a:p>
        </p:txBody>
      </p:sp>
      <p:sp>
        <p:nvSpPr>
          <p:cNvPr id="307" name="Can 306"/>
          <p:cNvSpPr/>
          <p:nvPr/>
        </p:nvSpPr>
        <p:spPr>
          <a:xfrm rot="12908638">
            <a:off x="6962289" y="3463782"/>
            <a:ext cx="178666" cy="120259"/>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8" name="Oval 23"/>
          <p:cNvSpPr>
            <a:spLocks noChangeArrowheads="1"/>
          </p:cNvSpPr>
          <p:nvPr/>
        </p:nvSpPr>
        <p:spPr bwMode="auto">
          <a:xfrm>
            <a:off x="7101690" y="5836517"/>
            <a:ext cx="115185" cy="80341"/>
          </a:xfrm>
          <a:prstGeom prst="ellipse">
            <a:avLst/>
          </a:prstGeom>
          <a:solidFill>
            <a:schemeClr val="accent1">
              <a:lumMod val="75000"/>
            </a:schemeClr>
          </a:solidFill>
          <a:ln w="25400">
            <a:noFill/>
            <a:round/>
            <a:headEnd/>
            <a:tailEnd/>
          </a:ln>
          <a:extLst/>
        </p:spPr>
        <p:txBody>
          <a:bodyPr wrap="none" anchor="ctr"/>
          <a:lstStyle/>
          <a:p>
            <a:pPr marL="268288" indent="-268288" algn="ctr">
              <a:spcBef>
                <a:spcPct val="20000"/>
              </a:spcBef>
              <a:buClr>
                <a:srgbClr val="4F81BD"/>
              </a:buClr>
              <a:buFont typeface="Arial" charset="0"/>
              <a:buNone/>
            </a:pPr>
            <a:endParaRPr lang="en-US" sz="700" dirty="0">
              <a:solidFill>
                <a:prstClr val="white"/>
              </a:solidFill>
            </a:endParaRPr>
          </a:p>
        </p:txBody>
      </p:sp>
      <p:grpSp>
        <p:nvGrpSpPr>
          <p:cNvPr id="6" name="Group 5"/>
          <p:cNvGrpSpPr/>
          <p:nvPr/>
        </p:nvGrpSpPr>
        <p:grpSpPr>
          <a:xfrm>
            <a:off x="5533073" y="4671983"/>
            <a:ext cx="469704" cy="368974"/>
            <a:chOff x="5783005" y="6091133"/>
            <a:chExt cx="469704" cy="368974"/>
          </a:xfrm>
        </p:grpSpPr>
        <p:sp>
          <p:nvSpPr>
            <p:cNvPr id="328" name="Explosion 2 327"/>
            <p:cNvSpPr/>
            <p:nvPr/>
          </p:nvSpPr>
          <p:spPr>
            <a:xfrm rot="1004517">
              <a:off x="5783005" y="6091133"/>
              <a:ext cx="469704" cy="368974"/>
            </a:xfrm>
            <a:prstGeom prst="irregularSeal2">
              <a:avLst/>
            </a:prstGeom>
            <a:gradFill flip="none" rotWithShape="1">
              <a:gsLst>
                <a:gs pos="0">
                  <a:schemeClr val="accent6">
                    <a:lumMod val="50000"/>
                  </a:schemeClr>
                </a:gs>
                <a:gs pos="51000">
                  <a:schemeClr val="accent6">
                    <a:lumMod val="40000"/>
                    <a:lumOff val="60000"/>
                  </a:schemeClr>
                </a:gs>
                <a:gs pos="100000">
                  <a:schemeClr val="accent6">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100" dirty="0">
                <a:solidFill>
                  <a:srgbClr val="F79646">
                    <a:lumMod val="50000"/>
                  </a:srgbClr>
                </a:solidFill>
                <a:latin typeface="Calibri"/>
              </a:endParaRPr>
            </a:p>
          </p:txBody>
        </p:sp>
        <p:sp>
          <p:nvSpPr>
            <p:cNvPr id="329" name="TextBox 328"/>
            <p:cNvSpPr txBox="1"/>
            <p:nvPr/>
          </p:nvSpPr>
          <p:spPr>
            <a:xfrm>
              <a:off x="5897691" y="6218317"/>
              <a:ext cx="285034" cy="123111"/>
            </a:xfrm>
            <a:prstGeom prst="rect">
              <a:avLst/>
            </a:prstGeom>
            <a:noFill/>
          </p:spPr>
          <p:txBody>
            <a:bodyPr wrap="none" lIns="0" tIns="0" rIns="0" bIns="0" rtlCol="0">
              <a:spAutoFit/>
            </a:bodyPr>
            <a:lstStyle/>
            <a:p>
              <a:r>
                <a:rPr lang="en-US" sz="800" dirty="0" smtClean="0">
                  <a:solidFill>
                    <a:srgbClr val="F79646">
                      <a:lumMod val="50000"/>
                    </a:srgbClr>
                  </a:solidFill>
                </a:rPr>
                <a:t>ferritin</a:t>
              </a:r>
              <a:endParaRPr lang="en-US" sz="800" dirty="0">
                <a:solidFill>
                  <a:srgbClr val="F79646">
                    <a:lumMod val="50000"/>
                  </a:srgbClr>
                </a:solidFill>
              </a:endParaRPr>
            </a:p>
          </p:txBody>
        </p:sp>
        <p:sp>
          <p:nvSpPr>
            <p:cNvPr id="330" name="Oval 23"/>
            <p:cNvSpPr>
              <a:spLocks noChangeArrowheads="1"/>
            </p:cNvSpPr>
            <p:nvPr/>
          </p:nvSpPr>
          <p:spPr bwMode="auto">
            <a:xfrm>
              <a:off x="5967170" y="6337479"/>
              <a:ext cx="115185" cy="80341"/>
            </a:xfrm>
            <a:prstGeom prst="ellipse">
              <a:avLst/>
            </a:prstGeom>
            <a:solidFill>
              <a:schemeClr val="accent2"/>
            </a:solidFill>
            <a:ln w="25400">
              <a:noFill/>
              <a:round/>
              <a:headEnd/>
              <a:tailEnd/>
            </a:ln>
            <a:extLst/>
          </p:spPr>
          <p:txBody>
            <a:bodyPr wrap="none" anchor="ctr"/>
            <a:lstStyle/>
            <a:p>
              <a:pPr marL="268288" indent="-268288" algn="ctr">
                <a:spcBef>
                  <a:spcPct val="20000"/>
                </a:spcBef>
                <a:buClr>
                  <a:srgbClr val="4F81BD"/>
                </a:buClr>
                <a:buFont typeface="Arial" charset="0"/>
                <a:buNone/>
              </a:pPr>
              <a:endParaRPr lang="en-US" sz="700" dirty="0">
                <a:solidFill>
                  <a:prstClr val="white"/>
                </a:solidFill>
              </a:endParaRPr>
            </a:p>
          </p:txBody>
        </p:sp>
        <p:sp>
          <p:nvSpPr>
            <p:cNvPr id="332" name="Oval 23"/>
            <p:cNvSpPr>
              <a:spLocks noChangeArrowheads="1"/>
            </p:cNvSpPr>
            <p:nvPr/>
          </p:nvSpPr>
          <p:spPr bwMode="auto">
            <a:xfrm>
              <a:off x="6002077" y="6158705"/>
              <a:ext cx="115185" cy="80341"/>
            </a:xfrm>
            <a:prstGeom prst="ellipse">
              <a:avLst/>
            </a:prstGeom>
            <a:solidFill>
              <a:schemeClr val="accent2"/>
            </a:solidFill>
            <a:ln w="25400">
              <a:noFill/>
              <a:round/>
              <a:headEnd/>
              <a:tailEnd/>
            </a:ln>
            <a:extLst/>
          </p:spPr>
          <p:txBody>
            <a:bodyPr wrap="none" anchor="ctr"/>
            <a:lstStyle/>
            <a:p>
              <a:pPr marL="268288" indent="-268288" algn="ctr">
                <a:spcBef>
                  <a:spcPct val="20000"/>
                </a:spcBef>
                <a:buClr>
                  <a:srgbClr val="4F81BD"/>
                </a:buClr>
                <a:buFont typeface="Arial" charset="0"/>
                <a:buNone/>
              </a:pPr>
              <a:endParaRPr lang="en-US" sz="700" dirty="0">
                <a:solidFill>
                  <a:prstClr val="white"/>
                </a:solidFill>
              </a:endParaRPr>
            </a:p>
          </p:txBody>
        </p:sp>
      </p:grpSp>
      <p:cxnSp>
        <p:nvCxnSpPr>
          <p:cNvPr id="354" name="Straight Arrow Connector 353"/>
          <p:cNvCxnSpPr/>
          <p:nvPr/>
        </p:nvCxnSpPr>
        <p:spPr>
          <a:xfrm flipH="1">
            <a:off x="4335763" y="1513530"/>
            <a:ext cx="173231" cy="142974"/>
          </a:xfrm>
          <a:prstGeom prst="straightConnector1">
            <a:avLst/>
          </a:prstGeom>
          <a:ln w="15875">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5" name="Straight Arrow Connector 354"/>
          <p:cNvCxnSpPr/>
          <p:nvPr/>
        </p:nvCxnSpPr>
        <p:spPr>
          <a:xfrm flipH="1">
            <a:off x="4126951" y="1761432"/>
            <a:ext cx="173231" cy="142974"/>
          </a:xfrm>
          <a:prstGeom prst="straightConnector1">
            <a:avLst/>
          </a:prstGeom>
          <a:ln w="15875">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75" name="Curved Right Arrow 274"/>
          <p:cNvSpPr/>
          <p:nvPr/>
        </p:nvSpPr>
        <p:spPr>
          <a:xfrm rot="3438425">
            <a:off x="3154798" y="1598819"/>
            <a:ext cx="148278" cy="28872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277" name="TextBox 276"/>
          <p:cNvSpPr txBox="1"/>
          <p:nvPr/>
        </p:nvSpPr>
        <p:spPr>
          <a:xfrm>
            <a:off x="2905031" y="1446604"/>
            <a:ext cx="840394" cy="215444"/>
          </a:xfrm>
          <a:prstGeom prst="rect">
            <a:avLst/>
          </a:prstGeom>
          <a:noFill/>
        </p:spPr>
        <p:txBody>
          <a:bodyPr wrap="none" rtlCol="0">
            <a:spAutoFit/>
          </a:bodyPr>
          <a:lstStyle/>
          <a:p>
            <a:r>
              <a:rPr lang="en-US" sz="800" dirty="0" smtClean="0">
                <a:solidFill>
                  <a:prstClr val="black"/>
                </a:solidFill>
              </a:rPr>
              <a:t>Ceruloplasmin</a:t>
            </a:r>
            <a:endParaRPr lang="en-US" sz="800" dirty="0">
              <a:solidFill>
                <a:prstClr val="black"/>
              </a:solidFill>
            </a:endParaRPr>
          </a:p>
        </p:txBody>
      </p:sp>
      <p:sp>
        <p:nvSpPr>
          <p:cNvPr id="278" name="Line Callout 1 277"/>
          <p:cNvSpPr/>
          <p:nvPr/>
        </p:nvSpPr>
        <p:spPr>
          <a:xfrm>
            <a:off x="6947877" y="4824755"/>
            <a:ext cx="541073" cy="193666"/>
          </a:xfrm>
          <a:prstGeom prst="borderCallout1">
            <a:avLst>
              <a:gd name="adj1" fmla="val 55477"/>
              <a:gd name="adj2" fmla="val -3483"/>
              <a:gd name="adj3" fmla="val 226343"/>
              <a:gd name="adj4" fmla="val -27013"/>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latin typeface="Calibri"/>
              </a:rPr>
              <a:t>ZIP14</a:t>
            </a:r>
            <a:endParaRPr lang="en-US" sz="900" dirty="0">
              <a:solidFill>
                <a:srgbClr val="000000"/>
              </a:solidFill>
              <a:latin typeface="Calibri"/>
            </a:endParaRPr>
          </a:p>
        </p:txBody>
      </p:sp>
      <p:sp>
        <p:nvSpPr>
          <p:cNvPr id="281" name="TextBox 280"/>
          <p:cNvSpPr txBox="1"/>
          <p:nvPr/>
        </p:nvSpPr>
        <p:spPr>
          <a:xfrm>
            <a:off x="7301375" y="2425782"/>
            <a:ext cx="529612" cy="261610"/>
          </a:xfrm>
          <a:prstGeom prst="rect">
            <a:avLst/>
          </a:prstGeom>
          <a:noFill/>
        </p:spPr>
        <p:txBody>
          <a:bodyPr wrap="none" rtlCol="0">
            <a:spAutoFit/>
          </a:bodyPr>
          <a:lstStyle/>
          <a:p>
            <a:r>
              <a:rPr lang="en-US" sz="1100" dirty="0" smtClean="0">
                <a:solidFill>
                  <a:prstClr val="black"/>
                </a:solidFill>
              </a:rPr>
              <a:t>Heart </a:t>
            </a:r>
            <a:endParaRPr lang="en-US" sz="1100" dirty="0">
              <a:solidFill>
                <a:prstClr val="black"/>
              </a:solidFill>
            </a:endParaRPr>
          </a:p>
        </p:txBody>
      </p:sp>
      <p:sp>
        <p:nvSpPr>
          <p:cNvPr id="286" name="TextBox 285"/>
          <p:cNvSpPr txBox="1"/>
          <p:nvPr/>
        </p:nvSpPr>
        <p:spPr>
          <a:xfrm>
            <a:off x="3933164" y="5176239"/>
            <a:ext cx="490420" cy="261610"/>
          </a:xfrm>
          <a:prstGeom prst="rect">
            <a:avLst/>
          </a:prstGeom>
          <a:noFill/>
        </p:spPr>
        <p:txBody>
          <a:bodyPr wrap="none" rtlCol="0">
            <a:spAutoFit/>
          </a:bodyPr>
          <a:lstStyle/>
          <a:p>
            <a:r>
              <a:rPr lang="en-US" sz="1100" dirty="0" smtClean="0">
                <a:solidFill>
                  <a:prstClr val="black"/>
                </a:solidFill>
              </a:rPr>
              <a:t>Liver </a:t>
            </a:r>
            <a:endParaRPr lang="en-US" sz="1100" dirty="0">
              <a:solidFill>
                <a:prstClr val="black"/>
              </a:solidFill>
            </a:endParaRPr>
          </a:p>
        </p:txBody>
      </p:sp>
      <p:sp>
        <p:nvSpPr>
          <p:cNvPr id="295" name="TextBox 294"/>
          <p:cNvSpPr txBox="1"/>
          <p:nvPr/>
        </p:nvSpPr>
        <p:spPr>
          <a:xfrm>
            <a:off x="7616155" y="5640544"/>
            <a:ext cx="780607" cy="261610"/>
          </a:xfrm>
          <a:prstGeom prst="rect">
            <a:avLst/>
          </a:prstGeom>
          <a:noFill/>
        </p:spPr>
        <p:txBody>
          <a:bodyPr wrap="none" rtlCol="0">
            <a:spAutoFit/>
          </a:bodyPr>
          <a:lstStyle/>
          <a:p>
            <a:r>
              <a:rPr lang="en-US" sz="1100" dirty="0" smtClean="0">
                <a:solidFill>
                  <a:prstClr val="black"/>
                </a:solidFill>
              </a:rPr>
              <a:t>Pancreas </a:t>
            </a:r>
            <a:endParaRPr lang="en-US" sz="1100" dirty="0">
              <a:solidFill>
                <a:prstClr val="black"/>
              </a:solidFill>
            </a:endParaRPr>
          </a:p>
        </p:txBody>
      </p:sp>
      <p:sp>
        <p:nvSpPr>
          <p:cNvPr id="283" name="Pie 282"/>
          <p:cNvSpPr/>
          <p:nvPr/>
        </p:nvSpPr>
        <p:spPr>
          <a:xfrm rot="9909540">
            <a:off x="7345985" y="3739809"/>
            <a:ext cx="150625" cy="121318"/>
          </a:xfrm>
          <a:prstGeom prst="p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256" name="Down Arrow Callout 255"/>
          <p:cNvSpPr/>
          <p:nvPr/>
        </p:nvSpPr>
        <p:spPr>
          <a:xfrm>
            <a:off x="3012343" y="2784070"/>
            <a:ext cx="180438" cy="192165"/>
          </a:xfrm>
          <a:prstGeom prst="downArrowCallout">
            <a:avLst/>
          </a:prstGeom>
          <a:solidFill>
            <a:schemeClr val="accent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800" dirty="0" smtClean="0">
                <a:solidFill>
                  <a:prstClr val="white"/>
                </a:solidFill>
                <a:latin typeface="Calibri"/>
              </a:rPr>
              <a:t>Tf</a:t>
            </a:r>
            <a:endParaRPr lang="en-US" sz="800" dirty="0">
              <a:solidFill>
                <a:prstClr val="white"/>
              </a:solidFill>
              <a:latin typeface="Calibri"/>
            </a:endParaRPr>
          </a:p>
        </p:txBody>
      </p:sp>
      <p:sp>
        <p:nvSpPr>
          <p:cNvPr id="257" name="Oval 23"/>
          <p:cNvSpPr>
            <a:spLocks noChangeArrowheads="1"/>
          </p:cNvSpPr>
          <p:nvPr/>
        </p:nvSpPr>
        <p:spPr bwMode="auto">
          <a:xfrm>
            <a:off x="2876330" y="2701667"/>
            <a:ext cx="168747" cy="149234"/>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sp>
        <p:nvSpPr>
          <p:cNvPr id="270" name="Oval 23"/>
          <p:cNvSpPr>
            <a:spLocks noChangeArrowheads="1"/>
          </p:cNvSpPr>
          <p:nvPr/>
        </p:nvSpPr>
        <p:spPr bwMode="auto">
          <a:xfrm>
            <a:off x="521682" y="1775937"/>
            <a:ext cx="168747" cy="149234"/>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268288" indent="-268288" algn="ctr">
              <a:spcBef>
                <a:spcPct val="20000"/>
              </a:spcBef>
              <a:buClr>
                <a:srgbClr val="4F81BD"/>
              </a:buClr>
              <a:buFont typeface="Arial" charset="0"/>
              <a:buNone/>
            </a:pPr>
            <a:r>
              <a:rPr lang="en-US" sz="600" dirty="0">
                <a:solidFill>
                  <a:prstClr val="white"/>
                </a:solidFill>
              </a:rPr>
              <a:t>Fe</a:t>
            </a:r>
          </a:p>
        </p:txBody>
      </p:sp>
      <p:sp>
        <p:nvSpPr>
          <p:cNvPr id="284" name="Oval 23"/>
          <p:cNvSpPr>
            <a:spLocks noChangeArrowheads="1"/>
          </p:cNvSpPr>
          <p:nvPr/>
        </p:nvSpPr>
        <p:spPr bwMode="auto">
          <a:xfrm>
            <a:off x="533794" y="2014497"/>
            <a:ext cx="156635" cy="127879"/>
          </a:xfrm>
          <a:prstGeom prst="ellipse">
            <a:avLst/>
          </a:prstGeom>
          <a:solidFill>
            <a:schemeClr val="accent1">
              <a:lumMod val="75000"/>
            </a:schemeClr>
          </a:solidFill>
          <a:ln w="25400">
            <a:noFill/>
            <a:round/>
            <a:headEnd/>
            <a:tailEnd/>
          </a:ln>
          <a:extLst/>
        </p:spPr>
        <p:txBody>
          <a:bodyPr wrap="none" anchor="ctr"/>
          <a:lstStyle/>
          <a:p>
            <a:pPr marL="268288" indent="-268288" algn="ctr">
              <a:spcBef>
                <a:spcPct val="20000"/>
              </a:spcBef>
              <a:buClr>
                <a:srgbClr val="4F81BD"/>
              </a:buClr>
              <a:buFont typeface="Arial" charset="0"/>
              <a:buNone/>
            </a:pPr>
            <a:endParaRPr lang="en-US" sz="700" dirty="0">
              <a:solidFill>
                <a:prstClr val="white"/>
              </a:solidFill>
            </a:endParaRPr>
          </a:p>
        </p:txBody>
      </p:sp>
      <p:sp>
        <p:nvSpPr>
          <p:cNvPr id="12" name="TextBox 11"/>
          <p:cNvSpPr txBox="1"/>
          <p:nvPr/>
        </p:nvSpPr>
        <p:spPr>
          <a:xfrm>
            <a:off x="668897" y="1943321"/>
            <a:ext cx="444152" cy="253916"/>
          </a:xfrm>
          <a:prstGeom prst="rect">
            <a:avLst/>
          </a:prstGeom>
          <a:noFill/>
        </p:spPr>
        <p:txBody>
          <a:bodyPr wrap="none" rtlCol="0">
            <a:spAutoFit/>
          </a:bodyPr>
          <a:lstStyle/>
          <a:p>
            <a:r>
              <a:rPr lang="en-US" sz="1050" dirty="0" smtClean="0">
                <a:solidFill>
                  <a:prstClr val="black"/>
                </a:solidFill>
              </a:rPr>
              <a:t>Fe</a:t>
            </a:r>
            <a:r>
              <a:rPr lang="en-US" sz="1050" baseline="30000" dirty="0" smtClean="0">
                <a:solidFill>
                  <a:prstClr val="black"/>
                </a:solidFill>
              </a:rPr>
              <a:t>+2</a:t>
            </a:r>
            <a:endParaRPr lang="en-US" sz="1050" baseline="30000" dirty="0">
              <a:solidFill>
                <a:prstClr val="black"/>
              </a:solidFill>
            </a:endParaRPr>
          </a:p>
        </p:txBody>
      </p:sp>
      <p:sp>
        <p:nvSpPr>
          <p:cNvPr id="285" name="TextBox 284"/>
          <p:cNvSpPr txBox="1"/>
          <p:nvPr/>
        </p:nvSpPr>
        <p:spPr>
          <a:xfrm>
            <a:off x="671871" y="1710430"/>
            <a:ext cx="444152" cy="253916"/>
          </a:xfrm>
          <a:prstGeom prst="rect">
            <a:avLst/>
          </a:prstGeom>
          <a:noFill/>
        </p:spPr>
        <p:txBody>
          <a:bodyPr wrap="none" rtlCol="0">
            <a:spAutoFit/>
          </a:bodyPr>
          <a:lstStyle/>
          <a:p>
            <a:r>
              <a:rPr lang="en-US" sz="1050" dirty="0" smtClean="0">
                <a:solidFill>
                  <a:prstClr val="black"/>
                </a:solidFill>
              </a:rPr>
              <a:t>Fe</a:t>
            </a:r>
            <a:r>
              <a:rPr lang="en-US" sz="1050" baseline="30000" dirty="0" smtClean="0">
                <a:solidFill>
                  <a:prstClr val="black"/>
                </a:solidFill>
              </a:rPr>
              <a:t>+3</a:t>
            </a:r>
            <a:endParaRPr lang="en-US" sz="1050" baseline="30000" dirty="0">
              <a:solidFill>
                <a:prstClr val="black"/>
              </a:solidFill>
            </a:endParaRPr>
          </a:p>
        </p:txBody>
      </p:sp>
      <p:sp>
        <p:nvSpPr>
          <p:cNvPr id="255" name="TextBox 254"/>
          <p:cNvSpPr txBox="1"/>
          <p:nvPr/>
        </p:nvSpPr>
        <p:spPr>
          <a:xfrm>
            <a:off x="6443943" y="6585384"/>
            <a:ext cx="2406779" cy="215444"/>
          </a:xfrm>
          <a:prstGeom prst="rect">
            <a:avLst/>
          </a:prstGeom>
          <a:noFill/>
        </p:spPr>
        <p:txBody>
          <a:bodyPr wrap="none" rtlCol="0">
            <a:spAutoFit/>
          </a:bodyPr>
          <a:lstStyle/>
          <a:p>
            <a:r>
              <a:rPr lang="en-US" sz="800" dirty="0" smtClean="0">
                <a:solidFill>
                  <a:prstClr val="black"/>
                </a:solidFill>
              </a:rPr>
              <a:t>Coates, TD, Free </a:t>
            </a:r>
            <a:r>
              <a:rPr lang="en-US" sz="800" dirty="0" err="1" smtClean="0">
                <a:solidFill>
                  <a:prstClr val="black"/>
                </a:solidFill>
              </a:rPr>
              <a:t>Radic</a:t>
            </a:r>
            <a:r>
              <a:rPr lang="en-US" sz="800" dirty="0" smtClean="0">
                <a:solidFill>
                  <a:prstClr val="black"/>
                </a:solidFill>
              </a:rPr>
              <a:t> </a:t>
            </a:r>
            <a:r>
              <a:rPr lang="en-US" sz="800" dirty="0" err="1" smtClean="0">
                <a:solidFill>
                  <a:prstClr val="black"/>
                </a:solidFill>
              </a:rPr>
              <a:t>Biol</a:t>
            </a:r>
            <a:r>
              <a:rPr lang="en-US" sz="800" dirty="0" smtClean="0">
                <a:solidFill>
                  <a:prstClr val="black"/>
                </a:solidFill>
              </a:rPr>
              <a:t> Med 2014  72:23-40</a:t>
            </a:r>
            <a:endParaRPr lang="en-US" sz="800" dirty="0">
              <a:solidFill>
                <a:prstClr val="black"/>
              </a:solidFill>
            </a:endParaRPr>
          </a:p>
        </p:txBody>
      </p:sp>
      <p:sp>
        <p:nvSpPr>
          <p:cNvPr id="15" name="Oval 14"/>
          <p:cNvSpPr/>
          <p:nvPr/>
        </p:nvSpPr>
        <p:spPr>
          <a:xfrm>
            <a:off x="7989250" y="4029199"/>
            <a:ext cx="469477" cy="283921"/>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27" name="Oval 326"/>
          <p:cNvSpPr/>
          <p:nvPr/>
        </p:nvSpPr>
        <p:spPr>
          <a:xfrm>
            <a:off x="5568881" y="5466284"/>
            <a:ext cx="469477" cy="283921"/>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31" name="Oval 330"/>
          <p:cNvSpPr/>
          <p:nvPr/>
        </p:nvSpPr>
        <p:spPr>
          <a:xfrm>
            <a:off x="4630156" y="6030367"/>
            <a:ext cx="469477" cy="283921"/>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41" name="Oval 340"/>
          <p:cNvSpPr/>
          <p:nvPr/>
        </p:nvSpPr>
        <p:spPr>
          <a:xfrm>
            <a:off x="7019473" y="6184322"/>
            <a:ext cx="469477" cy="283921"/>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Rectangle 25"/>
          <p:cNvSpPr/>
          <p:nvPr/>
        </p:nvSpPr>
        <p:spPr>
          <a:xfrm>
            <a:off x="1257946" y="2530693"/>
            <a:ext cx="1872047" cy="834087"/>
          </a:xfrm>
          <a:prstGeom prst="rect">
            <a:avLst/>
          </a:prstGeom>
          <a:solidFill>
            <a:schemeClr val="accent1">
              <a:lumMod val="20000"/>
              <a:lumOff val="80000"/>
              <a:alpha val="86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376092"/>
                </a:solidFill>
                <a:latin typeface="Calibri"/>
              </a:rPr>
              <a:t>Active normal marrow uses 25 mg/day Fe to make red cells</a:t>
            </a:r>
            <a:endParaRPr lang="en-US" sz="1400" dirty="0">
              <a:solidFill>
                <a:srgbClr val="376092"/>
              </a:solidFill>
              <a:latin typeface="Calibri"/>
            </a:endParaRPr>
          </a:p>
        </p:txBody>
      </p:sp>
      <p:cxnSp>
        <p:nvCxnSpPr>
          <p:cNvPr id="28" name="Straight Arrow Connector 27"/>
          <p:cNvCxnSpPr/>
          <p:nvPr/>
        </p:nvCxnSpPr>
        <p:spPr>
          <a:xfrm>
            <a:off x="2444649" y="1829668"/>
            <a:ext cx="385514" cy="7677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6" name="Rectangle 355"/>
          <p:cNvSpPr/>
          <p:nvPr/>
        </p:nvSpPr>
        <p:spPr>
          <a:xfrm>
            <a:off x="6152445" y="3915774"/>
            <a:ext cx="2575981" cy="742625"/>
          </a:xfrm>
          <a:prstGeom prst="rect">
            <a:avLst/>
          </a:prstGeom>
          <a:solidFill>
            <a:schemeClr val="accent1">
              <a:lumMod val="20000"/>
              <a:lumOff val="80000"/>
              <a:alpha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376092"/>
                </a:solidFill>
                <a:latin typeface="Calibri"/>
              </a:rPr>
              <a:t>Pancreas and heart primarily load LPI and reflect the temporal sum of LPI exposure.</a:t>
            </a:r>
            <a:endParaRPr lang="en-US" sz="1400" dirty="0">
              <a:solidFill>
                <a:srgbClr val="376092"/>
              </a:solidFill>
              <a:latin typeface="Calibri"/>
            </a:endParaRPr>
          </a:p>
        </p:txBody>
      </p:sp>
      <p:sp>
        <p:nvSpPr>
          <p:cNvPr id="219" name="Title 1"/>
          <p:cNvSpPr txBox="1">
            <a:spLocks/>
          </p:cNvSpPr>
          <p:nvPr/>
        </p:nvSpPr>
        <p:spPr>
          <a:xfrm>
            <a:off x="5179477" y="133887"/>
            <a:ext cx="3870284" cy="769255"/>
          </a:xfrm>
          <a:prstGeom prst="rect">
            <a:avLst/>
          </a:prstGeom>
        </p:spPr>
        <p:txBody>
          <a:bodyPr/>
          <a:lst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a:lstStyle>
          <a:p>
            <a:r>
              <a:rPr lang="en-US" sz="2400" dirty="0" smtClean="0"/>
              <a:t>Toxic iron transport into tissue</a:t>
            </a:r>
            <a:endParaRPr lang="en-US" sz="2400" dirty="0"/>
          </a:p>
        </p:txBody>
      </p:sp>
      <p:sp>
        <p:nvSpPr>
          <p:cNvPr id="220" name="Oval 23"/>
          <p:cNvSpPr>
            <a:spLocks noChangeArrowheads="1"/>
          </p:cNvSpPr>
          <p:nvPr/>
        </p:nvSpPr>
        <p:spPr bwMode="auto">
          <a:xfrm>
            <a:off x="2813122" y="3501694"/>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21" name="Oval 23"/>
          <p:cNvSpPr>
            <a:spLocks noChangeArrowheads="1"/>
          </p:cNvSpPr>
          <p:nvPr/>
        </p:nvSpPr>
        <p:spPr bwMode="auto">
          <a:xfrm>
            <a:off x="3267493" y="3379523"/>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25" name="Oval 23"/>
          <p:cNvSpPr>
            <a:spLocks noChangeArrowheads="1"/>
          </p:cNvSpPr>
          <p:nvPr/>
        </p:nvSpPr>
        <p:spPr bwMode="auto">
          <a:xfrm>
            <a:off x="3209452" y="3730549"/>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26" name="Oval 23"/>
          <p:cNvSpPr>
            <a:spLocks noChangeArrowheads="1"/>
          </p:cNvSpPr>
          <p:nvPr/>
        </p:nvSpPr>
        <p:spPr bwMode="auto">
          <a:xfrm>
            <a:off x="3742928" y="2732335"/>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27" name="Oval 23"/>
          <p:cNvSpPr>
            <a:spLocks noChangeArrowheads="1"/>
          </p:cNvSpPr>
          <p:nvPr/>
        </p:nvSpPr>
        <p:spPr bwMode="auto">
          <a:xfrm>
            <a:off x="3361852" y="4011416"/>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28" name="Oval 23"/>
          <p:cNvSpPr>
            <a:spLocks noChangeArrowheads="1"/>
          </p:cNvSpPr>
          <p:nvPr/>
        </p:nvSpPr>
        <p:spPr bwMode="auto">
          <a:xfrm>
            <a:off x="3709167" y="3828399"/>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29" name="Oval 23"/>
          <p:cNvSpPr>
            <a:spLocks noChangeArrowheads="1"/>
          </p:cNvSpPr>
          <p:nvPr/>
        </p:nvSpPr>
        <p:spPr bwMode="auto">
          <a:xfrm>
            <a:off x="521682" y="1997847"/>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31" name="Oval 23"/>
          <p:cNvSpPr>
            <a:spLocks noChangeArrowheads="1"/>
          </p:cNvSpPr>
          <p:nvPr/>
        </p:nvSpPr>
        <p:spPr bwMode="auto">
          <a:xfrm>
            <a:off x="5010527" y="3750427"/>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51" name="Oval 23"/>
          <p:cNvSpPr>
            <a:spLocks noChangeArrowheads="1"/>
          </p:cNvSpPr>
          <p:nvPr/>
        </p:nvSpPr>
        <p:spPr bwMode="auto">
          <a:xfrm>
            <a:off x="5372519" y="3858017"/>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69" name="Oval 23"/>
          <p:cNvSpPr>
            <a:spLocks noChangeArrowheads="1"/>
          </p:cNvSpPr>
          <p:nvPr/>
        </p:nvSpPr>
        <p:spPr bwMode="auto">
          <a:xfrm>
            <a:off x="5685530" y="3948857"/>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72" name="Oval 23"/>
          <p:cNvSpPr>
            <a:spLocks noChangeArrowheads="1"/>
          </p:cNvSpPr>
          <p:nvPr/>
        </p:nvSpPr>
        <p:spPr bwMode="auto">
          <a:xfrm>
            <a:off x="7782233" y="2960212"/>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74" name="Oval 23"/>
          <p:cNvSpPr>
            <a:spLocks noChangeArrowheads="1"/>
          </p:cNvSpPr>
          <p:nvPr/>
        </p:nvSpPr>
        <p:spPr bwMode="auto">
          <a:xfrm>
            <a:off x="8628817" y="2895893"/>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79" name="Oval 23"/>
          <p:cNvSpPr>
            <a:spLocks noChangeArrowheads="1"/>
          </p:cNvSpPr>
          <p:nvPr/>
        </p:nvSpPr>
        <p:spPr bwMode="auto">
          <a:xfrm>
            <a:off x="7256739" y="2969854"/>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82" name="Oval 23"/>
          <p:cNvSpPr>
            <a:spLocks noChangeArrowheads="1"/>
          </p:cNvSpPr>
          <p:nvPr/>
        </p:nvSpPr>
        <p:spPr bwMode="auto">
          <a:xfrm>
            <a:off x="6993923" y="3130537"/>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87" name="Oval 23"/>
          <p:cNvSpPr>
            <a:spLocks noChangeArrowheads="1"/>
          </p:cNvSpPr>
          <p:nvPr/>
        </p:nvSpPr>
        <p:spPr bwMode="auto">
          <a:xfrm>
            <a:off x="6987101" y="2671500"/>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88" name="Oval 23"/>
          <p:cNvSpPr>
            <a:spLocks noChangeArrowheads="1"/>
          </p:cNvSpPr>
          <p:nvPr/>
        </p:nvSpPr>
        <p:spPr bwMode="auto">
          <a:xfrm>
            <a:off x="7731376" y="3494020"/>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93" name="Oval 23"/>
          <p:cNvSpPr>
            <a:spLocks noChangeArrowheads="1"/>
          </p:cNvSpPr>
          <p:nvPr/>
        </p:nvSpPr>
        <p:spPr bwMode="auto">
          <a:xfrm>
            <a:off x="5908524" y="2582923"/>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94" name="Oval 23"/>
          <p:cNvSpPr>
            <a:spLocks noChangeArrowheads="1"/>
          </p:cNvSpPr>
          <p:nvPr/>
        </p:nvSpPr>
        <p:spPr bwMode="auto">
          <a:xfrm>
            <a:off x="6153098" y="2386843"/>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97" name="Oval 23"/>
          <p:cNvSpPr>
            <a:spLocks noChangeArrowheads="1"/>
          </p:cNvSpPr>
          <p:nvPr/>
        </p:nvSpPr>
        <p:spPr bwMode="auto">
          <a:xfrm>
            <a:off x="6212062" y="2735210"/>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00" name="Oval 23"/>
          <p:cNvSpPr>
            <a:spLocks noChangeArrowheads="1"/>
          </p:cNvSpPr>
          <p:nvPr/>
        </p:nvSpPr>
        <p:spPr bwMode="auto">
          <a:xfrm>
            <a:off x="6750174" y="3624503"/>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01" name="Oval 23"/>
          <p:cNvSpPr>
            <a:spLocks noChangeArrowheads="1"/>
          </p:cNvSpPr>
          <p:nvPr/>
        </p:nvSpPr>
        <p:spPr bwMode="auto">
          <a:xfrm>
            <a:off x="6435984" y="5211846"/>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02" name="Oval 23"/>
          <p:cNvSpPr>
            <a:spLocks noChangeArrowheads="1"/>
          </p:cNvSpPr>
          <p:nvPr/>
        </p:nvSpPr>
        <p:spPr bwMode="auto">
          <a:xfrm>
            <a:off x="6985845" y="5401891"/>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10" name="Oval 23"/>
          <p:cNvSpPr>
            <a:spLocks noChangeArrowheads="1"/>
          </p:cNvSpPr>
          <p:nvPr/>
        </p:nvSpPr>
        <p:spPr bwMode="auto">
          <a:xfrm>
            <a:off x="7532155" y="4846023"/>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44" name="Oval 23"/>
          <p:cNvSpPr>
            <a:spLocks noChangeArrowheads="1"/>
          </p:cNvSpPr>
          <p:nvPr/>
        </p:nvSpPr>
        <p:spPr bwMode="auto">
          <a:xfrm>
            <a:off x="7889639" y="6233946"/>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45" name="Oval 23"/>
          <p:cNvSpPr>
            <a:spLocks noChangeArrowheads="1"/>
          </p:cNvSpPr>
          <p:nvPr/>
        </p:nvSpPr>
        <p:spPr bwMode="auto">
          <a:xfrm>
            <a:off x="5330326" y="5984040"/>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57" name="Oval 23"/>
          <p:cNvSpPr>
            <a:spLocks noChangeArrowheads="1"/>
          </p:cNvSpPr>
          <p:nvPr/>
        </p:nvSpPr>
        <p:spPr bwMode="auto">
          <a:xfrm>
            <a:off x="6168361" y="5686166"/>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58" name="Oval 23"/>
          <p:cNvSpPr>
            <a:spLocks noChangeArrowheads="1"/>
          </p:cNvSpPr>
          <p:nvPr/>
        </p:nvSpPr>
        <p:spPr bwMode="auto">
          <a:xfrm>
            <a:off x="4185574" y="5766507"/>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59" name="Oval 23"/>
          <p:cNvSpPr>
            <a:spLocks noChangeArrowheads="1"/>
          </p:cNvSpPr>
          <p:nvPr/>
        </p:nvSpPr>
        <p:spPr bwMode="auto">
          <a:xfrm>
            <a:off x="4411924" y="5557930"/>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60" name="Oval 23"/>
          <p:cNvSpPr>
            <a:spLocks noChangeArrowheads="1"/>
          </p:cNvSpPr>
          <p:nvPr/>
        </p:nvSpPr>
        <p:spPr bwMode="auto">
          <a:xfrm>
            <a:off x="4608115" y="5327199"/>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61" name="Oval 23"/>
          <p:cNvSpPr>
            <a:spLocks noChangeArrowheads="1"/>
          </p:cNvSpPr>
          <p:nvPr/>
        </p:nvSpPr>
        <p:spPr bwMode="auto">
          <a:xfrm>
            <a:off x="4988135" y="4897671"/>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62" name="Oval 23"/>
          <p:cNvSpPr>
            <a:spLocks noChangeArrowheads="1"/>
          </p:cNvSpPr>
          <p:nvPr/>
        </p:nvSpPr>
        <p:spPr bwMode="auto">
          <a:xfrm>
            <a:off x="4821988" y="4578538"/>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63" name="Oval 23"/>
          <p:cNvSpPr>
            <a:spLocks noChangeArrowheads="1"/>
          </p:cNvSpPr>
          <p:nvPr/>
        </p:nvSpPr>
        <p:spPr bwMode="auto">
          <a:xfrm>
            <a:off x="5116338" y="4612151"/>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64" name="Oval 23"/>
          <p:cNvSpPr>
            <a:spLocks noChangeArrowheads="1"/>
          </p:cNvSpPr>
          <p:nvPr/>
        </p:nvSpPr>
        <p:spPr bwMode="auto">
          <a:xfrm>
            <a:off x="4460517" y="4872185"/>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65" name="Oval 23"/>
          <p:cNvSpPr>
            <a:spLocks noChangeArrowheads="1"/>
          </p:cNvSpPr>
          <p:nvPr/>
        </p:nvSpPr>
        <p:spPr bwMode="auto">
          <a:xfrm>
            <a:off x="4630156" y="2534619"/>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67" name="Oval 23"/>
          <p:cNvSpPr>
            <a:spLocks noChangeArrowheads="1"/>
          </p:cNvSpPr>
          <p:nvPr/>
        </p:nvSpPr>
        <p:spPr bwMode="auto">
          <a:xfrm>
            <a:off x="3290862" y="1679370"/>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68" name="Oval 23"/>
          <p:cNvSpPr>
            <a:spLocks noChangeArrowheads="1"/>
          </p:cNvSpPr>
          <p:nvPr/>
        </p:nvSpPr>
        <p:spPr bwMode="auto">
          <a:xfrm>
            <a:off x="3918204" y="1917505"/>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69" name="Oval 23"/>
          <p:cNvSpPr>
            <a:spLocks noChangeArrowheads="1"/>
          </p:cNvSpPr>
          <p:nvPr/>
        </p:nvSpPr>
        <p:spPr bwMode="auto">
          <a:xfrm>
            <a:off x="3884054" y="1668985"/>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70" name="Oval 23"/>
          <p:cNvSpPr>
            <a:spLocks noChangeArrowheads="1"/>
          </p:cNvSpPr>
          <p:nvPr/>
        </p:nvSpPr>
        <p:spPr bwMode="auto">
          <a:xfrm>
            <a:off x="8728427" y="4111933"/>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73" name="Oval 23"/>
          <p:cNvSpPr>
            <a:spLocks noChangeArrowheads="1"/>
          </p:cNvSpPr>
          <p:nvPr/>
        </p:nvSpPr>
        <p:spPr bwMode="auto">
          <a:xfrm>
            <a:off x="3592379" y="3051660"/>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74" name="Oval 23"/>
          <p:cNvSpPr>
            <a:spLocks noChangeArrowheads="1"/>
          </p:cNvSpPr>
          <p:nvPr/>
        </p:nvSpPr>
        <p:spPr bwMode="auto">
          <a:xfrm>
            <a:off x="3988709" y="3280515"/>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75" name="Oval 23"/>
          <p:cNvSpPr>
            <a:spLocks noChangeArrowheads="1"/>
          </p:cNvSpPr>
          <p:nvPr/>
        </p:nvSpPr>
        <p:spPr bwMode="auto">
          <a:xfrm>
            <a:off x="4219440" y="3118707"/>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76" name="Oval 23"/>
          <p:cNvSpPr>
            <a:spLocks noChangeArrowheads="1"/>
          </p:cNvSpPr>
          <p:nvPr/>
        </p:nvSpPr>
        <p:spPr bwMode="auto">
          <a:xfrm>
            <a:off x="4141109" y="3561382"/>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77" name="Oval 23"/>
          <p:cNvSpPr>
            <a:spLocks noChangeArrowheads="1"/>
          </p:cNvSpPr>
          <p:nvPr/>
        </p:nvSpPr>
        <p:spPr bwMode="auto">
          <a:xfrm>
            <a:off x="4488424" y="3378365"/>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378" name="Rectangle 377"/>
          <p:cNvSpPr/>
          <p:nvPr/>
        </p:nvSpPr>
        <p:spPr>
          <a:xfrm>
            <a:off x="4963727" y="1189397"/>
            <a:ext cx="2245457" cy="834087"/>
          </a:xfrm>
          <a:prstGeom prst="rect">
            <a:avLst/>
          </a:prstGeom>
          <a:solidFill>
            <a:schemeClr val="accent1">
              <a:lumMod val="20000"/>
              <a:lumOff val="80000"/>
              <a:alpha val="86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376092"/>
                </a:solidFill>
                <a:latin typeface="Calibri"/>
              </a:rPr>
              <a:t>NTBI / LPI increase rapidly when the transferrin saturation exceeds 60 -80%</a:t>
            </a:r>
            <a:endParaRPr lang="en-US" sz="1400" dirty="0">
              <a:solidFill>
                <a:srgbClr val="376092"/>
              </a:solidFill>
              <a:latin typeface="Calibri"/>
            </a:endParaRPr>
          </a:p>
        </p:txBody>
      </p:sp>
      <p:sp>
        <p:nvSpPr>
          <p:cNvPr id="8" name="Multiply 7"/>
          <p:cNvSpPr/>
          <p:nvPr/>
        </p:nvSpPr>
        <p:spPr>
          <a:xfrm>
            <a:off x="1881517" y="875556"/>
            <a:ext cx="518486" cy="81918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3"/>
          <p:cNvSpPr>
            <a:spLocks noChangeArrowheads="1"/>
          </p:cNvSpPr>
          <p:nvPr/>
        </p:nvSpPr>
        <p:spPr bwMode="auto">
          <a:xfrm>
            <a:off x="4188732" y="1981309"/>
            <a:ext cx="199221" cy="160683"/>
          </a:xfrm>
          <a:prstGeom prst="ellipse">
            <a:avLst/>
          </a:prstGeom>
          <a:solidFill>
            <a:schemeClr val="accent2"/>
          </a:solidFill>
          <a:ln w="25400">
            <a:solidFill>
              <a:srgbClr val="FF0000"/>
            </a:solidFill>
            <a:round/>
            <a:headEnd/>
            <a:tailEnd/>
          </a:ln>
          <a:extLst/>
        </p:spPr>
        <p:txBody>
          <a:bodyPr wrap="none" anchor="ctr"/>
          <a:lstStyle/>
          <a:p>
            <a:pPr marL="268288" indent="-268288" algn="ctr">
              <a:spcBef>
                <a:spcPct val="20000"/>
              </a:spcBef>
              <a:buClr>
                <a:srgbClr val="4F81BD"/>
              </a:buClr>
              <a:buFont typeface="Arial" charset="0"/>
              <a:buNone/>
            </a:pPr>
            <a:r>
              <a:rPr lang="en-US" sz="700" dirty="0">
                <a:solidFill>
                  <a:prstClr val="white"/>
                </a:solidFill>
              </a:rPr>
              <a:t>Fe</a:t>
            </a:r>
          </a:p>
        </p:txBody>
      </p:sp>
      <p:sp>
        <p:nvSpPr>
          <p:cNvPr id="273" name="Line Callout 1 272"/>
          <p:cNvSpPr/>
          <p:nvPr/>
        </p:nvSpPr>
        <p:spPr>
          <a:xfrm>
            <a:off x="4907438" y="2121525"/>
            <a:ext cx="959892" cy="258532"/>
          </a:xfrm>
          <a:prstGeom prst="borderCallout1">
            <a:avLst>
              <a:gd name="adj1" fmla="val 55477"/>
              <a:gd name="adj2" fmla="val -3483"/>
              <a:gd name="adj3" fmla="val -8600"/>
              <a:gd name="adj4" fmla="val -56276"/>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latin typeface="Calibri"/>
              </a:rPr>
              <a:t>LCI</a:t>
            </a:r>
          </a:p>
          <a:p>
            <a:pPr algn="ctr"/>
            <a:r>
              <a:rPr lang="en-US" sz="800" dirty="0" smtClean="0">
                <a:solidFill>
                  <a:srgbClr val="000000"/>
                </a:solidFill>
                <a:latin typeface="Calibri"/>
              </a:rPr>
              <a:t>Labile cellular iron</a:t>
            </a:r>
            <a:endParaRPr lang="en-US" sz="800" dirty="0">
              <a:solidFill>
                <a:srgbClr val="000000"/>
              </a:solidFill>
              <a:latin typeface="Calibri"/>
            </a:endParaRPr>
          </a:p>
        </p:txBody>
      </p:sp>
      <p:sp>
        <p:nvSpPr>
          <p:cNvPr id="5" name="Explosion 2 4"/>
          <p:cNvSpPr/>
          <p:nvPr/>
        </p:nvSpPr>
        <p:spPr>
          <a:xfrm>
            <a:off x="2286308" y="4051169"/>
            <a:ext cx="261610" cy="422153"/>
          </a:xfrm>
          <a:prstGeom prst="irregularSeal2">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6" name="Group 275"/>
          <p:cNvGrpSpPr/>
          <p:nvPr/>
        </p:nvGrpSpPr>
        <p:grpSpPr>
          <a:xfrm>
            <a:off x="7167214" y="3318305"/>
            <a:ext cx="469704" cy="368974"/>
            <a:chOff x="5783005" y="6091133"/>
            <a:chExt cx="469704" cy="368974"/>
          </a:xfrm>
        </p:grpSpPr>
        <p:sp>
          <p:nvSpPr>
            <p:cNvPr id="296" name="Explosion 2 295"/>
            <p:cNvSpPr/>
            <p:nvPr/>
          </p:nvSpPr>
          <p:spPr>
            <a:xfrm rot="1004517">
              <a:off x="5783005" y="6091133"/>
              <a:ext cx="469704" cy="368974"/>
            </a:xfrm>
            <a:prstGeom prst="irregularSeal2">
              <a:avLst/>
            </a:prstGeom>
            <a:gradFill flip="none" rotWithShape="1">
              <a:gsLst>
                <a:gs pos="0">
                  <a:schemeClr val="accent6">
                    <a:lumMod val="50000"/>
                  </a:schemeClr>
                </a:gs>
                <a:gs pos="51000">
                  <a:schemeClr val="accent6">
                    <a:lumMod val="40000"/>
                    <a:lumOff val="60000"/>
                  </a:schemeClr>
                </a:gs>
                <a:gs pos="100000">
                  <a:schemeClr val="accent6">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100" dirty="0">
                <a:solidFill>
                  <a:srgbClr val="F79646">
                    <a:lumMod val="50000"/>
                  </a:srgbClr>
                </a:solidFill>
                <a:latin typeface="Calibri"/>
              </a:endParaRPr>
            </a:p>
          </p:txBody>
        </p:sp>
        <p:sp>
          <p:nvSpPr>
            <p:cNvPr id="303" name="TextBox 302"/>
            <p:cNvSpPr txBox="1"/>
            <p:nvPr/>
          </p:nvSpPr>
          <p:spPr>
            <a:xfrm>
              <a:off x="5897691" y="6218317"/>
              <a:ext cx="285034" cy="123111"/>
            </a:xfrm>
            <a:prstGeom prst="rect">
              <a:avLst/>
            </a:prstGeom>
            <a:noFill/>
          </p:spPr>
          <p:txBody>
            <a:bodyPr wrap="none" lIns="0" tIns="0" rIns="0" bIns="0" rtlCol="0">
              <a:spAutoFit/>
            </a:bodyPr>
            <a:lstStyle/>
            <a:p>
              <a:r>
                <a:rPr lang="en-US" sz="800" dirty="0" smtClean="0">
                  <a:solidFill>
                    <a:srgbClr val="F79646">
                      <a:lumMod val="50000"/>
                    </a:srgbClr>
                  </a:solidFill>
                </a:rPr>
                <a:t>ferritin</a:t>
              </a:r>
              <a:endParaRPr lang="en-US" sz="800" dirty="0">
                <a:solidFill>
                  <a:srgbClr val="F79646">
                    <a:lumMod val="50000"/>
                  </a:srgbClr>
                </a:solidFill>
              </a:endParaRPr>
            </a:p>
          </p:txBody>
        </p:sp>
        <p:sp>
          <p:nvSpPr>
            <p:cNvPr id="304" name="Oval 23"/>
            <p:cNvSpPr>
              <a:spLocks noChangeArrowheads="1"/>
            </p:cNvSpPr>
            <p:nvPr/>
          </p:nvSpPr>
          <p:spPr bwMode="auto">
            <a:xfrm>
              <a:off x="5967170" y="6337479"/>
              <a:ext cx="115185" cy="80341"/>
            </a:xfrm>
            <a:prstGeom prst="ellipse">
              <a:avLst/>
            </a:prstGeom>
            <a:solidFill>
              <a:schemeClr val="accent2"/>
            </a:solidFill>
            <a:ln w="25400">
              <a:noFill/>
              <a:round/>
              <a:headEnd/>
              <a:tailEnd/>
            </a:ln>
            <a:extLst/>
          </p:spPr>
          <p:txBody>
            <a:bodyPr wrap="none" anchor="ctr"/>
            <a:lstStyle/>
            <a:p>
              <a:pPr marL="268288" indent="-268288" algn="ctr">
                <a:spcBef>
                  <a:spcPct val="20000"/>
                </a:spcBef>
                <a:buClr>
                  <a:srgbClr val="4F81BD"/>
                </a:buClr>
                <a:buFont typeface="Arial" charset="0"/>
                <a:buNone/>
              </a:pPr>
              <a:endParaRPr lang="en-US" sz="700" dirty="0">
                <a:solidFill>
                  <a:prstClr val="white"/>
                </a:solidFill>
              </a:endParaRPr>
            </a:p>
          </p:txBody>
        </p:sp>
        <p:sp>
          <p:nvSpPr>
            <p:cNvPr id="305" name="Oval 23"/>
            <p:cNvSpPr>
              <a:spLocks noChangeArrowheads="1"/>
            </p:cNvSpPr>
            <p:nvPr/>
          </p:nvSpPr>
          <p:spPr bwMode="auto">
            <a:xfrm>
              <a:off x="6002077" y="6158705"/>
              <a:ext cx="115185" cy="80341"/>
            </a:xfrm>
            <a:prstGeom prst="ellipse">
              <a:avLst/>
            </a:prstGeom>
            <a:solidFill>
              <a:schemeClr val="accent2"/>
            </a:solidFill>
            <a:ln w="25400">
              <a:noFill/>
              <a:round/>
              <a:headEnd/>
              <a:tailEnd/>
            </a:ln>
            <a:extLst/>
          </p:spPr>
          <p:txBody>
            <a:bodyPr wrap="none" anchor="ctr"/>
            <a:lstStyle/>
            <a:p>
              <a:pPr marL="268288" indent="-268288" algn="ctr">
                <a:spcBef>
                  <a:spcPct val="20000"/>
                </a:spcBef>
                <a:buClr>
                  <a:srgbClr val="4F81BD"/>
                </a:buClr>
                <a:buFont typeface="Arial" charset="0"/>
                <a:buNone/>
              </a:pPr>
              <a:endParaRPr lang="en-US" sz="700" dirty="0">
                <a:solidFill>
                  <a:prstClr val="white"/>
                </a:solidFill>
              </a:endParaRPr>
            </a:p>
          </p:txBody>
        </p:sp>
      </p:grpSp>
      <p:grpSp>
        <p:nvGrpSpPr>
          <p:cNvPr id="306" name="Group 305"/>
          <p:cNvGrpSpPr/>
          <p:nvPr/>
        </p:nvGrpSpPr>
        <p:grpSpPr>
          <a:xfrm>
            <a:off x="3842243" y="5459977"/>
            <a:ext cx="469704" cy="368974"/>
            <a:chOff x="5783005" y="6069237"/>
            <a:chExt cx="469704" cy="368974"/>
          </a:xfrm>
        </p:grpSpPr>
        <p:sp>
          <p:nvSpPr>
            <p:cNvPr id="308" name="Explosion 2 307"/>
            <p:cNvSpPr/>
            <p:nvPr/>
          </p:nvSpPr>
          <p:spPr>
            <a:xfrm rot="1004517">
              <a:off x="5783005" y="6069237"/>
              <a:ext cx="469704" cy="368974"/>
            </a:xfrm>
            <a:prstGeom prst="irregularSeal2">
              <a:avLst/>
            </a:prstGeom>
            <a:gradFill flip="none" rotWithShape="1">
              <a:gsLst>
                <a:gs pos="0">
                  <a:schemeClr val="accent6">
                    <a:lumMod val="50000"/>
                  </a:schemeClr>
                </a:gs>
                <a:gs pos="51000">
                  <a:schemeClr val="accent6">
                    <a:lumMod val="40000"/>
                    <a:lumOff val="60000"/>
                  </a:schemeClr>
                </a:gs>
                <a:gs pos="100000">
                  <a:schemeClr val="accent6">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100" dirty="0">
                <a:solidFill>
                  <a:srgbClr val="F79646">
                    <a:lumMod val="50000"/>
                  </a:srgbClr>
                </a:solidFill>
                <a:latin typeface="Calibri"/>
              </a:endParaRPr>
            </a:p>
          </p:txBody>
        </p:sp>
        <p:sp>
          <p:nvSpPr>
            <p:cNvPr id="309" name="TextBox 308"/>
            <p:cNvSpPr txBox="1"/>
            <p:nvPr/>
          </p:nvSpPr>
          <p:spPr>
            <a:xfrm>
              <a:off x="5897691" y="6218317"/>
              <a:ext cx="285034" cy="123111"/>
            </a:xfrm>
            <a:prstGeom prst="rect">
              <a:avLst/>
            </a:prstGeom>
            <a:noFill/>
          </p:spPr>
          <p:txBody>
            <a:bodyPr wrap="none" lIns="0" tIns="0" rIns="0" bIns="0" rtlCol="0">
              <a:spAutoFit/>
            </a:bodyPr>
            <a:lstStyle/>
            <a:p>
              <a:r>
                <a:rPr lang="en-US" sz="800" dirty="0" smtClean="0">
                  <a:solidFill>
                    <a:srgbClr val="F79646">
                      <a:lumMod val="50000"/>
                    </a:srgbClr>
                  </a:solidFill>
                </a:rPr>
                <a:t>ferritin</a:t>
              </a:r>
              <a:endParaRPr lang="en-US" sz="800" dirty="0">
                <a:solidFill>
                  <a:srgbClr val="F79646">
                    <a:lumMod val="50000"/>
                  </a:srgbClr>
                </a:solidFill>
              </a:endParaRPr>
            </a:p>
          </p:txBody>
        </p:sp>
        <p:sp>
          <p:nvSpPr>
            <p:cNvPr id="311" name="Oval 23"/>
            <p:cNvSpPr>
              <a:spLocks noChangeArrowheads="1"/>
            </p:cNvSpPr>
            <p:nvPr/>
          </p:nvSpPr>
          <p:spPr bwMode="auto">
            <a:xfrm>
              <a:off x="5967170" y="6337479"/>
              <a:ext cx="115185" cy="80341"/>
            </a:xfrm>
            <a:prstGeom prst="ellipse">
              <a:avLst/>
            </a:prstGeom>
            <a:solidFill>
              <a:schemeClr val="accent2"/>
            </a:solidFill>
            <a:ln w="25400">
              <a:noFill/>
              <a:round/>
              <a:headEnd/>
              <a:tailEnd/>
            </a:ln>
            <a:extLst/>
          </p:spPr>
          <p:txBody>
            <a:bodyPr wrap="none" anchor="ctr"/>
            <a:lstStyle/>
            <a:p>
              <a:pPr marL="268288" indent="-268288" algn="ctr">
                <a:spcBef>
                  <a:spcPct val="20000"/>
                </a:spcBef>
                <a:buClr>
                  <a:srgbClr val="4F81BD"/>
                </a:buClr>
                <a:buFont typeface="Arial" charset="0"/>
                <a:buNone/>
              </a:pPr>
              <a:endParaRPr lang="en-US" sz="700" dirty="0">
                <a:solidFill>
                  <a:prstClr val="white"/>
                </a:solidFill>
              </a:endParaRPr>
            </a:p>
          </p:txBody>
        </p:sp>
        <p:sp>
          <p:nvSpPr>
            <p:cNvPr id="312" name="Oval 23"/>
            <p:cNvSpPr>
              <a:spLocks noChangeArrowheads="1"/>
            </p:cNvSpPr>
            <p:nvPr/>
          </p:nvSpPr>
          <p:spPr bwMode="auto">
            <a:xfrm>
              <a:off x="6002077" y="6158705"/>
              <a:ext cx="115185" cy="80341"/>
            </a:xfrm>
            <a:prstGeom prst="ellipse">
              <a:avLst/>
            </a:prstGeom>
            <a:solidFill>
              <a:schemeClr val="accent2"/>
            </a:solidFill>
            <a:ln w="25400">
              <a:noFill/>
              <a:round/>
              <a:headEnd/>
              <a:tailEnd/>
            </a:ln>
            <a:extLst/>
          </p:spPr>
          <p:txBody>
            <a:bodyPr wrap="none" anchor="ctr"/>
            <a:lstStyle/>
            <a:p>
              <a:pPr marL="268288" indent="-268288" algn="ctr">
                <a:spcBef>
                  <a:spcPct val="20000"/>
                </a:spcBef>
                <a:buClr>
                  <a:srgbClr val="4F81BD"/>
                </a:buClr>
                <a:buFont typeface="Arial" charset="0"/>
                <a:buNone/>
              </a:pPr>
              <a:endParaRPr lang="en-US" sz="700" dirty="0">
                <a:solidFill>
                  <a:prstClr val="white"/>
                </a:solidFill>
              </a:endParaRPr>
            </a:p>
          </p:txBody>
        </p:sp>
      </p:grpSp>
      <p:grpSp>
        <p:nvGrpSpPr>
          <p:cNvPr id="313" name="Group 312"/>
          <p:cNvGrpSpPr/>
          <p:nvPr/>
        </p:nvGrpSpPr>
        <p:grpSpPr>
          <a:xfrm>
            <a:off x="7566934" y="5234895"/>
            <a:ext cx="469704" cy="368974"/>
            <a:chOff x="5783005" y="6091133"/>
            <a:chExt cx="469704" cy="368974"/>
          </a:xfrm>
        </p:grpSpPr>
        <p:sp>
          <p:nvSpPr>
            <p:cNvPr id="314" name="Explosion 2 313"/>
            <p:cNvSpPr/>
            <p:nvPr/>
          </p:nvSpPr>
          <p:spPr>
            <a:xfrm rot="1004517">
              <a:off x="5783005" y="6091133"/>
              <a:ext cx="469704" cy="368974"/>
            </a:xfrm>
            <a:prstGeom prst="irregularSeal2">
              <a:avLst/>
            </a:prstGeom>
            <a:gradFill flip="none" rotWithShape="1">
              <a:gsLst>
                <a:gs pos="0">
                  <a:schemeClr val="accent6">
                    <a:lumMod val="50000"/>
                  </a:schemeClr>
                </a:gs>
                <a:gs pos="51000">
                  <a:schemeClr val="accent6">
                    <a:lumMod val="40000"/>
                    <a:lumOff val="60000"/>
                  </a:schemeClr>
                </a:gs>
                <a:gs pos="100000">
                  <a:schemeClr val="accent6">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100" dirty="0">
                <a:solidFill>
                  <a:srgbClr val="F79646">
                    <a:lumMod val="50000"/>
                  </a:srgbClr>
                </a:solidFill>
                <a:latin typeface="Calibri"/>
              </a:endParaRPr>
            </a:p>
          </p:txBody>
        </p:sp>
        <p:sp>
          <p:nvSpPr>
            <p:cNvPr id="315" name="TextBox 314"/>
            <p:cNvSpPr txBox="1"/>
            <p:nvPr/>
          </p:nvSpPr>
          <p:spPr>
            <a:xfrm>
              <a:off x="5897691" y="6218317"/>
              <a:ext cx="285034" cy="123111"/>
            </a:xfrm>
            <a:prstGeom prst="rect">
              <a:avLst/>
            </a:prstGeom>
            <a:noFill/>
          </p:spPr>
          <p:txBody>
            <a:bodyPr wrap="none" lIns="0" tIns="0" rIns="0" bIns="0" rtlCol="0">
              <a:spAutoFit/>
            </a:bodyPr>
            <a:lstStyle/>
            <a:p>
              <a:r>
                <a:rPr lang="en-US" sz="800" dirty="0" smtClean="0">
                  <a:solidFill>
                    <a:srgbClr val="F79646">
                      <a:lumMod val="50000"/>
                    </a:srgbClr>
                  </a:solidFill>
                </a:rPr>
                <a:t>ferritin</a:t>
              </a:r>
              <a:endParaRPr lang="en-US" sz="800" dirty="0">
                <a:solidFill>
                  <a:srgbClr val="F79646">
                    <a:lumMod val="50000"/>
                  </a:srgbClr>
                </a:solidFill>
              </a:endParaRPr>
            </a:p>
          </p:txBody>
        </p:sp>
        <p:sp>
          <p:nvSpPr>
            <p:cNvPr id="316" name="Oval 23"/>
            <p:cNvSpPr>
              <a:spLocks noChangeArrowheads="1"/>
            </p:cNvSpPr>
            <p:nvPr/>
          </p:nvSpPr>
          <p:spPr bwMode="auto">
            <a:xfrm>
              <a:off x="5967170" y="6337479"/>
              <a:ext cx="115185" cy="80341"/>
            </a:xfrm>
            <a:prstGeom prst="ellipse">
              <a:avLst/>
            </a:prstGeom>
            <a:solidFill>
              <a:schemeClr val="accent2"/>
            </a:solidFill>
            <a:ln w="25400">
              <a:noFill/>
              <a:round/>
              <a:headEnd/>
              <a:tailEnd/>
            </a:ln>
            <a:extLst/>
          </p:spPr>
          <p:txBody>
            <a:bodyPr wrap="none" anchor="ctr"/>
            <a:lstStyle/>
            <a:p>
              <a:pPr marL="268288" indent="-268288" algn="ctr">
                <a:spcBef>
                  <a:spcPct val="20000"/>
                </a:spcBef>
                <a:buClr>
                  <a:srgbClr val="4F81BD"/>
                </a:buClr>
                <a:buFont typeface="Arial" charset="0"/>
                <a:buNone/>
              </a:pPr>
              <a:endParaRPr lang="en-US" sz="700" dirty="0">
                <a:solidFill>
                  <a:prstClr val="white"/>
                </a:solidFill>
              </a:endParaRPr>
            </a:p>
          </p:txBody>
        </p:sp>
        <p:sp>
          <p:nvSpPr>
            <p:cNvPr id="317" name="Oval 23"/>
            <p:cNvSpPr>
              <a:spLocks noChangeArrowheads="1"/>
            </p:cNvSpPr>
            <p:nvPr/>
          </p:nvSpPr>
          <p:spPr bwMode="auto">
            <a:xfrm>
              <a:off x="6002077" y="6158705"/>
              <a:ext cx="115185" cy="80341"/>
            </a:xfrm>
            <a:prstGeom prst="ellipse">
              <a:avLst/>
            </a:prstGeom>
            <a:solidFill>
              <a:schemeClr val="accent2"/>
            </a:solidFill>
            <a:ln w="25400">
              <a:noFill/>
              <a:round/>
              <a:headEnd/>
              <a:tailEnd/>
            </a:ln>
            <a:extLst/>
          </p:spPr>
          <p:txBody>
            <a:bodyPr wrap="none" anchor="ctr"/>
            <a:lstStyle/>
            <a:p>
              <a:pPr marL="268288" indent="-268288" algn="ctr">
                <a:spcBef>
                  <a:spcPct val="20000"/>
                </a:spcBef>
                <a:buClr>
                  <a:srgbClr val="4F81BD"/>
                </a:buClr>
                <a:buFont typeface="Arial" charset="0"/>
                <a:buNone/>
              </a:pPr>
              <a:endParaRPr lang="en-US" sz="700" dirty="0">
                <a:solidFill>
                  <a:prstClr val="white"/>
                </a:solidFill>
              </a:endParaRPr>
            </a:p>
          </p:txBody>
        </p:sp>
      </p:grpSp>
      <p:sp>
        <p:nvSpPr>
          <p:cNvPr id="4" name="Footer Placeholder 3"/>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11" name="Slide Number Placeholder 10"/>
          <p:cNvSpPr>
            <a:spLocks noGrp="1"/>
          </p:cNvSpPr>
          <p:nvPr>
            <p:ph type="sldNum" sz="quarter" idx="4294967295"/>
          </p:nvPr>
        </p:nvSpPr>
        <p:spPr>
          <a:xfrm>
            <a:off x="6553200" y="6465888"/>
            <a:ext cx="2133600" cy="365125"/>
          </a:xfrm>
          <a:prstGeom prst="rect">
            <a:avLst/>
          </a:prstGeom>
        </p:spPr>
        <p:txBody>
          <a:bodyPr/>
          <a:lstStyle/>
          <a:p>
            <a:pPr>
              <a:defRPr/>
            </a:pPr>
            <a:fld id="{D9437268-8633-2748-A703-64FD828C6AB0}" type="slidenum">
              <a:rPr lang="en-US" smtClean="0"/>
              <a:pPr>
                <a:defRPr/>
              </a:pPr>
              <a:t>18</a:t>
            </a:fld>
            <a:endParaRPr lang="en-US"/>
          </a:p>
        </p:txBody>
      </p:sp>
    </p:spTree>
    <p:custDataLst>
      <p:tags r:id="rId1"/>
    </p:custDataLst>
    <p:extLst>
      <p:ext uri="{BB962C8B-B14F-4D97-AF65-F5344CB8AC3E}">
        <p14:creationId xmlns:p14="http://schemas.microsoft.com/office/powerpoint/2010/main" val="163851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8"/>
                                        </p:tgtEl>
                                        <p:attrNameLst>
                                          <p:attrName>style.visibility</p:attrName>
                                        </p:attrNameLst>
                                      </p:cBhvr>
                                      <p:to>
                                        <p:strVal val="visible"/>
                                      </p:to>
                                    </p:set>
                                    <p:animEffect transition="in" filter="dissolve">
                                      <p:cBhvr>
                                        <p:cTn id="17" dur="500"/>
                                        <p:tgtEl>
                                          <p:spTgt spid="22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20"/>
                                        </p:tgtEl>
                                        <p:attrNameLst>
                                          <p:attrName>style.visibility</p:attrName>
                                        </p:attrNameLst>
                                      </p:cBhvr>
                                      <p:to>
                                        <p:strVal val="visible"/>
                                      </p:to>
                                    </p:set>
                                    <p:animEffect transition="in" filter="dissolve">
                                      <p:cBhvr>
                                        <p:cTn id="20" dur="500"/>
                                        <p:tgtEl>
                                          <p:spTgt spid="22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21"/>
                                        </p:tgtEl>
                                        <p:attrNameLst>
                                          <p:attrName>style.visibility</p:attrName>
                                        </p:attrNameLst>
                                      </p:cBhvr>
                                      <p:to>
                                        <p:strVal val="visible"/>
                                      </p:to>
                                    </p:set>
                                    <p:animEffect transition="in" filter="dissolve">
                                      <p:cBhvr>
                                        <p:cTn id="23" dur="500"/>
                                        <p:tgtEl>
                                          <p:spTgt spid="22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25"/>
                                        </p:tgtEl>
                                        <p:attrNameLst>
                                          <p:attrName>style.visibility</p:attrName>
                                        </p:attrNameLst>
                                      </p:cBhvr>
                                      <p:to>
                                        <p:strVal val="visible"/>
                                      </p:to>
                                    </p:set>
                                    <p:animEffect transition="in" filter="dissolve">
                                      <p:cBhvr>
                                        <p:cTn id="26" dur="500"/>
                                        <p:tgtEl>
                                          <p:spTgt spid="22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77"/>
                                        </p:tgtEl>
                                        <p:attrNameLst>
                                          <p:attrName>style.visibility</p:attrName>
                                        </p:attrNameLst>
                                      </p:cBhvr>
                                      <p:to>
                                        <p:strVal val="visible"/>
                                      </p:to>
                                    </p:set>
                                    <p:animEffect transition="in" filter="dissolve">
                                      <p:cBhvr>
                                        <p:cTn id="29" dur="500"/>
                                        <p:tgtEl>
                                          <p:spTgt spid="37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93"/>
                                        </p:tgtEl>
                                        <p:attrNameLst>
                                          <p:attrName>style.visibility</p:attrName>
                                        </p:attrNameLst>
                                      </p:cBhvr>
                                      <p:to>
                                        <p:strVal val="visible"/>
                                      </p:to>
                                    </p:set>
                                    <p:animEffect transition="in" filter="dissolve">
                                      <p:cBhvr>
                                        <p:cTn id="32" dur="500"/>
                                        <p:tgtEl>
                                          <p:spTgt spid="29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00"/>
                                        </p:tgtEl>
                                        <p:attrNameLst>
                                          <p:attrName>style.visibility</p:attrName>
                                        </p:attrNameLst>
                                      </p:cBhvr>
                                      <p:to>
                                        <p:strVal val="visible"/>
                                      </p:to>
                                    </p:set>
                                    <p:animEffect transition="in" filter="dissolve">
                                      <p:cBhvr>
                                        <p:cTn id="35" dur="500"/>
                                        <p:tgtEl>
                                          <p:spTgt spid="300"/>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51"/>
                                        </p:tgtEl>
                                        <p:attrNameLst>
                                          <p:attrName>style.visibility</p:attrName>
                                        </p:attrNameLst>
                                      </p:cBhvr>
                                      <p:to>
                                        <p:strVal val="visible"/>
                                      </p:to>
                                    </p:set>
                                    <p:animEffect transition="in" filter="dissolve">
                                      <p:cBhvr>
                                        <p:cTn id="38" dur="500"/>
                                        <p:tgtEl>
                                          <p:spTgt spid="25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78"/>
                                        </p:tgtEl>
                                        <p:attrNameLst>
                                          <p:attrName>style.visibility</p:attrName>
                                        </p:attrNameLst>
                                      </p:cBhvr>
                                      <p:to>
                                        <p:strVal val="visible"/>
                                      </p:to>
                                    </p:set>
                                    <p:animEffect transition="in" filter="dissolve">
                                      <p:cBhvr>
                                        <p:cTn id="43" dur="500"/>
                                        <p:tgtEl>
                                          <p:spTgt spid="37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dissolv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dissolv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27"/>
                                        </p:tgtEl>
                                        <p:attrNameLst>
                                          <p:attrName>style.visibility</p:attrName>
                                        </p:attrNameLst>
                                      </p:cBhvr>
                                      <p:to>
                                        <p:strVal val="visible"/>
                                      </p:to>
                                    </p:set>
                                    <p:animEffect transition="in" filter="dissolve">
                                      <p:cBhvr>
                                        <p:cTn id="58" dur="500"/>
                                        <p:tgtEl>
                                          <p:spTgt spid="22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73"/>
                                        </p:tgtEl>
                                        <p:attrNameLst>
                                          <p:attrName>style.visibility</p:attrName>
                                        </p:attrNameLst>
                                      </p:cBhvr>
                                      <p:to>
                                        <p:strVal val="visible"/>
                                      </p:to>
                                    </p:set>
                                    <p:animEffect transition="in" filter="dissolve">
                                      <p:cBhvr>
                                        <p:cTn id="61" dur="500"/>
                                        <p:tgtEl>
                                          <p:spTgt spid="37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66"/>
                                        </p:tgtEl>
                                        <p:attrNameLst>
                                          <p:attrName>style.visibility</p:attrName>
                                        </p:attrNameLst>
                                      </p:cBhvr>
                                      <p:to>
                                        <p:strVal val="visible"/>
                                      </p:to>
                                    </p:set>
                                    <p:animEffect transition="in" filter="dissolve">
                                      <p:cBhvr>
                                        <p:cTn id="64" dur="500"/>
                                        <p:tgtEl>
                                          <p:spTgt spid="36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74"/>
                                        </p:tgtEl>
                                        <p:attrNameLst>
                                          <p:attrName>style.visibility</p:attrName>
                                        </p:attrNameLst>
                                      </p:cBhvr>
                                      <p:to>
                                        <p:strVal val="visible"/>
                                      </p:to>
                                    </p:set>
                                    <p:animEffect transition="in" filter="dissolve">
                                      <p:cBhvr>
                                        <p:cTn id="67" dur="500"/>
                                        <p:tgtEl>
                                          <p:spTgt spid="37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76"/>
                                        </p:tgtEl>
                                        <p:attrNameLst>
                                          <p:attrName>style.visibility</p:attrName>
                                        </p:attrNameLst>
                                      </p:cBhvr>
                                      <p:to>
                                        <p:strVal val="visible"/>
                                      </p:to>
                                    </p:set>
                                    <p:animEffect transition="in" filter="dissolve">
                                      <p:cBhvr>
                                        <p:cTn id="70" dur="500"/>
                                        <p:tgtEl>
                                          <p:spTgt spid="376"/>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75"/>
                                        </p:tgtEl>
                                        <p:attrNameLst>
                                          <p:attrName>style.visibility</p:attrName>
                                        </p:attrNameLst>
                                      </p:cBhvr>
                                      <p:to>
                                        <p:strVal val="visible"/>
                                      </p:to>
                                    </p:set>
                                    <p:animEffect transition="in" filter="dissolve">
                                      <p:cBhvr>
                                        <p:cTn id="73" dur="500"/>
                                        <p:tgtEl>
                                          <p:spTgt spid="37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97"/>
                                        </p:tgtEl>
                                        <p:attrNameLst>
                                          <p:attrName>style.visibility</p:attrName>
                                        </p:attrNameLst>
                                      </p:cBhvr>
                                      <p:to>
                                        <p:strVal val="visible"/>
                                      </p:to>
                                    </p:set>
                                    <p:animEffect transition="in" filter="dissolve">
                                      <p:cBhvr>
                                        <p:cTn id="76" dur="500"/>
                                        <p:tgtEl>
                                          <p:spTgt spid="297"/>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94"/>
                                        </p:tgtEl>
                                        <p:attrNameLst>
                                          <p:attrName>style.visibility</p:attrName>
                                        </p:attrNameLst>
                                      </p:cBhvr>
                                      <p:to>
                                        <p:strVal val="visible"/>
                                      </p:to>
                                    </p:set>
                                    <p:animEffect transition="in" filter="dissolve">
                                      <p:cBhvr>
                                        <p:cTn id="79" dur="500"/>
                                        <p:tgtEl>
                                          <p:spTgt spid="294"/>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69"/>
                                        </p:tgtEl>
                                        <p:attrNameLst>
                                          <p:attrName>style.visibility</p:attrName>
                                        </p:attrNameLst>
                                      </p:cBhvr>
                                      <p:to>
                                        <p:strVal val="visible"/>
                                      </p:to>
                                    </p:set>
                                    <p:animEffect transition="in" filter="dissolve">
                                      <p:cBhvr>
                                        <p:cTn id="82" dur="500"/>
                                        <p:tgtEl>
                                          <p:spTgt spid="269"/>
                                        </p:tgtEl>
                                      </p:cBhvr>
                                    </p:animEffect>
                                  </p:childTnLst>
                                </p:cTn>
                              </p:par>
                              <p:par>
                                <p:cTn id="83" presetID="9" presetClass="entr" presetSubtype="0" fill="hold" grpId="1" nodeType="withEffect">
                                  <p:stCondLst>
                                    <p:cond delay="0"/>
                                  </p:stCondLst>
                                  <p:childTnLst>
                                    <p:set>
                                      <p:cBhvr>
                                        <p:cTn id="84" dur="1" fill="hold">
                                          <p:stCondLst>
                                            <p:cond delay="0"/>
                                          </p:stCondLst>
                                        </p:cTn>
                                        <p:tgtEl>
                                          <p:spTgt spid="251"/>
                                        </p:tgtEl>
                                        <p:attrNameLst>
                                          <p:attrName>style.visibility</p:attrName>
                                        </p:attrNameLst>
                                      </p:cBhvr>
                                      <p:to>
                                        <p:strVal val="visible"/>
                                      </p:to>
                                    </p:set>
                                    <p:animEffect transition="in" filter="dissolve">
                                      <p:cBhvr>
                                        <p:cTn id="85" dur="500"/>
                                        <p:tgtEl>
                                          <p:spTgt spid="251"/>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74"/>
                                        </p:tgtEl>
                                        <p:attrNameLst>
                                          <p:attrName>style.visibility</p:attrName>
                                        </p:attrNameLst>
                                      </p:cBhvr>
                                      <p:to>
                                        <p:strVal val="visible"/>
                                      </p:to>
                                    </p:set>
                                    <p:animEffect transition="in" filter="dissolve">
                                      <p:cBhvr>
                                        <p:cTn id="88" dur="500"/>
                                        <p:tgtEl>
                                          <p:spTgt spid="274"/>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356"/>
                                        </p:tgtEl>
                                        <p:attrNameLst>
                                          <p:attrName>style.visibility</p:attrName>
                                        </p:attrNameLst>
                                      </p:cBhvr>
                                      <p:to>
                                        <p:strVal val="visible"/>
                                      </p:to>
                                    </p:set>
                                    <p:animEffect transition="in" filter="dissolve">
                                      <p:cBhvr>
                                        <p:cTn id="93"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animBg="1"/>
      <p:bldP spid="26" grpId="0" animBg="1"/>
      <p:bldP spid="356" grpId="0" animBg="1"/>
      <p:bldP spid="220" grpId="0" animBg="1"/>
      <p:bldP spid="221" grpId="0" animBg="1"/>
      <p:bldP spid="225" grpId="0" animBg="1"/>
      <p:bldP spid="227" grpId="0" animBg="1"/>
      <p:bldP spid="228" grpId="0" animBg="1"/>
      <p:bldP spid="251" grpId="0" animBg="1"/>
      <p:bldP spid="251" grpId="1" animBg="1"/>
      <p:bldP spid="269" grpId="0" animBg="1"/>
      <p:bldP spid="274" grpId="0" animBg="1"/>
      <p:bldP spid="293" grpId="0" animBg="1"/>
      <p:bldP spid="294" grpId="0" animBg="1"/>
      <p:bldP spid="297" grpId="0" animBg="1"/>
      <p:bldP spid="300" grpId="0" animBg="1"/>
      <p:bldP spid="373" grpId="0" animBg="1"/>
      <p:bldP spid="374" grpId="0" animBg="1"/>
      <p:bldP spid="375" grpId="0" animBg="1"/>
      <p:bldP spid="376" grpId="0" animBg="1"/>
      <p:bldP spid="377" grpId="0" animBg="1"/>
      <p:bldP spid="378" grpId="0" animBg="1"/>
      <p:bldP spid="8" grpId="0"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flipH="1">
            <a:off x="2386013" y="1701800"/>
            <a:ext cx="6523037" cy="4651375"/>
          </a:xfrm>
          <a:prstGeom prst="roundRect">
            <a:avLst>
              <a:gd name="adj" fmla="val 16667"/>
            </a:avLst>
          </a:prstGeom>
          <a:solidFill>
            <a:srgbClr val="89BDA2">
              <a:alpha val="50195"/>
            </a:srgbClr>
          </a:solidFill>
          <a:ln w="28575">
            <a:solidFill>
              <a:schemeClr val="tx1"/>
            </a:solidFill>
            <a:round/>
            <a:headEnd/>
            <a:tailEnd/>
          </a:ln>
        </p:spPr>
        <p:txBody>
          <a:bodyPr wrap="none" anchor="ctr"/>
          <a:lstStyle/>
          <a:p>
            <a:pPr defTabSz="762000" eaLnBrk="0" hangingPunct="0"/>
            <a:endParaRPr lang="de-DE" sz="2400"/>
          </a:p>
        </p:txBody>
      </p:sp>
      <p:sp>
        <p:nvSpPr>
          <p:cNvPr id="67587" name="Line 3"/>
          <p:cNvSpPr>
            <a:spLocks noChangeShapeType="1"/>
          </p:cNvSpPr>
          <p:nvPr/>
        </p:nvSpPr>
        <p:spPr bwMode="auto">
          <a:xfrm flipH="1" flipV="1">
            <a:off x="5772150" y="2676525"/>
            <a:ext cx="0" cy="449263"/>
          </a:xfrm>
          <a:prstGeom prst="line">
            <a:avLst/>
          </a:prstGeom>
          <a:noFill/>
          <a:ln w="19050">
            <a:solidFill>
              <a:srgbClr val="800000"/>
            </a:solidFill>
            <a:round/>
            <a:headEnd/>
            <a:tailEnd type="triangle" w="med" len="med"/>
          </a:ln>
        </p:spPr>
        <p:txBody>
          <a:bodyPr wrap="none" anchor="ctr"/>
          <a:lstStyle/>
          <a:p>
            <a:endParaRPr lang="en-US"/>
          </a:p>
        </p:txBody>
      </p:sp>
      <p:sp>
        <p:nvSpPr>
          <p:cNvPr id="61444" name="Rectangle 4"/>
          <p:cNvSpPr>
            <a:spLocks noChangeArrowheads="1"/>
          </p:cNvSpPr>
          <p:nvPr/>
        </p:nvSpPr>
        <p:spPr bwMode="auto">
          <a:xfrm flipH="1">
            <a:off x="1874838" y="3517900"/>
            <a:ext cx="398462" cy="609600"/>
          </a:xfrm>
          <a:prstGeom prst="rect">
            <a:avLst/>
          </a:prstGeom>
          <a:solidFill>
            <a:schemeClr val="bg1"/>
          </a:solidFill>
          <a:ln w="12700">
            <a:noFill/>
            <a:miter lim="800000"/>
            <a:headEnd/>
            <a:tailEnd/>
          </a:ln>
        </p:spPr>
        <p:txBody>
          <a:bodyPr wrap="none" anchor="ctr"/>
          <a:lstStyle/>
          <a:p>
            <a:endParaRPr lang="en-US"/>
          </a:p>
        </p:txBody>
      </p:sp>
      <p:sp>
        <p:nvSpPr>
          <p:cNvPr id="61445" name="Text Box 5"/>
          <p:cNvSpPr txBox="1">
            <a:spLocks noChangeArrowheads="1"/>
          </p:cNvSpPr>
          <p:nvPr/>
        </p:nvSpPr>
        <p:spPr bwMode="auto">
          <a:xfrm flipH="1">
            <a:off x="177800" y="3340100"/>
            <a:ext cx="1885950" cy="774700"/>
          </a:xfrm>
          <a:prstGeom prst="rect">
            <a:avLst/>
          </a:prstGeom>
          <a:noFill/>
          <a:ln w="12700">
            <a:noFill/>
            <a:miter lim="800000"/>
            <a:headEnd/>
            <a:tailEnd/>
          </a:ln>
        </p:spPr>
        <p:txBody>
          <a:bodyPr wrap="none">
            <a:spAutoFit/>
          </a:bodyPr>
          <a:lstStyle/>
          <a:p>
            <a:pPr defTabSz="762000" eaLnBrk="0" hangingPunct="0">
              <a:lnSpc>
                <a:spcPct val="140000"/>
              </a:lnSpc>
              <a:spcBef>
                <a:spcPct val="10000"/>
              </a:spcBef>
            </a:pPr>
            <a:r>
              <a:rPr lang="en-GB" sz="1800" b="1">
                <a:solidFill>
                  <a:srgbClr val="EC8026"/>
                </a:solidFill>
              </a:rPr>
              <a:t>Transferrin iron</a:t>
            </a:r>
          </a:p>
          <a:p>
            <a:pPr defTabSz="762000" eaLnBrk="0" hangingPunct="0">
              <a:lnSpc>
                <a:spcPct val="140000"/>
              </a:lnSpc>
            </a:pPr>
            <a:r>
              <a:rPr lang="en-GB" sz="1400" b="1">
                <a:solidFill>
                  <a:srgbClr val="EC8026"/>
                </a:solidFill>
              </a:rPr>
              <a:t>Controlled uptake</a:t>
            </a:r>
          </a:p>
        </p:txBody>
      </p:sp>
      <p:sp>
        <p:nvSpPr>
          <p:cNvPr id="67590" name="Line 6"/>
          <p:cNvSpPr>
            <a:spLocks noChangeShapeType="1"/>
          </p:cNvSpPr>
          <p:nvPr/>
        </p:nvSpPr>
        <p:spPr bwMode="auto">
          <a:xfrm flipH="1">
            <a:off x="6643688" y="3821113"/>
            <a:ext cx="360362" cy="1587"/>
          </a:xfrm>
          <a:prstGeom prst="line">
            <a:avLst/>
          </a:prstGeom>
          <a:noFill/>
          <a:ln w="19050">
            <a:solidFill>
              <a:srgbClr val="800000"/>
            </a:solidFill>
            <a:round/>
            <a:headEnd/>
            <a:tailEnd type="triangle" w="med" len="med"/>
          </a:ln>
        </p:spPr>
        <p:txBody>
          <a:bodyPr wrap="none" anchor="ctr"/>
          <a:lstStyle/>
          <a:p>
            <a:endParaRPr lang="en-US"/>
          </a:p>
        </p:txBody>
      </p:sp>
      <p:sp>
        <p:nvSpPr>
          <p:cNvPr id="67591" name="Line 7"/>
          <p:cNvSpPr>
            <a:spLocks noChangeShapeType="1"/>
          </p:cNvSpPr>
          <p:nvPr/>
        </p:nvSpPr>
        <p:spPr bwMode="auto">
          <a:xfrm>
            <a:off x="2649538" y="2730500"/>
            <a:ext cx="2379662" cy="577850"/>
          </a:xfrm>
          <a:prstGeom prst="line">
            <a:avLst/>
          </a:prstGeom>
          <a:noFill/>
          <a:ln w="38100">
            <a:solidFill>
              <a:srgbClr val="CC0000"/>
            </a:solidFill>
            <a:round/>
            <a:headEnd/>
            <a:tailEnd type="triangle" w="med" len="med"/>
          </a:ln>
        </p:spPr>
        <p:txBody>
          <a:bodyPr wrap="none" anchor="ctr"/>
          <a:lstStyle/>
          <a:p>
            <a:endParaRPr lang="en-US"/>
          </a:p>
        </p:txBody>
      </p:sp>
      <p:grpSp>
        <p:nvGrpSpPr>
          <p:cNvPr id="2" name="Group 8"/>
          <p:cNvGrpSpPr>
            <a:grpSpLocks/>
          </p:cNvGrpSpPr>
          <p:nvPr/>
        </p:nvGrpSpPr>
        <p:grpSpPr bwMode="auto">
          <a:xfrm>
            <a:off x="198438" y="2170113"/>
            <a:ext cx="2224087" cy="854075"/>
            <a:chOff x="-15" y="1477"/>
            <a:chExt cx="1447" cy="538"/>
          </a:xfrm>
        </p:grpSpPr>
        <p:sp>
          <p:nvSpPr>
            <p:cNvPr id="61499" name="Rectangle 9"/>
            <p:cNvSpPr>
              <a:spLocks noChangeArrowheads="1"/>
            </p:cNvSpPr>
            <p:nvPr/>
          </p:nvSpPr>
          <p:spPr bwMode="auto">
            <a:xfrm flipH="1">
              <a:off x="1384" y="1722"/>
              <a:ext cx="48" cy="192"/>
            </a:xfrm>
            <a:prstGeom prst="rect">
              <a:avLst/>
            </a:prstGeom>
            <a:solidFill>
              <a:srgbClr val="CC0000"/>
            </a:solidFill>
            <a:ln w="12700">
              <a:solidFill>
                <a:srgbClr val="0033CC"/>
              </a:solidFill>
              <a:miter lim="800000"/>
              <a:headEnd/>
              <a:tailEnd/>
            </a:ln>
          </p:spPr>
          <p:txBody>
            <a:bodyPr wrap="none" anchor="ctr"/>
            <a:lstStyle/>
            <a:p>
              <a:endParaRPr lang="en-US"/>
            </a:p>
          </p:txBody>
        </p:sp>
        <p:sp>
          <p:nvSpPr>
            <p:cNvPr id="61500" name="Text Box 10"/>
            <p:cNvSpPr txBox="1">
              <a:spLocks noChangeArrowheads="1"/>
            </p:cNvSpPr>
            <p:nvPr/>
          </p:nvSpPr>
          <p:spPr bwMode="auto">
            <a:xfrm flipH="1">
              <a:off x="-15" y="1477"/>
              <a:ext cx="1237" cy="538"/>
            </a:xfrm>
            <a:prstGeom prst="rect">
              <a:avLst/>
            </a:prstGeom>
            <a:noFill/>
            <a:ln w="9525">
              <a:noFill/>
              <a:miter lim="800000"/>
              <a:headEnd/>
              <a:tailEnd/>
            </a:ln>
          </p:spPr>
          <p:txBody>
            <a:bodyPr lIns="18000" rIns="18000">
              <a:spAutoFit/>
            </a:bodyPr>
            <a:lstStyle/>
            <a:p>
              <a:pPr algn="ctr" eaLnBrk="0" hangingPunct="0"/>
              <a:r>
                <a:rPr lang="en-GB" sz="1800" b="1">
                  <a:solidFill>
                    <a:srgbClr val="923222"/>
                  </a:solidFill>
                </a:rPr>
                <a:t>Non-transferrin</a:t>
              </a:r>
              <a:br>
                <a:rPr lang="en-GB" sz="1800" b="1">
                  <a:solidFill>
                    <a:srgbClr val="923222"/>
                  </a:solidFill>
                </a:rPr>
              </a:br>
              <a:r>
                <a:rPr lang="en-GB" sz="1800" b="1">
                  <a:solidFill>
                    <a:srgbClr val="923222"/>
                  </a:solidFill>
                </a:rPr>
                <a:t>iron</a:t>
              </a:r>
            </a:p>
            <a:p>
              <a:pPr algn="ctr" eaLnBrk="0" hangingPunct="0"/>
              <a:r>
                <a:rPr lang="en-GB" sz="1400" b="1">
                  <a:solidFill>
                    <a:srgbClr val="923222"/>
                  </a:solidFill>
                </a:rPr>
                <a:t>Uncontrolled uptake</a:t>
              </a:r>
            </a:p>
          </p:txBody>
        </p:sp>
        <p:sp>
          <p:nvSpPr>
            <p:cNvPr id="61501" name="Line 11"/>
            <p:cNvSpPr>
              <a:spLocks noChangeShapeType="1"/>
            </p:cNvSpPr>
            <p:nvPr/>
          </p:nvSpPr>
          <p:spPr bwMode="auto">
            <a:xfrm>
              <a:off x="907" y="1796"/>
              <a:ext cx="288" cy="0"/>
            </a:xfrm>
            <a:prstGeom prst="line">
              <a:avLst/>
            </a:prstGeom>
            <a:noFill/>
            <a:ln w="38100">
              <a:solidFill>
                <a:srgbClr val="CC0000"/>
              </a:solidFill>
              <a:round/>
              <a:headEnd/>
              <a:tailEnd type="triangle" w="med" len="med"/>
            </a:ln>
          </p:spPr>
          <p:txBody>
            <a:bodyPr wrap="none" anchor="ctr"/>
            <a:lstStyle/>
            <a:p>
              <a:endParaRPr lang="en-US"/>
            </a:p>
          </p:txBody>
        </p:sp>
      </p:grpSp>
      <p:sp>
        <p:nvSpPr>
          <p:cNvPr id="61449" name="Oval 12"/>
          <p:cNvSpPr>
            <a:spLocks noChangeArrowheads="1"/>
          </p:cNvSpPr>
          <p:nvPr/>
        </p:nvSpPr>
        <p:spPr bwMode="auto">
          <a:xfrm flipH="1">
            <a:off x="4281488" y="5713413"/>
            <a:ext cx="2876550" cy="609600"/>
          </a:xfrm>
          <a:prstGeom prst="ellipse">
            <a:avLst/>
          </a:prstGeom>
          <a:noFill/>
          <a:ln w="9525">
            <a:noFill/>
            <a:round/>
            <a:headEnd/>
            <a:tailEnd/>
          </a:ln>
        </p:spPr>
        <p:txBody>
          <a:bodyPr wrap="none" anchor="ctr"/>
          <a:lstStyle/>
          <a:p>
            <a:endParaRPr lang="en-US"/>
          </a:p>
        </p:txBody>
      </p:sp>
      <p:grpSp>
        <p:nvGrpSpPr>
          <p:cNvPr id="3" name="Group 13"/>
          <p:cNvGrpSpPr>
            <a:grpSpLocks/>
          </p:cNvGrpSpPr>
          <p:nvPr/>
        </p:nvGrpSpPr>
        <p:grpSpPr bwMode="auto">
          <a:xfrm>
            <a:off x="4178300" y="4078288"/>
            <a:ext cx="3060700" cy="2135187"/>
            <a:chOff x="2532" y="2671"/>
            <a:chExt cx="1991" cy="1345"/>
          </a:xfrm>
        </p:grpSpPr>
        <p:sp>
          <p:nvSpPr>
            <p:cNvPr id="61494" name="Text Box 14"/>
            <p:cNvSpPr txBox="1">
              <a:spLocks noChangeArrowheads="1"/>
            </p:cNvSpPr>
            <p:nvPr/>
          </p:nvSpPr>
          <p:spPr bwMode="auto">
            <a:xfrm flipH="1">
              <a:off x="2754" y="3766"/>
              <a:ext cx="1551" cy="250"/>
            </a:xfrm>
            <a:prstGeom prst="rect">
              <a:avLst/>
            </a:prstGeom>
            <a:noFill/>
            <a:ln w="9525">
              <a:noFill/>
              <a:miter lim="800000"/>
              <a:headEnd/>
              <a:tailEnd/>
            </a:ln>
          </p:spPr>
          <p:txBody>
            <a:bodyPr wrap="none">
              <a:spAutoFit/>
            </a:bodyPr>
            <a:lstStyle/>
            <a:p>
              <a:pPr algn="ctr" eaLnBrk="0" hangingPunct="0"/>
              <a:r>
                <a:rPr lang="en-GB" sz="2000" b="1">
                  <a:solidFill>
                    <a:srgbClr val="0097C0"/>
                  </a:solidFill>
                </a:rPr>
                <a:t>Organelle damage</a:t>
              </a:r>
            </a:p>
          </p:txBody>
        </p:sp>
        <p:sp>
          <p:nvSpPr>
            <p:cNvPr id="61495" name="Line 15"/>
            <p:cNvSpPr>
              <a:spLocks noChangeShapeType="1"/>
            </p:cNvSpPr>
            <p:nvPr/>
          </p:nvSpPr>
          <p:spPr bwMode="auto">
            <a:xfrm>
              <a:off x="3528" y="2671"/>
              <a:ext cx="0" cy="624"/>
            </a:xfrm>
            <a:prstGeom prst="line">
              <a:avLst/>
            </a:prstGeom>
            <a:noFill/>
            <a:ln w="28575">
              <a:solidFill>
                <a:srgbClr val="0097C0"/>
              </a:solidFill>
              <a:round/>
              <a:headEnd/>
              <a:tailEnd type="triangle" w="med" len="med"/>
            </a:ln>
          </p:spPr>
          <p:txBody>
            <a:bodyPr wrap="none" anchor="ctr"/>
            <a:lstStyle/>
            <a:p>
              <a:endParaRPr lang="en-US"/>
            </a:p>
          </p:txBody>
        </p:sp>
        <p:sp>
          <p:nvSpPr>
            <p:cNvPr id="61496" name="Oval 16"/>
            <p:cNvSpPr>
              <a:spLocks noChangeArrowheads="1"/>
            </p:cNvSpPr>
            <p:nvPr/>
          </p:nvSpPr>
          <p:spPr bwMode="auto">
            <a:xfrm flipH="1">
              <a:off x="2545" y="3261"/>
              <a:ext cx="1967" cy="384"/>
            </a:xfrm>
            <a:prstGeom prst="ellipse">
              <a:avLst/>
            </a:prstGeom>
            <a:noFill/>
            <a:ln w="9525">
              <a:noFill/>
              <a:round/>
              <a:headEnd/>
              <a:tailEnd/>
            </a:ln>
          </p:spPr>
          <p:txBody>
            <a:bodyPr wrap="none" anchor="ctr"/>
            <a:lstStyle/>
            <a:p>
              <a:endParaRPr lang="en-US"/>
            </a:p>
          </p:txBody>
        </p:sp>
        <p:sp>
          <p:nvSpPr>
            <p:cNvPr id="61497" name="Text Box 17"/>
            <p:cNvSpPr txBox="1">
              <a:spLocks noChangeArrowheads="1"/>
            </p:cNvSpPr>
            <p:nvPr/>
          </p:nvSpPr>
          <p:spPr bwMode="auto">
            <a:xfrm>
              <a:off x="2532" y="3326"/>
              <a:ext cx="1991" cy="250"/>
            </a:xfrm>
            <a:prstGeom prst="rect">
              <a:avLst/>
            </a:prstGeom>
            <a:noFill/>
            <a:ln w="9525">
              <a:noFill/>
              <a:miter lim="800000"/>
              <a:headEnd/>
              <a:tailEnd/>
            </a:ln>
          </p:spPr>
          <p:txBody>
            <a:bodyPr wrap="none">
              <a:spAutoFit/>
            </a:bodyPr>
            <a:lstStyle/>
            <a:p>
              <a:pPr algn="ctr" eaLnBrk="0" hangingPunct="0"/>
              <a:r>
                <a:rPr lang="en-GB" sz="2000" b="1">
                  <a:solidFill>
                    <a:srgbClr val="0097C0"/>
                  </a:solidFill>
                </a:rPr>
                <a:t> Free-radical generation</a:t>
              </a:r>
            </a:p>
          </p:txBody>
        </p:sp>
        <p:sp>
          <p:nvSpPr>
            <p:cNvPr id="61498" name="Line 18"/>
            <p:cNvSpPr>
              <a:spLocks noChangeShapeType="1"/>
            </p:cNvSpPr>
            <p:nvPr/>
          </p:nvSpPr>
          <p:spPr bwMode="auto">
            <a:xfrm>
              <a:off x="3528" y="3560"/>
              <a:ext cx="0" cy="205"/>
            </a:xfrm>
            <a:prstGeom prst="line">
              <a:avLst/>
            </a:prstGeom>
            <a:noFill/>
            <a:ln w="28575">
              <a:solidFill>
                <a:srgbClr val="0097C0"/>
              </a:solidFill>
              <a:round/>
              <a:headEnd/>
              <a:tailEnd type="triangle" w="med" len="med"/>
            </a:ln>
          </p:spPr>
          <p:txBody>
            <a:bodyPr wrap="none" anchor="ctr"/>
            <a:lstStyle/>
            <a:p>
              <a:endParaRPr lang="en-US"/>
            </a:p>
          </p:txBody>
        </p:sp>
      </p:grpSp>
      <p:grpSp>
        <p:nvGrpSpPr>
          <p:cNvPr id="4" name="Group 19"/>
          <p:cNvGrpSpPr>
            <a:grpSpLocks/>
          </p:cNvGrpSpPr>
          <p:nvPr/>
        </p:nvGrpSpPr>
        <p:grpSpPr bwMode="auto">
          <a:xfrm>
            <a:off x="1989138" y="3556000"/>
            <a:ext cx="2859087" cy="1831975"/>
            <a:chOff x="1241" y="2342"/>
            <a:chExt cx="1801" cy="1154"/>
          </a:xfrm>
        </p:grpSpPr>
        <p:grpSp>
          <p:nvGrpSpPr>
            <p:cNvPr id="61464" name="Group 20"/>
            <p:cNvGrpSpPr>
              <a:grpSpLocks/>
            </p:cNvGrpSpPr>
            <p:nvPr/>
          </p:nvGrpSpPr>
          <p:grpSpPr bwMode="auto">
            <a:xfrm>
              <a:off x="1272" y="3112"/>
              <a:ext cx="983" cy="384"/>
              <a:chOff x="992" y="3023"/>
              <a:chExt cx="1016" cy="384"/>
            </a:xfrm>
          </p:grpSpPr>
          <p:sp>
            <p:nvSpPr>
              <p:cNvPr id="61485" name="AutoShape 21" descr="Small grid"/>
              <p:cNvSpPr>
                <a:spLocks noChangeArrowheads="1"/>
              </p:cNvSpPr>
              <p:nvPr/>
            </p:nvSpPr>
            <p:spPr bwMode="auto">
              <a:xfrm flipH="1">
                <a:off x="1672" y="3046"/>
                <a:ext cx="336" cy="336"/>
              </a:xfrm>
              <a:custGeom>
                <a:avLst/>
                <a:gdLst>
                  <a:gd name="T0" fmla="*/ 3 w 21600"/>
                  <a:gd name="T1" fmla="*/ 0 h 21600"/>
                  <a:gd name="T2" fmla="*/ 1 w 21600"/>
                  <a:gd name="T3" fmla="*/ 1 h 21600"/>
                  <a:gd name="T4" fmla="*/ 0 w 21600"/>
                  <a:gd name="T5" fmla="*/ 3 h 21600"/>
                  <a:gd name="T6" fmla="*/ 1 w 21600"/>
                  <a:gd name="T7" fmla="*/ 4 h 21600"/>
                  <a:gd name="T8" fmla="*/ 3 w 21600"/>
                  <a:gd name="T9" fmla="*/ 5 h 21600"/>
                  <a:gd name="T10" fmla="*/ 4 w 21600"/>
                  <a:gd name="T11" fmla="*/ 4 h 21600"/>
                  <a:gd name="T12" fmla="*/ 5 w 21600"/>
                  <a:gd name="T13" fmla="*/ 3 h 21600"/>
                  <a:gd name="T14" fmla="*/ 4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63" y="10800"/>
                    </a:moveTo>
                    <a:cubicBezTo>
                      <a:pt x="3263" y="14963"/>
                      <a:pt x="6637" y="18337"/>
                      <a:pt x="10800" y="18337"/>
                    </a:cubicBezTo>
                    <a:cubicBezTo>
                      <a:pt x="14963" y="18337"/>
                      <a:pt x="18337" y="14963"/>
                      <a:pt x="18337" y="10800"/>
                    </a:cubicBezTo>
                    <a:cubicBezTo>
                      <a:pt x="18337" y="6637"/>
                      <a:pt x="14963" y="3263"/>
                      <a:pt x="10800" y="3263"/>
                    </a:cubicBezTo>
                    <a:cubicBezTo>
                      <a:pt x="6637" y="3263"/>
                      <a:pt x="3263" y="6637"/>
                      <a:pt x="3263" y="10800"/>
                    </a:cubicBezTo>
                    <a:close/>
                  </a:path>
                </a:pathLst>
              </a:custGeom>
              <a:pattFill prst="smGrid">
                <a:fgClr>
                  <a:schemeClr val="accent1"/>
                </a:fgClr>
                <a:bgClr>
                  <a:schemeClr val="bg1"/>
                </a:bgClr>
              </a:pattFill>
              <a:ln w="12700">
                <a:solidFill>
                  <a:schemeClr val="tx1"/>
                </a:solidFill>
                <a:round/>
                <a:headEnd/>
                <a:tailEnd/>
              </a:ln>
            </p:spPr>
            <p:txBody>
              <a:bodyPr wrap="none" anchor="ctr"/>
              <a:lstStyle/>
              <a:p>
                <a:pPr algn="ctr" defTabSz="762000" eaLnBrk="0" hangingPunct="0"/>
                <a:endParaRPr lang="de-DE" sz="2400" b="1"/>
              </a:p>
            </p:txBody>
          </p:sp>
          <p:sp>
            <p:nvSpPr>
              <p:cNvPr id="61486" name="AutoShape 22"/>
              <p:cNvSpPr>
                <a:spLocks noChangeArrowheads="1"/>
              </p:cNvSpPr>
              <p:nvPr/>
            </p:nvSpPr>
            <p:spPr bwMode="auto">
              <a:xfrm flipH="1">
                <a:off x="1048" y="3046"/>
                <a:ext cx="336" cy="336"/>
              </a:xfrm>
              <a:custGeom>
                <a:avLst/>
                <a:gdLst>
                  <a:gd name="T0" fmla="*/ 3 w 21600"/>
                  <a:gd name="T1" fmla="*/ 0 h 21600"/>
                  <a:gd name="T2" fmla="*/ 1 w 21600"/>
                  <a:gd name="T3" fmla="*/ 1 h 21600"/>
                  <a:gd name="T4" fmla="*/ 0 w 21600"/>
                  <a:gd name="T5" fmla="*/ 3 h 21600"/>
                  <a:gd name="T6" fmla="*/ 1 w 21600"/>
                  <a:gd name="T7" fmla="*/ 4 h 21600"/>
                  <a:gd name="T8" fmla="*/ 3 w 21600"/>
                  <a:gd name="T9" fmla="*/ 5 h 21600"/>
                  <a:gd name="T10" fmla="*/ 4 w 21600"/>
                  <a:gd name="T11" fmla="*/ 4 h 21600"/>
                  <a:gd name="T12" fmla="*/ 5 w 21600"/>
                  <a:gd name="T13" fmla="*/ 3 h 21600"/>
                  <a:gd name="T14" fmla="*/ 4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6" y="10800"/>
                    </a:moveTo>
                    <a:cubicBezTo>
                      <a:pt x="386" y="16551"/>
                      <a:pt x="5049" y="21214"/>
                      <a:pt x="10800" y="21214"/>
                    </a:cubicBezTo>
                    <a:cubicBezTo>
                      <a:pt x="16551" y="21214"/>
                      <a:pt x="21214" y="16551"/>
                      <a:pt x="21214" y="10800"/>
                    </a:cubicBezTo>
                    <a:cubicBezTo>
                      <a:pt x="21214" y="5049"/>
                      <a:pt x="16551" y="386"/>
                      <a:pt x="10800" y="386"/>
                    </a:cubicBezTo>
                    <a:cubicBezTo>
                      <a:pt x="5049" y="386"/>
                      <a:pt x="386" y="5049"/>
                      <a:pt x="386" y="10800"/>
                    </a:cubicBezTo>
                    <a:close/>
                  </a:path>
                </a:pathLst>
              </a:custGeom>
              <a:solidFill>
                <a:schemeClr val="tx2"/>
              </a:solidFill>
              <a:ln w="12700">
                <a:solidFill>
                  <a:schemeClr val="tx1"/>
                </a:solidFill>
                <a:round/>
                <a:headEnd/>
                <a:tailEnd/>
              </a:ln>
            </p:spPr>
            <p:txBody>
              <a:bodyPr wrap="none" anchor="ctr"/>
              <a:lstStyle/>
              <a:p>
                <a:endParaRPr lang="en-US"/>
              </a:p>
            </p:txBody>
          </p:sp>
          <p:sp>
            <p:nvSpPr>
              <p:cNvPr id="61487" name="Rectangle 23"/>
              <p:cNvSpPr>
                <a:spLocks noChangeArrowheads="1"/>
              </p:cNvSpPr>
              <p:nvPr/>
            </p:nvSpPr>
            <p:spPr bwMode="auto">
              <a:xfrm flipH="1">
                <a:off x="992" y="3023"/>
                <a:ext cx="192" cy="384"/>
              </a:xfrm>
              <a:prstGeom prst="rect">
                <a:avLst/>
              </a:prstGeom>
              <a:solidFill>
                <a:schemeClr val="bg1"/>
              </a:solidFill>
              <a:ln w="12700">
                <a:noFill/>
                <a:miter lim="800000"/>
                <a:headEnd/>
                <a:tailEnd/>
              </a:ln>
            </p:spPr>
            <p:txBody>
              <a:bodyPr wrap="none" anchor="ctr"/>
              <a:lstStyle/>
              <a:p>
                <a:endParaRPr lang="en-US"/>
              </a:p>
            </p:txBody>
          </p:sp>
          <p:sp>
            <p:nvSpPr>
              <p:cNvPr id="61488" name="Line 24"/>
              <p:cNvSpPr>
                <a:spLocks noChangeShapeType="1"/>
              </p:cNvSpPr>
              <p:nvPr/>
            </p:nvSpPr>
            <p:spPr bwMode="auto">
              <a:xfrm flipH="1">
                <a:off x="1381" y="3214"/>
                <a:ext cx="288" cy="0"/>
              </a:xfrm>
              <a:prstGeom prst="line">
                <a:avLst/>
              </a:prstGeom>
              <a:noFill/>
              <a:ln w="19050">
                <a:solidFill>
                  <a:schemeClr val="tx1"/>
                </a:solidFill>
                <a:round/>
                <a:headEnd/>
                <a:tailEnd type="triangle" w="med" len="med"/>
              </a:ln>
            </p:spPr>
            <p:txBody>
              <a:bodyPr wrap="none" anchor="ctr"/>
              <a:lstStyle/>
              <a:p>
                <a:endParaRPr lang="en-US"/>
              </a:p>
            </p:txBody>
          </p:sp>
          <p:sp>
            <p:nvSpPr>
              <p:cNvPr id="61489" name="AutoShape 25"/>
              <p:cNvSpPr>
                <a:spLocks noChangeArrowheads="1"/>
              </p:cNvSpPr>
              <p:nvPr/>
            </p:nvSpPr>
            <p:spPr bwMode="auto">
              <a:xfrm flipH="1">
                <a:off x="1720" y="3190"/>
                <a:ext cx="144" cy="48"/>
              </a:xfrm>
              <a:prstGeom prst="roundRect">
                <a:avLst>
                  <a:gd name="adj" fmla="val 16667"/>
                </a:avLst>
              </a:prstGeom>
              <a:solidFill>
                <a:schemeClr val="accent2"/>
              </a:solidFill>
              <a:ln w="12700">
                <a:solidFill>
                  <a:schemeClr val="tx2"/>
                </a:solidFill>
                <a:round/>
                <a:headEnd/>
                <a:tailEnd/>
              </a:ln>
            </p:spPr>
            <p:txBody>
              <a:bodyPr wrap="none" anchor="ctr"/>
              <a:lstStyle/>
              <a:p>
                <a:endParaRPr lang="en-US"/>
              </a:p>
            </p:txBody>
          </p:sp>
          <p:sp>
            <p:nvSpPr>
              <p:cNvPr id="61490" name="AutoShape 26"/>
              <p:cNvSpPr>
                <a:spLocks noChangeArrowheads="1"/>
              </p:cNvSpPr>
              <p:nvPr/>
            </p:nvSpPr>
            <p:spPr bwMode="auto">
              <a:xfrm flipH="1">
                <a:off x="1048" y="3190"/>
                <a:ext cx="144" cy="48"/>
              </a:xfrm>
              <a:prstGeom prst="roundRect">
                <a:avLst>
                  <a:gd name="adj" fmla="val 16667"/>
                </a:avLst>
              </a:prstGeom>
              <a:solidFill>
                <a:schemeClr val="accent2"/>
              </a:solidFill>
              <a:ln w="12700">
                <a:solidFill>
                  <a:schemeClr val="tx2"/>
                </a:solidFill>
                <a:round/>
                <a:headEnd/>
                <a:tailEnd/>
              </a:ln>
            </p:spPr>
            <p:txBody>
              <a:bodyPr wrap="none" anchor="ctr"/>
              <a:lstStyle/>
              <a:p>
                <a:endParaRPr lang="en-US"/>
              </a:p>
            </p:txBody>
          </p:sp>
          <p:sp>
            <p:nvSpPr>
              <p:cNvPr id="61491" name="Rectangle 27"/>
              <p:cNvSpPr>
                <a:spLocks noChangeArrowheads="1"/>
              </p:cNvSpPr>
              <p:nvPr/>
            </p:nvSpPr>
            <p:spPr bwMode="auto">
              <a:xfrm flipH="1">
                <a:off x="1672" y="3142"/>
                <a:ext cx="48" cy="144"/>
              </a:xfrm>
              <a:prstGeom prst="rect">
                <a:avLst/>
              </a:prstGeom>
              <a:solidFill>
                <a:srgbClr val="EC8026"/>
              </a:solidFill>
              <a:ln w="12700">
                <a:solidFill>
                  <a:schemeClr val="accent1"/>
                </a:solidFill>
                <a:miter lim="800000"/>
                <a:headEnd/>
                <a:tailEnd/>
              </a:ln>
            </p:spPr>
            <p:txBody>
              <a:bodyPr wrap="none" anchor="ctr"/>
              <a:lstStyle/>
              <a:p>
                <a:endParaRPr lang="en-US"/>
              </a:p>
            </p:txBody>
          </p:sp>
          <p:sp>
            <p:nvSpPr>
              <p:cNvPr id="61492" name="Rectangle 28"/>
              <p:cNvSpPr>
                <a:spLocks noChangeArrowheads="1"/>
              </p:cNvSpPr>
              <p:nvPr/>
            </p:nvSpPr>
            <p:spPr bwMode="auto">
              <a:xfrm flipH="1">
                <a:off x="1288" y="3142"/>
                <a:ext cx="48" cy="144"/>
              </a:xfrm>
              <a:prstGeom prst="rect">
                <a:avLst/>
              </a:prstGeom>
              <a:solidFill>
                <a:srgbClr val="EC8026"/>
              </a:solidFill>
              <a:ln w="12700">
                <a:solidFill>
                  <a:schemeClr val="accent1"/>
                </a:solidFill>
                <a:miter lim="800000"/>
                <a:headEnd/>
                <a:tailEnd/>
              </a:ln>
            </p:spPr>
            <p:txBody>
              <a:bodyPr wrap="none" anchor="ctr"/>
              <a:lstStyle/>
              <a:p>
                <a:endParaRPr lang="en-US"/>
              </a:p>
            </p:txBody>
          </p:sp>
          <p:sp>
            <p:nvSpPr>
              <p:cNvPr id="61493" name="Rectangle 29"/>
              <p:cNvSpPr>
                <a:spLocks noChangeArrowheads="1"/>
              </p:cNvSpPr>
              <p:nvPr/>
            </p:nvSpPr>
            <p:spPr bwMode="auto">
              <a:xfrm flipH="1">
                <a:off x="1960" y="3142"/>
                <a:ext cx="48" cy="144"/>
              </a:xfrm>
              <a:prstGeom prst="rect">
                <a:avLst/>
              </a:prstGeom>
              <a:solidFill>
                <a:srgbClr val="00CC00"/>
              </a:solidFill>
              <a:ln w="12700">
                <a:noFill/>
                <a:miter lim="800000"/>
                <a:headEnd/>
                <a:tailEnd/>
              </a:ln>
            </p:spPr>
            <p:txBody>
              <a:bodyPr wrap="none" anchor="ctr"/>
              <a:lstStyle/>
              <a:p>
                <a:endParaRPr lang="en-US"/>
              </a:p>
            </p:txBody>
          </p:sp>
        </p:grpSp>
        <p:grpSp>
          <p:nvGrpSpPr>
            <p:cNvPr id="61465" name="Group 30"/>
            <p:cNvGrpSpPr>
              <a:grpSpLocks/>
            </p:cNvGrpSpPr>
            <p:nvPr/>
          </p:nvGrpSpPr>
          <p:grpSpPr bwMode="auto">
            <a:xfrm>
              <a:off x="1241" y="2342"/>
              <a:ext cx="1801" cy="336"/>
              <a:chOff x="1241" y="2342"/>
              <a:chExt cx="1801" cy="336"/>
            </a:xfrm>
          </p:grpSpPr>
          <p:sp>
            <p:nvSpPr>
              <p:cNvPr id="61466" name="AutoShape 31"/>
              <p:cNvSpPr>
                <a:spLocks noChangeArrowheads="1"/>
              </p:cNvSpPr>
              <p:nvPr/>
            </p:nvSpPr>
            <p:spPr bwMode="auto">
              <a:xfrm flipH="1">
                <a:off x="1241" y="2342"/>
                <a:ext cx="326" cy="336"/>
              </a:xfrm>
              <a:custGeom>
                <a:avLst/>
                <a:gdLst>
                  <a:gd name="T0" fmla="*/ 2 w 21600"/>
                  <a:gd name="T1" fmla="*/ 0 h 21600"/>
                  <a:gd name="T2" fmla="*/ 1 w 21600"/>
                  <a:gd name="T3" fmla="*/ 1 h 21600"/>
                  <a:gd name="T4" fmla="*/ 0 w 21600"/>
                  <a:gd name="T5" fmla="*/ 3 h 21600"/>
                  <a:gd name="T6" fmla="*/ 1 w 21600"/>
                  <a:gd name="T7" fmla="*/ 4 h 21600"/>
                  <a:gd name="T8" fmla="*/ 2 w 21600"/>
                  <a:gd name="T9" fmla="*/ 5 h 21600"/>
                  <a:gd name="T10" fmla="*/ 4 w 21600"/>
                  <a:gd name="T11" fmla="*/ 4 h 21600"/>
                  <a:gd name="T12" fmla="*/ 5 w 21600"/>
                  <a:gd name="T13" fmla="*/ 3 h 21600"/>
                  <a:gd name="T14" fmla="*/ 4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80 w 21600"/>
                  <a:gd name="T25" fmla="*/ 3150 h 21600"/>
                  <a:gd name="T26" fmla="*/ 1842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6" y="10800"/>
                    </a:moveTo>
                    <a:cubicBezTo>
                      <a:pt x="386" y="16551"/>
                      <a:pt x="5049" y="21214"/>
                      <a:pt x="10800" y="21214"/>
                    </a:cubicBezTo>
                    <a:cubicBezTo>
                      <a:pt x="16551" y="21214"/>
                      <a:pt x="21214" y="16551"/>
                      <a:pt x="21214" y="10800"/>
                    </a:cubicBezTo>
                    <a:cubicBezTo>
                      <a:pt x="21214" y="5049"/>
                      <a:pt x="16551" y="386"/>
                      <a:pt x="10800" y="386"/>
                    </a:cubicBezTo>
                    <a:cubicBezTo>
                      <a:pt x="5049" y="386"/>
                      <a:pt x="386" y="5049"/>
                      <a:pt x="386" y="10800"/>
                    </a:cubicBezTo>
                    <a:close/>
                  </a:path>
                </a:pathLst>
              </a:custGeom>
              <a:solidFill>
                <a:schemeClr val="accent1"/>
              </a:solidFill>
              <a:ln w="12700">
                <a:solidFill>
                  <a:schemeClr val="tx1"/>
                </a:solidFill>
                <a:round/>
                <a:headEnd/>
                <a:tailEnd/>
              </a:ln>
            </p:spPr>
            <p:txBody>
              <a:bodyPr wrap="none" anchor="ctr"/>
              <a:lstStyle/>
              <a:p>
                <a:endParaRPr lang="en-US"/>
              </a:p>
            </p:txBody>
          </p:sp>
          <p:grpSp>
            <p:nvGrpSpPr>
              <p:cNvPr id="61467" name="Group 32"/>
              <p:cNvGrpSpPr>
                <a:grpSpLocks/>
              </p:cNvGrpSpPr>
              <p:nvPr/>
            </p:nvGrpSpPr>
            <p:grpSpPr bwMode="auto">
              <a:xfrm>
                <a:off x="1288" y="2342"/>
                <a:ext cx="1754" cy="336"/>
                <a:chOff x="1288" y="2342"/>
                <a:chExt cx="1754" cy="336"/>
              </a:xfrm>
            </p:grpSpPr>
            <p:sp>
              <p:nvSpPr>
                <p:cNvPr id="61468" name="Line 33"/>
                <p:cNvSpPr>
                  <a:spLocks noChangeShapeType="1"/>
                </p:cNvSpPr>
                <p:nvPr/>
              </p:nvSpPr>
              <p:spPr bwMode="auto">
                <a:xfrm>
                  <a:off x="1579" y="2510"/>
                  <a:ext cx="1463" cy="8"/>
                </a:xfrm>
                <a:prstGeom prst="line">
                  <a:avLst/>
                </a:prstGeom>
                <a:noFill/>
                <a:ln w="28575">
                  <a:solidFill>
                    <a:srgbClr val="EC8026"/>
                  </a:solidFill>
                  <a:round/>
                  <a:headEnd/>
                  <a:tailEnd type="triangle" w="med" len="med"/>
                </a:ln>
              </p:spPr>
              <p:txBody>
                <a:bodyPr wrap="none" anchor="ctr"/>
                <a:lstStyle/>
                <a:p>
                  <a:endParaRPr lang="en-US"/>
                </a:p>
              </p:txBody>
            </p:sp>
            <p:sp>
              <p:nvSpPr>
                <p:cNvPr id="61469" name="AutoShape 34" descr="Small grid"/>
                <p:cNvSpPr>
                  <a:spLocks noChangeArrowheads="1"/>
                </p:cNvSpPr>
                <p:nvPr/>
              </p:nvSpPr>
              <p:spPr bwMode="auto">
                <a:xfrm flipH="1">
                  <a:off x="1799" y="2342"/>
                  <a:ext cx="325" cy="336"/>
                </a:xfrm>
                <a:custGeom>
                  <a:avLst/>
                  <a:gdLst>
                    <a:gd name="T0" fmla="*/ 2 w 21600"/>
                    <a:gd name="T1" fmla="*/ 0 h 21600"/>
                    <a:gd name="T2" fmla="*/ 1 w 21600"/>
                    <a:gd name="T3" fmla="*/ 1 h 21600"/>
                    <a:gd name="T4" fmla="*/ 0 w 21600"/>
                    <a:gd name="T5" fmla="*/ 3 h 21600"/>
                    <a:gd name="T6" fmla="*/ 1 w 21600"/>
                    <a:gd name="T7" fmla="*/ 4 h 21600"/>
                    <a:gd name="T8" fmla="*/ 2 w 21600"/>
                    <a:gd name="T9" fmla="*/ 5 h 21600"/>
                    <a:gd name="T10" fmla="*/ 4 w 21600"/>
                    <a:gd name="T11" fmla="*/ 4 h 21600"/>
                    <a:gd name="T12" fmla="*/ 5 w 21600"/>
                    <a:gd name="T13" fmla="*/ 3 h 21600"/>
                    <a:gd name="T14" fmla="*/ 4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90 w 21600"/>
                    <a:gd name="T25" fmla="*/ 3150 h 21600"/>
                    <a:gd name="T26" fmla="*/ 1841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63" y="10800"/>
                      </a:moveTo>
                      <a:cubicBezTo>
                        <a:pt x="3263" y="14963"/>
                        <a:pt x="6637" y="18337"/>
                        <a:pt x="10800" y="18337"/>
                      </a:cubicBezTo>
                      <a:cubicBezTo>
                        <a:pt x="14963" y="18337"/>
                        <a:pt x="18337" y="14963"/>
                        <a:pt x="18337" y="10800"/>
                      </a:cubicBezTo>
                      <a:cubicBezTo>
                        <a:pt x="18337" y="6637"/>
                        <a:pt x="14963" y="3263"/>
                        <a:pt x="10800" y="3263"/>
                      </a:cubicBezTo>
                      <a:cubicBezTo>
                        <a:pt x="6637" y="3263"/>
                        <a:pt x="3263" y="6637"/>
                        <a:pt x="3263" y="10800"/>
                      </a:cubicBezTo>
                      <a:close/>
                    </a:path>
                  </a:pathLst>
                </a:custGeom>
                <a:pattFill prst="smGrid">
                  <a:fgClr>
                    <a:schemeClr val="accent1"/>
                  </a:fgClr>
                  <a:bgClr>
                    <a:schemeClr val="bg1"/>
                  </a:bgClr>
                </a:pattFill>
                <a:ln w="12700">
                  <a:solidFill>
                    <a:schemeClr val="tx1"/>
                  </a:solidFill>
                  <a:round/>
                  <a:headEnd/>
                  <a:tailEnd/>
                </a:ln>
              </p:spPr>
              <p:txBody>
                <a:bodyPr wrap="none" anchor="ctr"/>
                <a:lstStyle/>
                <a:p>
                  <a:endParaRPr lang="en-US"/>
                </a:p>
              </p:txBody>
            </p:sp>
            <p:sp>
              <p:nvSpPr>
                <p:cNvPr id="61470" name="AutoShape 35" descr="Small grid"/>
                <p:cNvSpPr>
                  <a:spLocks noChangeArrowheads="1"/>
                </p:cNvSpPr>
                <p:nvPr/>
              </p:nvSpPr>
              <p:spPr bwMode="auto">
                <a:xfrm flipH="1">
                  <a:off x="2310" y="2342"/>
                  <a:ext cx="325" cy="336"/>
                </a:xfrm>
                <a:custGeom>
                  <a:avLst/>
                  <a:gdLst>
                    <a:gd name="T0" fmla="*/ 2 w 21600"/>
                    <a:gd name="T1" fmla="*/ 0 h 21600"/>
                    <a:gd name="T2" fmla="*/ 1 w 21600"/>
                    <a:gd name="T3" fmla="*/ 1 h 21600"/>
                    <a:gd name="T4" fmla="*/ 0 w 21600"/>
                    <a:gd name="T5" fmla="*/ 3 h 21600"/>
                    <a:gd name="T6" fmla="*/ 1 w 21600"/>
                    <a:gd name="T7" fmla="*/ 4 h 21600"/>
                    <a:gd name="T8" fmla="*/ 2 w 21600"/>
                    <a:gd name="T9" fmla="*/ 5 h 21600"/>
                    <a:gd name="T10" fmla="*/ 4 w 21600"/>
                    <a:gd name="T11" fmla="*/ 4 h 21600"/>
                    <a:gd name="T12" fmla="*/ 5 w 21600"/>
                    <a:gd name="T13" fmla="*/ 3 h 21600"/>
                    <a:gd name="T14" fmla="*/ 4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90 w 21600"/>
                    <a:gd name="T25" fmla="*/ 3150 h 21600"/>
                    <a:gd name="T26" fmla="*/ 1841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63" y="10800"/>
                      </a:moveTo>
                      <a:cubicBezTo>
                        <a:pt x="3263" y="14963"/>
                        <a:pt x="6637" y="18337"/>
                        <a:pt x="10800" y="18337"/>
                      </a:cubicBezTo>
                      <a:cubicBezTo>
                        <a:pt x="14963" y="18337"/>
                        <a:pt x="18337" y="14963"/>
                        <a:pt x="18337" y="10800"/>
                      </a:cubicBezTo>
                      <a:cubicBezTo>
                        <a:pt x="18337" y="6637"/>
                        <a:pt x="14963" y="3263"/>
                        <a:pt x="10800" y="3263"/>
                      </a:cubicBezTo>
                      <a:cubicBezTo>
                        <a:pt x="6637" y="3263"/>
                        <a:pt x="3263" y="6637"/>
                        <a:pt x="3263" y="10800"/>
                      </a:cubicBezTo>
                      <a:close/>
                    </a:path>
                  </a:pathLst>
                </a:custGeom>
                <a:pattFill prst="smGrid">
                  <a:fgClr>
                    <a:schemeClr val="accent1"/>
                  </a:fgClr>
                  <a:bgClr>
                    <a:schemeClr val="bg1"/>
                  </a:bgClr>
                </a:pattFill>
                <a:ln w="12700">
                  <a:solidFill>
                    <a:schemeClr val="tx1"/>
                  </a:solidFill>
                  <a:round/>
                  <a:headEnd/>
                  <a:tailEnd/>
                </a:ln>
              </p:spPr>
              <p:txBody>
                <a:bodyPr wrap="none" anchor="ctr"/>
                <a:lstStyle/>
                <a:p>
                  <a:endParaRPr lang="en-US"/>
                </a:p>
              </p:txBody>
            </p:sp>
            <p:sp>
              <p:nvSpPr>
                <p:cNvPr id="61471" name="AutoShape 36"/>
                <p:cNvSpPr>
                  <a:spLocks noChangeArrowheads="1"/>
                </p:cNvSpPr>
                <p:nvPr/>
              </p:nvSpPr>
              <p:spPr bwMode="auto">
                <a:xfrm flipH="1">
                  <a:off x="1288" y="2486"/>
                  <a:ext cx="46" cy="48"/>
                </a:xfrm>
                <a:prstGeom prst="octagon">
                  <a:avLst>
                    <a:gd name="adj" fmla="val 29287"/>
                  </a:avLst>
                </a:prstGeom>
                <a:solidFill>
                  <a:srgbClr val="FF0000"/>
                </a:solidFill>
                <a:ln w="12700">
                  <a:solidFill>
                    <a:srgbClr val="FF0000"/>
                  </a:solidFill>
                  <a:miter lim="800000"/>
                  <a:headEnd/>
                  <a:tailEnd/>
                </a:ln>
              </p:spPr>
              <p:txBody>
                <a:bodyPr wrap="none" anchor="ctr"/>
                <a:lstStyle/>
                <a:p>
                  <a:endParaRPr lang="en-US"/>
                </a:p>
              </p:txBody>
            </p:sp>
            <p:sp>
              <p:nvSpPr>
                <p:cNvPr id="61472" name="AutoShape 37"/>
                <p:cNvSpPr>
                  <a:spLocks noChangeArrowheads="1"/>
                </p:cNvSpPr>
                <p:nvPr/>
              </p:nvSpPr>
              <p:spPr bwMode="auto">
                <a:xfrm flipH="1">
                  <a:off x="1474" y="2486"/>
                  <a:ext cx="46" cy="48"/>
                </a:xfrm>
                <a:prstGeom prst="octagon">
                  <a:avLst>
                    <a:gd name="adj" fmla="val 29287"/>
                  </a:avLst>
                </a:prstGeom>
                <a:solidFill>
                  <a:srgbClr val="FF0000"/>
                </a:solidFill>
                <a:ln w="12700">
                  <a:solidFill>
                    <a:srgbClr val="FF0000"/>
                  </a:solidFill>
                  <a:miter lim="800000"/>
                  <a:headEnd/>
                  <a:tailEnd/>
                </a:ln>
              </p:spPr>
              <p:txBody>
                <a:bodyPr wrap="none" anchor="ctr"/>
                <a:lstStyle/>
                <a:p>
                  <a:endParaRPr lang="en-US"/>
                </a:p>
              </p:txBody>
            </p:sp>
            <p:sp>
              <p:nvSpPr>
                <p:cNvPr id="61473" name="AutoShape 38"/>
                <p:cNvSpPr>
                  <a:spLocks noChangeArrowheads="1"/>
                </p:cNvSpPr>
                <p:nvPr/>
              </p:nvSpPr>
              <p:spPr bwMode="auto">
                <a:xfrm flipH="1">
                  <a:off x="1334" y="2486"/>
                  <a:ext cx="140" cy="48"/>
                </a:xfrm>
                <a:prstGeom prst="roundRect">
                  <a:avLst>
                    <a:gd name="adj" fmla="val 16667"/>
                  </a:avLst>
                </a:prstGeom>
                <a:solidFill>
                  <a:schemeClr val="accent2"/>
                </a:solidFill>
                <a:ln w="12700">
                  <a:solidFill>
                    <a:schemeClr val="tx2"/>
                  </a:solidFill>
                  <a:round/>
                  <a:headEnd/>
                  <a:tailEnd/>
                </a:ln>
              </p:spPr>
              <p:txBody>
                <a:bodyPr wrap="none" anchor="ctr"/>
                <a:lstStyle/>
                <a:p>
                  <a:endParaRPr lang="en-US"/>
                </a:p>
              </p:txBody>
            </p:sp>
            <p:sp>
              <p:nvSpPr>
                <p:cNvPr id="61474" name="AutoShape 39"/>
                <p:cNvSpPr>
                  <a:spLocks noChangeArrowheads="1"/>
                </p:cNvSpPr>
                <p:nvPr/>
              </p:nvSpPr>
              <p:spPr bwMode="auto">
                <a:xfrm flipH="1">
                  <a:off x="2372" y="2486"/>
                  <a:ext cx="140" cy="48"/>
                </a:xfrm>
                <a:prstGeom prst="roundRect">
                  <a:avLst>
                    <a:gd name="adj" fmla="val 16667"/>
                  </a:avLst>
                </a:prstGeom>
                <a:solidFill>
                  <a:schemeClr val="accent2"/>
                </a:solidFill>
                <a:ln w="12700">
                  <a:solidFill>
                    <a:schemeClr val="tx2"/>
                  </a:solidFill>
                  <a:round/>
                  <a:headEnd/>
                  <a:tailEnd/>
                </a:ln>
              </p:spPr>
              <p:txBody>
                <a:bodyPr wrap="none" anchor="ctr"/>
                <a:lstStyle/>
                <a:p>
                  <a:endParaRPr lang="en-US"/>
                </a:p>
              </p:txBody>
            </p:sp>
            <p:sp>
              <p:nvSpPr>
                <p:cNvPr id="61475" name="AutoShape 40"/>
                <p:cNvSpPr>
                  <a:spLocks noChangeArrowheads="1"/>
                </p:cNvSpPr>
                <p:nvPr/>
              </p:nvSpPr>
              <p:spPr bwMode="auto">
                <a:xfrm flipH="1">
                  <a:off x="1892" y="2486"/>
                  <a:ext cx="139" cy="48"/>
                </a:xfrm>
                <a:prstGeom prst="roundRect">
                  <a:avLst>
                    <a:gd name="adj" fmla="val 16667"/>
                  </a:avLst>
                </a:prstGeom>
                <a:solidFill>
                  <a:schemeClr val="accent2"/>
                </a:solidFill>
                <a:ln w="12700">
                  <a:solidFill>
                    <a:schemeClr val="tx2"/>
                  </a:solidFill>
                  <a:round/>
                  <a:headEnd/>
                  <a:tailEnd/>
                </a:ln>
              </p:spPr>
              <p:txBody>
                <a:bodyPr wrap="none" anchor="ctr"/>
                <a:lstStyle/>
                <a:p>
                  <a:endParaRPr lang="en-US"/>
                </a:p>
              </p:txBody>
            </p:sp>
            <p:sp>
              <p:nvSpPr>
                <p:cNvPr id="61476" name="AutoShape 41"/>
                <p:cNvSpPr>
                  <a:spLocks noChangeArrowheads="1"/>
                </p:cNvSpPr>
                <p:nvPr/>
              </p:nvSpPr>
              <p:spPr bwMode="auto">
                <a:xfrm flipH="1">
                  <a:off x="1846" y="2486"/>
                  <a:ext cx="46" cy="48"/>
                </a:xfrm>
                <a:prstGeom prst="octagon">
                  <a:avLst>
                    <a:gd name="adj" fmla="val 29287"/>
                  </a:avLst>
                </a:prstGeom>
                <a:solidFill>
                  <a:srgbClr val="FF0000"/>
                </a:solidFill>
                <a:ln w="12700">
                  <a:solidFill>
                    <a:srgbClr val="FF0000"/>
                  </a:solidFill>
                  <a:miter lim="800000"/>
                  <a:headEnd/>
                  <a:tailEnd/>
                </a:ln>
              </p:spPr>
              <p:txBody>
                <a:bodyPr wrap="none" anchor="ctr"/>
                <a:lstStyle/>
                <a:p>
                  <a:endParaRPr lang="en-US"/>
                </a:p>
              </p:txBody>
            </p:sp>
            <p:sp>
              <p:nvSpPr>
                <p:cNvPr id="61477" name="AutoShape 42"/>
                <p:cNvSpPr>
                  <a:spLocks noChangeArrowheads="1"/>
                </p:cNvSpPr>
                <p:nvPr/>
              </p:nvSpPr>
              <p:spPr bwMode="auto">
                <a:xfrm flipH="1">
                  <a:off x="2031" y="2486"/>
                  <a:ext cx="47" cy="48"/>
                </a:xfrm>
                <a:prstGeom prst="octagon">
                  <a:avLst>
                    <a:gd name="adj" fmla="val 29287"/>
                  </a:avLst>
                </a:prstGeom>
                <a:solidFill>
                  <a:srgbClr val="FF0000"/>
                </a:solidFill>
                <a:ln w="12700">
                  <a:solidFill>
                    <a:srgbClr val="FF0000"/>
                  </a:solidFill>
                  <a:miter lim="800000"/>
                  <a:headEnd/>
                  <a:tailEnd/>
                </a:ln>
              </p:spPr>
              <p:txBody>
                <a:bodyPr wrap="none" anchor="ctr"/>
                <a:lstStyle/>
                <a:p>
                  <a:endParaRPr lang="en-US"/>
                </a:p>
              </p:txBody>
            </p:sp>
            <p:sp>
              <p:nvSpPr>
                <p:cNvPr id="61478" name="Rectangle 43"/>
                <p:cNvSpPr>
                  <a:spLocks noChangeArrowheads="1"/>
                </p:cNvSpPr>
                <p:nvPr/>
              </p:nvSpPr>
              <p:spPr bwMode="auto">
                <a:xfrm flipH="1">
                  <a:off x="1520" y="2438"/>
                  <a:ext cx="47" cy="144"/>
                </a:xfrm>
                <a:prstGeom prst="rect">
                  <a:avLst/>
                </a:prstGeom>
                <a:solidFill>
                  <a:srgbClr val="EC8026"/>
                </a:solidFill>
                <a:ln w="12700">
                  <a:solidFill>
                    <a:schemeClr val="accent1"/>
                  </a:solidFill>
                  <a:miter lim="800000"/>
                  <a:headEnd/>
                  <a:tailEnd/>
                </a:ln>
              </p:spPr>
              <p:txBody>
                <a:bodyPr wrap="none" anchor="ctr"/>
                <a:lstStyle/>
                <a:p>
                  <a:endParaRPr lang="en-US"/>
                </a:p>
              </p:txBody>
            </p:sp>
            <p:sp>
              <p:nvSpPr>
                <p:cNvPr id="61479" name="Rectangle 44"/>
                <p:cNvSpPr>
                  <a:spLocks noChangeArrowheads="1"/>
                </p:cNvSpPr>
                <p:nvPr/>
              </p:nvSpPr>
              <p:spPr bwMode="auto">
                <a:xfrm flipH="1">
                  <a:off x="2310" y="2438"/>
                  <a:ext cx="47" cy="144"/>
                </a:xfrm>
                <a:prstGeom prst="rect">
                  <a:avLst/>
                </a:prstGeom>
                <a:solidFill>
                  <a:srgbClr val="EC8026"/>
                </a:solidFill>
                <a:ln w="12700">
                  <a:solidFill>
                    <a:schemeClr val="accent1"/>
                  </a:solidFill>
                  <a:miter lim="800000"/>
                  <a:headEnd/>
                  <a:tailEnd/>
                </a:ln>
              </p:spPr>
              <p:txBody>
                <a:bodyPr wrap="none" anchor="ctr"/>
                <a:lstStyle/>
                <a:p>
                  <a:endParaRPr lang="en-US"/>
                </a:p>
              </p:txBody>
            </p:sp>
            <p:sp>
              <p:nvSpPr>
                <p:cNvPr id="61480" name="Rectangle 45"/>
                <p:cNvSpPr>
                  <a:spLocks noChangeArrowheads="1"/>
                </p:cNvSpPr>
                <p:nvPr/>
              </p:nvSpPr>
              <p:spPr bwMode="auto">
                <a:xfrm flipH="1">
                  <a:off x="1799" y="2438"/>
                  <a:ext cx="47" cy="144"/>
                </a:xfrm>
                <a:prstGeom prst="rect">
                  <a:avLst/>
                </a:prstGeom>
                <a:solidFill>
                  <a:srgbClr val="EC8026"/>
                </a:solidFill>
                <a:ln w="12700">
                  <a:solidFill>
                    <a:schemeClr val="accent1"/>
                  </a:solidFill>
                  <a:miter lim="800000"/>
                  <a:headEnd/>
                  <a:tailEnd/>
                </a:ln>
              </p:spPr>
              <p:txBody>
                <a:bodyPr wrap="none" anchor="ctr"/>
                <a:lstStyle/>
                <a:p>
                  <a:endParaRPr lang="en-US"/>
                </a:p>
              </p:txBody>
            </p:sp>
            <p:sp>
              <p:nvSpPr>
                <p:cNvPr id="61481" name="Rectangle 46"/>
                <p:cNvSpPr>
                  <a:spLocks noChangeArrowheads="1"/>
                </p:cNvSpPr>
                <p:nvPr/>
              </p:nvSpPr>
              <p:spPr bwMode="auto">
                <a:xfrm flipH="1">
                  <a:off x="2589" y="2438"/>
                  <a:ext cx="46" cy="144"/>
                </a:xfrm>
                <a:prstGeom prst="rect">
                  <a:avLst/>
                </a:prstGeom>
                <a:solidFill>
                  <a:srgbClr val="00CC00"/>
                </a:solidFill>
                <a:ln w="12700">
                  <a:noFill/>
                  <a:miter lim="800000"/>
                  <a:headEnd/>
                  <a:tailEnd/>
                </a:ln>
              </p:spPr>
              <p:txBody>
                <a:bodyPr wrap="none" anchor="ctr"/>
                <a:lstStyle/>
                <a:p>
                  <a:endParaRPr lang="en-US"/>
                </a:p>
              </p:txBody>
            </p:sp>
            <p:sp>
              <p:nvSpPr>
                <p:cNvPr id="61482" name="Rectangle 47"/>
                <p:cNvSpPr>
                  <a:spLocks noChangeArrowheads="1"/>
                </p:cNvSpPr>
                <p:nvPr/>
              </p:nvSpPr>
              <p:spPr bwMode="auto">
                <a:xfrm flipH="1">
                  <a:off x="2078" y="2438"/>
                  <a:ext cx="46" cy="144"/>
                </a:xfrm>
                <a:prstGeom prst="rect">
                  <a:avLst/>
                </a:prstGeom>
                <a:solidFill>
                  <a:srgbClr val="00CC00"/>
                </a:solidFill>
                <a:ln w="12700">
                  <a:noFill/>
                  <a:miter lim="800000"/>
                  <a:headEnd/>
                  <a:tailEnd/>
                </a:ln>
              </p:spPr>
              <p:txBody>
                <a:bodyPr wrap="none" anchor="ctr"/>
                <a:lstStyle/>
                <a:p>
                  <a:endParaRPr lang="en-US"/>
                </a:p>
              </p:txBody>
            </p:sp>
            <p:sp>
              <p:nvSpPr>
                <p:cNvPr id="61483" name="AutoShape 48"/>
                <p:cNvSpPr>
                  <a:spLocks noChangeArrowheads="1"/>
                </p:cNvSpPr>
                <p:nvPr/>
              </p:nvSpPr>
              <p:spPr bwMode="auto">
                <a:xfrm flipH="1">
                  <a:off x="2589" y="2486"/>
                  <a:ext cx="46" cy="48"/>
                </a:xfrm>
                <a:prstGeom prst="octagon">
                  <a:avLst>
                    <a:gd name="adj" fmla="val 29287"/>
                  </a:avLst>
                </a:prstGeom>
                <a:solidFill>
                  <a:srgbClr val="FF0000"/>
                </a:solidFill>
                <a:ln w="12700">
                  <a:solidFill>
                    <a:srgbClr val="FF0000"/>
                  </a:solidFill>
                  <a:miter lim="800000"/>
                  <a:headEnd/>
                  <a:tailEnd/>
                </a:ln>
              </p:spPr>
              <p:txBody>
                <a:bodyPr wrap="none" anchor="ctr"/>
                <a:lstStyle/>
                <a:p>
                  <a:endParaRPr lang="en-US"/>
                </a:p>
              </p:txBody>
            </p:sp>
            <p:sp>
              <p:nvSpPr>
                <p:cNvPr id="61484" name="AutoShape 49"/>
                <p:cNvSpPr>
                  <a:spLocks noChangeArrowheads="1"/>
                </p:cNvSpPr>
                <p:nvPr/>
              </p:nvSpPr>
              <p:spPr bwMode="auto">
                <a:xfrm flipH="1">
                  <a:off x="2903" y="2488"/>
                  <a:ext cx="46" cy="48"/>
                </a:xfrm>
                <a:prstGeom prst="octagon">
                  <a:avLst>
                    <a:gd name="adj" fmla="val 29287"/>
                  </a:avLst>
                </a:prstGeom>
                <a:solidFill>
                  <a:srgbClr val="FF0000"/>
                </a:solidFill>
                <a:ln w="12700">
                  <a:noFill/>
                  <a:miter lim="800000"/>
                  <a:headEnd/>
                  <a:tailEnd/>
                </a:ln>
              </p:spPr>
              <p:txBody>
                <a:bodyPr wrap="none" anchor="ctr"/>
                <a:lstStyle/>
                <a:p>
                  <a:endParaRPr lang="en-US"/>
                </a:p>
              </p:txBody>
            </p:sp>
          </p:grpSp>
        </p:grpSp>
      </p:grpSp>
      <p:sp>
        <p:nvSpPr>
          <p:cNvPr id="67634" name="Oval 50"/>
          <p:cNvSpPr>
            <a:spLocks noChangeArrowheads="1"/>
          </p:cNvSpPr>
          <p:nvPr/>
        </p:nvSpPr>
        <p:spPr bwMode="auto">
          <a:xfrm flipH="1">
            <a:off x="4941888" y="1730375"/>
            <a:ext cx="1533525" cy="849313"/>
          </a:xfrm>
          <a:prstGeom prst="ellipse">
            <a:avLst/>
          </a:prstGeom>
          <a:solidFill>
            <a:srgbClr val="923222"/>
          </a:solidFill>
          <a:ln w="9525">
            <a:noFill/>
            <a:round/>
            <a:headEnd/>
            <a:tailEnd/>
          </a:ln>
        </p:spPr>
        <p:txBody>
          <a:bodyPr wrap="none" anchor="ctr"/>
          <a:lstStyle/>
          <a:p>
            <a:pPr algn="ctr">
              <a:lnSpc>
                <a:spcPct val="80000"/>
              </a:lnSpc>
              <a:buClr>
                <a:schemeClr val="accent1"/>
              </a:buClr>
              <a:buFont typeface="Arial" pitchFamily="34" charset="0"/>
              <a:buNone/>
            </a:pPr>
            <a:endParaRPr lang="en-US" sz="1800">
              <a:solidFill>
                <a:schemeClr val="bg1"/>
              </a:solidFill>
            </a:endParaRPr>
          </a:p>
        </p:txBody>
      </p:sp>
      <p:grpSp>
        <p:nvGrpSpPr>
          <p:cNvPr id="61453" name="Group 51"/>
          <p:cNvGrpSpPr>
            <a:grpSpLocks/>
          </p:cNvGrpSpPr>
          <p:nvPr/>
        </p:nvGrpSpPr>
        <p:grpSpPr bwMode="auto">
          <a:xfrm>
            <a:off x="7145338" y="3249613"/>
            <a:ext cx="1635125" cy="950912"/>
            <a:chOff x="4501" y="2185"/>
            <a:chExt cx="1030" cy="599"/>
          </a:xfrm>
        </p:grpSpPr>
        <p:sp>
          <p:nvSpPr>
            <p:cNvPr id="61462" name="Oval 52"/>
            <p:cNvSpPr>
              <a:spLocks noChangeArrowheads="1"/>
            </p:cNvSpPr>
            <p:nvPr/>
          </p:nvSpPr>
          <p:spPr bwMode="auto">
            <a:xfrm flipH="1">
              <a:off x="4501" y="2185"/>
              <a:ext cx="1030" cy="599"/>
            </a:xfrm>
            <a:prstGeom prst="ellipse">
              <a:avLst/>
            </a:prstGeom>
            <a:solidFill>
              <a:srgbClr val="923222"/>
            </a:solidFill>
            <a:ln w="9525">
              <a:noFill/>
              <a:round/>
              <a:headEnd/>
              <a:tailEnd/>
            </a:ln>
          </p:spPr>
          <p:txBody>
            <a:bodyPr wrap="none" anchor="ctr"/>
            <a:lstStyle/>
            <a:p>
              <a:pPr algn="ctr">
                <a:lnSpc>
                  <a:spcPct val="80000"/>
                </a:lnSpc>
                <a:buClr>
                  <a:schemeClr val="accent1"/>
                </a:buClr>
                <a:buFont typeface="Arial" pitchFamily="34" charset="0"/>
                <a:buNone/>
              </a:pPr>
              <a:endParaRPr lang="en-US" sz="2000"/>
            </a:p>
          </p:txBody>
        </p:sp>
        <p:sp>
          <p:nvSpPr>
            <p:cNvPr id="61463" name="Text Box 53"/>
            <p:cNvSpPr txBox="1">
              <a:spLocks noChangeArrowheads="1"/>
            </p:cNvSpPr>
            <p:nvPr/>
          </p:nvSpPr>
          <p:spPr bwMode="auto">
            <a:xfrm>
              <a:off x="4594" y="2317"/>
              <a:ext cx="844" cy="334"/>
            </a:xfrm>
            <a:prstGeom prst="rect">
              <a:avLst/>
            </a:prstGeom>
            <a:solidFill>
              <a:srgbClr val="923222"/>
            </a:solidFill>
            <a:ln w="9525">
              <a:noFill/>
              <a:miter lim="800000"/>
              <a:headEnd/>
              <a:tailEnd/>
            </a:ln>
          </p:spPr>
          <p:txBody>
            <a:bodyPr wrap="none" lIns="91427" tIns="45713" rIns="91427" bIns="45713">
              <a:spAutoFit/>
            </a:bodyPr>
            <a:lstStyle/>
            <a:p>
              <a:pPr algn="ctr">
                <a:lnSpc>
                  <a:spcPct val="80000"/>
                </a:lnSpc>
                <a:buClr>
                  <a:schemeClr val="accent1"/>
                </a:buClr>
                <a:buFont typeface="Arial" pitchFamily="34" charset="0"/>
                <a:buNone/>
              </a:pPr>
              <a:r>
                <a:rPr lang="en-US" sz="1800" b="1">
                  <a:solidFill>
                    <a:schemeClr val="bg1"/>
                  </a:solidFill>
                </a:rPr>
                <a:t>Functional</a:t>
              </a:r>
              <a:br>
                <a:rPr lang="en-US" sz="1800" b="1">
                  <a:solidFill>
                    <a:schemeClr val="bg1"/>
                  </a:solidFill>
                </a:rPr>
              </a:br>
              <a:r>
                <a:rPr lang="en-US" sz="1800" b="1">
                  <a:solidFill>
                    <a:schemeClr val="bg1"/>
                  </a:solidFill>
                </a:rPr>
                <a:t>iron</a:t>
              </a:r>
              <a:endParaRPr lang="en-GB" sz="1400" b="1">
                <a:solidFill>
                  <a:schemeClr val="bg1"/>
                </a:solidFill>
              </a:endParaRPr>
            </a:p>
          </p:txBody>
        </p:sp>
      </p:grpSp>
      <p:sp>
        <p:nvSpPr>
          <p:cNvPr id="67638" name="Oval 54"/>
          <p:cNvSpPr>
            <a:spLocks noChangeArrowheads="1"/>
          </p:cNvSpPr>
          <p:nvPr/>
        </p:nvSpPr>
        <p:spPr bwMode="auto">
          <a:xfrm flipH="1">
            <a:off x="5175250" y="3344863"/>
            <a:ext cx="1139825" cy="849312"/>
          </a:xfrm>
          <a:prstGeom prst="ellipse">
            <a:avLst/>
          </a:prstGeom>
          <a:solidFill>
            <a:srgbClr val="923222"/>
          </a:solidFill>
          <a:ln w="9525">
            <a:noFill/>
            <a:round/>
            <a:headEnd/>
            <a:tailEnd/>
          </a:ln>
        </p:spPr>
        <p:txBody>
          <a:bodyPr wrap="none" anchor="ctr"/>
          <a:lstStyle/>
          <a:p>
            <a:pPr algn="ctr">
              <a:lnSpc>
                <a:spcPct val="80000"/>
              </a:lnSpc>
              <a:buClr>
                <a:schemeClr val="accent1"/>
              </a:buClr>
              <a:buFont typeface="Arial" pitchFamily="34" charset="0"/>
              <a:buNone/>
            </a:pPr>
            <a:endParaRPr lang="en-US" sz="2000"/>
          </a:p>
        </p:txBody>
      </p:sp>
      <p:sp>
        <p:nvSpPr>
          <p:cNvPr id="61455" name="Text Box 55"/>
          <p:cNvSpPr txBox="1">
            <a:spLocks noChangeArrowheads="1"/>
          </p:cNvSpPr>
          <p:nvPr/>
        </p:nvSpPr>
        <p:spPr bwMode="auto">
          <a:xfrm>
            <a:off x="5286375" y="3448050"/>
            <a:ext cx="844550" cy="641350"/>
          </a:xfrm>
          <a:prstGeom prst="rect">
            <a:avLst/>
          </a:prstGeom>
          <a:noFill/>
          <a:ln w="9525">
            <a:noFill/>
            <a:miter lim="800000"/>
            <a:headEnd/>
            <a:tailEnd/>
          </a:ln>
        </p:spPr>
        <p:txBody>
          <a:bodyPr wrap="none" lIns="91427" tIns="45713" rIns="91427" bIns="45713">
            <a:spAutoFit/>
          </a:bodyPr>
          <a:lstStyle/>
          <a:p>
            <a:pPr algn="ctr">
              <a:spcBef>
                <a:spcPct val="20000"/>
              </a:spcBef>
              <a:buClr>
                <a:schemeClr val="accent1"/>
              </a:buClr>
              <a:buFont typeface="Arial" pitchFamily="34" charset="0"/>
              <a:buNone/>
            </a:pPr>
            <a:r>
              <a:rPr lang="en-GB" sz="1800" b="1">
                <a:solidFill>
                  <a:schemeClr val="bg1"/>
                </a:solidFill>
              </a:rPr>
              <a:t>Labile</a:t>
            </a:r>
            <a:br>
              <a:rPr lang="en-GB" sz="1800" b="1">
                <a:solidFill>
                  <a:schemeClr val="bg1"/>
                </a:solidFill>
              </a:rPr>
            </a:br>
            <a:r>
              <a:rPr lang="en-GB" sz="1800" b="1">
                <a:solidFill>
                  <a:schemeClr val="bg1"/>
                </a:solidFill>
              </a:rPr>
              <a:t>Iron</a:t>
            </a:r>
          </a:p>
        </p:txBody>
      </p:sp>
      <p:sp>
        <p:nvSpPr>
          <p:cNvPr id="67640" name="Line 56"/>
          <p:cNvSpPr>
            <a:spLocks noChangeShapeType="1"/>
          </p:cNvSpPr>
          <p:nvPr/>
        </p:nvSpPr>
        <p:spPr bwMode="auto">
          <a:xfrm flipH="1">
            <a:off x="5600700" y="2674938"/>
            <a:ext cx="0" cy="449262"/>
          </a:xfrm>
          <a:prstGeom prst="line">
            <a:avLst/>
          </a:prstGeom>
          <a:noFill/>
          <a:ln w="19050">
            <a:solidFill>
              <a:srgbClr val="800000"/>
            </a:solidFill>
            <a:round/>
            <a:headEnd/>
            <a:tailEnd type="triangle" w="med" len="med"/>
          </a:ln>
        </p:spPr>
        <p:txBody>
          <a:bodyPr wrap="none" anchor="ctr"/>
          <a:lstStyle/>
          <a:p>
            <a:endParaRPr lang="en-US"/>
          </a:p>
        </p:txBody>
      </p:sp>
      <p:sp>
        <p:nvSpPr>
          <p:cNvPr id="67641" name="Line 57"/>
          <p:cNvSpPr>
            <a:spLocks noChangeShapeType="1"/>
          </p:cNvSpPr>
          <p:nvPr/>
        </p:nvSpPr>
        <p:spPr bwMode="auto">
          <a:xfrm>
            <a:off x="6642100" y="3640138"/>
            <a:ext cx="360363" cy="1587"/>
          </a:xfrm>
          <a:prstGeom prst="line">
            <a:avLst/>
          </a:prstGeom>
          <a:noFill/>
          <a:ln w="19050">
            <a:solidFill>
              <a:srgbClr val="800000"/>
            </a:solidFill>
            <a:round/>
            <a:headEnd/>
            <a:tailEnd type="triangle" w="med" len="med"/>
          </a:ln>
        </p:spPr>
        <p:txBody>
          <a:bodyPr wrap="none" anchor="ctr"/>
          <a:lstStyle/>
          <a:p>
            <a:endParaRPr lang="en-US"/>
          </a:p>
        </p:txBody>
      </p:sp>
      <p:sp>
        <p:nvSpPr>
          <p:cNvPr id="67642" name="Line 58"/>
          <p:cNvSpPr>
            <a:spLocks noChangeShapeType="1"/>
          </p:cNvSpPr>
          <p:nvPr/>
        </p:nvSpPr>
        <p:spPr bwMode="auto">
          <a:xfrm flipH="1">
            <a:off x="3694113" y="4010025"/>
            <a:ext cx="1144587" cy="933450"/>
          </a:xfrm>
          <a:prstGeom prst="line">
            <a:avLst/>
          </a:prstGeom>
          <a:noFill/>
          <a:ln w="38100">
            <a:solidFill>
              <a:schemeClr val="tx1"/>
            </a:solidFill>
            <a:round/>
            <a:headEnd/>
            <a:tailEnd type="triangle" w="med" len="med"/>
          </a:ln>
        </p:spPr>
        <p:txBody>
          <a:bodyPr lIns="91427" tIns="45713" rIns="91427" bIns="45713"/>
          <a:lstStyle/>
          <a:p>
            <a:endParaRPr lang="en-US"/>
          </a:p>
        </p:txBody>
      </p:sp>
      <p:sp>
        <p:nvSpPr>
          <p:cNvPr id="61459" name="Rectangle 59"/>
          <p:cNvSpPr>
            <a:spLocks noChangeArrowheads="1"/>
          </p:cNvSpPr>
          <p:nvPr/>
        </p:nvSpPr>
        <p:spPr bwMode="auto">
          <a:xfrm>
            <a:off x="5191125" y="1890713"/>
            <a:ext cx="1035050" cy="530225"/>
          </a:xfrm>
          <a:prstGeom prst="rect">
            <a:avLst/>
          </a:prstGeom>
          <a:noFill/>
          <a:ln w="9525">
            <a:noFill/>
            <a:miter lim="800000"/>
            <a:headEnd/>
            <a:tailEnd/>
          </a:ln>
        </p:spPr>
        <p:txBody>
          <a:bodyPr wrap="none" lIns="91427" tIns="45713" rIns="91427" bIns="45713">
            <a:spAutoFit/>
          </a:bodyPr>
          <a:lstStyle/>
          <a:p>
            <a:pPr algn="ctr">
              <a:lnSpc>
                <a:spcPct val="80000"/>
              </a:lnSpc>
              <a:buClr>
                <a:schemeClr val="accent1"/>
              </a:buClr>
              <a:buFont typeface="Arial" pitchFamily="34" charset="0"/>
              <a:buNone/>
            </a:pPr>
            <a:r>
              <a:rPr lang="en-US" sz="1800" b="1">
                <a:solidFill>
                  <a:schemeClr val="bg1"/>
                </a:solidFill>
              </a:rPr>
              <a:t>Storage</a:t>
            </a:r>
            <a:br>
              <a:rPr lang="en-US" sz="1800" b="1">
                <a:solidFill>
                  <a:schemeClr val="bg1"/>
                </a:solidFill>
              </a:rPr>
            </a:br>
            <a:r>
              <a:rPr lang="en-US" sz="1800" b="1">
                <a:solidFill>
                  <a:schemeClr val="bg1"/>
                </a:solidFill>
              </a:rPr>
              <a:t>iron</a:t>
            </a:r>
            <a:endParaRPr lang="en-GB" sz="1800" b="1">
              <a:solidFill>
                <a:schemeClr val="bg1"/>
              </a:solidFill>
            </a:endParaRPr>
          </a:p>
        </p:txBody>
      </p:sp>
      <p:sp>
        <p:nvSpPr>
          <p:cNvPr id="61460" name="Rectangle 60"/>
          <p:cNvSpPr>
            <a:spLocks noGrp="1" noChangeArrowheads="1"/>
          </p:cNvSpPr>
          <p:nvPr>
            <p:ph type="title"/>
          </p:nvPr>
        </p:nvSpPr>
        <p:spPr/>
        <p:txBody>
          <a:bodyPr/>
          <a:lstStyle/>
          <a:p>
            <a:pPr eaLnBrk="1" hangingPunct="1"/>
            <a:r>
              <a:rPr lang="en-US" smtClean="0"/>
              <a:t>Uncontrolled uptake of labile iron </a:t>
            </a:r>
            <a:br>
              <a:rPr lang="en-US" smtClean="0"/>
            </a:br>
            <a:r>
              <a:rPr lang="en-US" smtClean="0"/>
              <a:t>leads to cell and organ damage</a:t>
            </a:r>
          </a:p>
        </p:txBody>
      </p:sp>
      <p:sp>
        <p:nvSpPr>
          <p:cNvPr id="61461" name="Text Box 76"/>
          <p:cNvSpPr txBox="1">
            <a:spLocks noChangeArrowheads="1"/>
          </p:cNvSpPr>
          <p:nvPr/>
        </p:nvSpPr>
        <p:spPr bwMode="auto">
          <a:xfrm>
            <a:off x="146050" y="6405563"/>
            <a:ext cx="3394075" cy="274637"/>
          </a:xfrm>
          <a:prstGeom prst="rect">
            <a:avLst/>
          </a:prstGeom>
          <a:noFill/>
          <a:ln w="9525">
            <a:noFill/>
            <a:miter lim="800000"/>
            <a:headEnd/>
            <a:tailEnd/>
          </a:ln>
        </p:spPr>
        <p:txBody>
          <a:bodyPr>
            <a:spAutoFit/>
          </a:bodyPr>
          <a:lstStyle/>
          <a:p>
            <a:r>
              <a:rPr lang="en-US" sz="1200"/>
              <a:t>Porter JB. </a:t>
            </a:r>
            <a:r>
              <a:rPr lang="en-US" sz="1200" i="1"/>
              <a:t>Am J Hematol</a:t>
            </a:r>
            <a:r>
              <a:rPr lang="en-US" sz="1200"/>
              <a:t> 2007;82:1136</a:t>
            </a:r>
            <a:r>
              <a:rPr lang="en-GB" sz="1200"/>
              <a:t>–113</a:t>
            </a:r>
            <a:r>
              <a:rPr lang="en-US" sz="1200"/>
              <a:t>9 </a:t>
            </a:r>
            <a:endParaRPr lang="en-GB" sz="1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7642"/>
                                        </p:tgtEl>
                                        <p:attrNameLst>
                                          <p:attrName>style.visibility</p:attrName>
                                        </p:attrNameLst>
                                      </p:cBhvr>
                                      <p:to>
                                        <p:strVal val="visible"/>
                                      </p:to>
                                    </p:set>
                                    <p:animEffect transition="in" filter="wipe(up)">
                                      <p:cBhvr>
                                        <p:cTn id="11" dur="500"/>
                                        <p:tgtEl>
                                          <p:spTgt spid="67642"/>
                                        </p:tgtEl>
                                      </p:cBhvr>
                                    </p:animEffect>
                                  </p:childTnLst>
                                </p:cTn>
                              </p:par>
                            </p:childTnLst>
                          </p:cTn>
                        </p:par>
                        <p:par>
                          <p:cTn id="12" fill="hold">
                            <p:stCondLst>
                              <p:cond delay="1500"/>
                            </p:stCondLst>
                            <p:childTnLst>
                              <p:par>
                                <p:cTn id="13" presetID="22" presetClass="entr" presetSubtype="4" repeatCount="indefinite" fill="hold" grpId="0" nodeType="afterEffect">
                                  <p:stCondLst>
                                    <p:cond delay="0"/>
                                  </p:stCondLst>
                                  <p:childTnLst>
                                    <p:set>
                                      <p:cBhvr>
                                        <p:cTn id="14" dur="1" fill="hold">
                                          <p:stCondLst>
                                            <p:cond delay="0"/>
                                          </p:stCondLst>
                                        </p:cTn>
                                        <p:tgtEl>
                                          <p:spTgt spid="67587"/>
                                        </p:tgtEl>
                                        <p:attrNameLst>
                                          <p:attrName>style.visibility</p:attrName>
                                        </p:attrNameLst>
                                      </p:cBhvr>
                                      <p:to>
                                        <p:strVal val="visible"/>
                                      </p:to>
                                    </p:set>
                                    <p:animEffect transition="in" filter="wipe(down)">
                                      <p:cBhvr>
                                        <p:cTn id="15" dur="2000"/>
                                        <p:tgtEl>
                                          <p:spTgt spid="67587"/>
                                        </p:tgtEl>
                                      </p:cBhvr>
                                    </p:animEffect>
                                  </p:childTnLst>
                                  <p:subTnLst>
                                    <p:set>
                                      <p:cBhvr override="childStyle">
                                        <p:cTn dur="1" fill="hold" display="0" masterRel="sameClick" afterEffect="1">
                                          <p:stCondLst>
                                            <p:cond evt="end" delay="0">
                                              <p:tn val="13"/>
                                            </p:cond>
                                          </p:stCondLst>
                                        </p:cTn>
                                        <p:tgtEl>
                                          <p:spTgt spid="67587"/>
                                        </p:tgtEl>
                                        <p:attrNameLst>
                                          <p:attrName>style.visibility</p:attrName>
                                        </p:attrNameLst>
                                      </p:cBhvr>
                                      <p:to>
                                        <p:strVal val="hidden"/>
                                      </p:to>
                                    </p:set>
                                  </p:subTnLst>
                                </p:cTn>
                              </p:par>
                            </p:childTnLst>
                          </p:cTn>
                        </p:par>
                        <p:par>
                          <p:cTn id="16" fill="hold">
                            <p:stCondLst>
                              <p:cond delay="3500"/>
                            </p:stCondLst>
                            <p:childTnLst>
                              <p:par>
                                <p:cTn id="17" presetID="22" presetClass="entr" presetSubtype="1" repeatCount="indefinite" fill="hold" grpId="0" nodeType="afterEffect">
                                  <p:stCondLst>
                                    <p:cond delay="0"/>
                                  </p:stCondLst>
                                  <p:childTnLst>
                                    <p:set>
                                      <p:cBhvr>
                                        <p:cTn id="18" dur="1" fill="hold">
                                          <p:stCondLst>
                                            <p:cond delay="0"/>
                                          </p:stCondLst>
                                        </p:cTn>
                                        <p:tgtEl>
                                          <p:spTgt spid="67640"/>
                                        </p:tgtEl>
                                        <p:attrNameLst>
                                          <p:attrName>style.visibility</p:attrName>
                                        </p:attrNameLst>
                                      </p:cBhvr>
                                      <p:to>
                                        <p:strVal val="visible"/>
                                      </p:to>
                                    </p:set>
                                    <p:animEffect transition="in" filter="wipe(up)">
                                      <p:cBhvr>
                                        <p:cTn id="19" dur="2000"/>
                                        <p:tgtEl>
                                          <p:spTgt spid="67640"/>
                                        </p:tgtEl>
                                      </p:cBhvr>
                                    </p:animEffect>
                                  </p:childTnLst>
                                  <p:subTnLst>
                                    <p:set>
                                      <p:cBhvr override="childStyle">
                                        <p:cTn dur="1" fill="hold" display="0" masterRel="sameClick" afterEffect="1">
                                          <p:stCondLst>
                                            <p:cond evt="end" delay="0">
                                              <p:tn val="17"/>
                                            </p:cond>
                                          </p:stCondLst>
                                        </p:cTn>
                                        <p:tgtEl>
                                          <p:spTgt spid="67640"/>
                                        </p:tgtEl>
                                        <p:attrNameLst>
                                          <p:attrName>style.visibility</p:attrName>
                                        </p:attrNameLst>
                                      </p:cBhvr>
                                      <p:to>
                                        <p:strVal val="hidden"/>
                                      </p:to>
                                    </p:set>
                                  </p:subTnLst>
                                </p:cTn>
                              </p:par>
                              <p:par>
                                <p:cTn id="20" presetID="22" presetClass="entr" presetSubtype="8" repeatCount="indefinite" fill="hold" grpId="0" nodeType="withEffect">
                                  <p:stCondLst>
                                    <p:cond delay="500"/>
                                  </p:stCondLst>
                                  <p:childTnLst>
                                    <p:set>
                                      <p:cBhvr>
                                        <p:cTn id="21" dur="1" fill="hold">
                                          <p:stCondLst>
                                            <p:cond delay="0"/>
                                          </p:stCondLst>
                                        </p:cTn>
                                        <p:tgtEl>
                                          <p:spTgt spid="67641"/>
                                        </p:tgtEl>
                                        <p:attrNameLst>
                                          <p:attrName>style.visibility</p:attrName>
                                        </p:attrNameLst>
                                      </p:cBhvr>
                                      <p:to>
                                        <p:strVal val="visible"/>
                                      </p:to>
                                    </p:set>
                                    <p:animEffect transition="in" filter="wipe(left)">
                                      <p:cBhvr>
                                        <p:cTn id="22" dur="2000"/>
                                        <p:tgtEl>
                                          <p:spTgt spid="67641"/>
                                        </p:tgtEl>
                                      </p:cBhvr>
                                    </p:animEffect>
                                  </p:childTnLst>
                                </p:cTn>
                              </p:par>
                            </p:childTnLst>
                          </p:cTn>
                        </p:par>
                        <p:par>
                          <p:cTn id="23" fill="hold">
                            <p:stCondLst>
                              <p:cond delay="6000"/>
                            </p:stCondLst>
                            <p:childTnLst>
                              <p:par>
                                <p:cTn id="24" presetID="22" presetClass="entr" presetSubtype="2" repeatCount="indefinite" fill="hold" grpId="0" nodeType="afterEffect">
                                  <p:stCondLst>
                                    <p:cond delay="0"/>
                                  </p:stCondLst>
                                  <p:childTnLst>
                                    <p:set>
                                      <p:cBhvr>
                                        <p:cTn id="25" dur="1" fill="hold">
                                          <p:stCondLst>
                                            <p:cond delay="0"/>
                                          </p:stCondLst>
                                        </p:cTn>
                                        <p:tgtEl>
                                          <p:spTgt spid="67590"/>
                                        </p:tgtEl>
                                        <p:attrNameLst>
                                          <p:attrName>style.visibility</p:attrName>
                                        </p:attrNameLst>
                                      </p:cBhvr>
                                      <p:to>
                                        <p:strVal val="visible"/>
                                      </p:to>
                                    </p:set>
                                    <p:animEffect transition="in" filter="wipe(right)">
                                      <p:cBhvr>
                                        <p:cTn id="26" dur="2000"/>
                                        <p:tgtEl>
                                          <p:spTgt spid="6759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67591"/>
                                        </p:tgtEl>
                                        <p:attrNameLst>
                                          <p:attrName>style.visibility</p:attrName>
                                        </p:attrNameLst>
                                      </p:cBhvr>
                                      <p:to>
                                        <p:strVal val="visible"/>
                                      </p:to>
                                    </p:set>
                                    <p:animEffect transition="in" filter="wipe(left)">
                                      <p:cBhvr>
                                        <p:cTn id="34" dur="500"/>
                                        <p:tgtEl>
                                          <p:spTgt spid="67591"/>
                                        </p:tgtEl>
                                      </p:cBhvr>
                                    </p:animEffect>
                                  </p:childTnLst>
                                </p:cTn>
                              </p:par>
                            </p:childTnLst>
                          </p:cTn>
                        </p:par>
                        <p:par>
                          <p:cTn id="35" fill="hold">
                            <p:stCondLst>
                              <p:cond delay="500"/>
                            </p:stCondLst>
                            <p:childTnLst>
                              <p:par>
                                <p:cTn id="36" presetID="6" presetClass="emph" presetSubtype="0" fill="hold" grpId="0" nodeType="afterEffect">
                                  <p:stCondLst>
                                    <p:cond delay="0"/>
                                  </p:stCondLst>
                                  <p:childTnLst>
                                    <p:animScale>
                                      <p:cBhvr>
                                        <p:cTn id="37" dur="2000" fill="hold"/>
                                        <p:tgtEl>
                                          <p:spTgt spid="67634"/>
                                        </p:tgtEl>
                                      </p:cBhvr>
                                      <p:by x="150000" y="100000"/>
                                    </p:animScale>
                                  </p:childTnLst>
                                </p:cTn>
                              </p:par>
                            </p:childTnLst>
                          </p:cTn>
                        </p:par>
                        <p:par>
                          <p:cTn id="38" fill="hold">
                            <p:stCondLst>
                              <p:cond delay="2500"/>
                            </p:stCondLst>
                            <p:childTnLst>
                              <p:par>
                                <p:cTn id="39" presetID="6" presetClass="emph" presetSubtype="0" fill="hold" grpId="0" nodeType="afterEffect">
                                  <p:stCondLst>
                                    <p:cond delay="0"/>
                                  </p:stCondLst>
                                  <p:childTnLst>
                                    <p:animScale>
                                      <p:cBhvr>
                                        <p:cTn id="40" dur="2000" fill="hold"/>
                                        <p:tgtEl>
                                          <p:spTgt spid="67638"/>
                                        </p:tgtEl>
                                      </p:cBhvr>
                                      <p:by x="150000" y="150000"/>
                                    </p:animScale>
                                  </p:childTnLst>
                                  <p:subTnLst>
                                    <p:animClr clrSpc="rgb" dir="cw">
                                      <p:cBhvr override="childStyle">
                                        <p:cTn dur="1" fill="hold" display="0" masterRel="nextClick" afterEffect="1"/>
                                        <p:tgtEl>
                                          <p:spTgt spid="67638"/>
                                        </p:tgtEl>
                                        <p:attrNameLst>
                                          <p:attrName>ppt_c</p:attrName>
                                        </p:attrNameLst>
                                      </p:cBhvr>
                                      <p:to>
                                        <a:srgbClr val="923222"/>
                                      </p:to>
                                    </p:animClr>
                                  </p:subTnLst>
                                </p:cTn>
                              </p:par>
                            </p:childTnLst>
                          </p:cTn>
                        </p:par>
                        <p:par>
                          <p:cTn id="41" fill="hold">
                            <p:stCondLst>
                              <p:cond delay="4500"/>
                            </p:stCondLst>
                            <p:childTnLst>
                              <p:par>
                                <p:cTn id="42" presetID="22" presetClass="entr" presetSubtype="1"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p:bldP spid="67590" grpId="0" animBg="1"/>
      <p:bldP spid="67591" grpId="0" animBg="1"/>
      <p:bldP spid="67634" grpId="0" animBg="1"/>
      <p:bldP spid="67638" grpId="0" animBg="1"/>
      <p:bldP spid="67640" grpId="0" animBg="1"/>
      <p:bldP spid="67641" grpId="0" animBg="1"/>
      <p:bldP spid="676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hemoglobin.jpg"/>
          <p:cNvPicPr>
            <a:picLocks noChangeAspect="1"/>
          </p:cNvPicPr>
          <p:nvPr/>
        </p:nvPicPr>
        <p:blipFill>
          <a:blip r:embed="rId2"/>
          <a:srcRect/>
          <a:stretch>
            <a:fillRect/>
          </a:stretch>
        </p:blipFill>
        <p:spPr bwMode="auto">
          <a:xfrm>
            <a:off x="0" y="930275"/>
            <a:ext cx="9144000" cy="499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val 2"/>
          <p:cNvSpPr>
            <a:spLocks noChangeArrowheads="1"/>
          </p:cNvSpPr>
          <p:nvPr/>
        </p:nvSpPr>
        <p:spPr bwMode="auto">
          <a:xfrm>
            <a:off x="2706688" y="1566863"/>
            <a:ext cx="3810000" cy="590550"/>
          </a:xfrm>
          <a:prstGeom prst="ellipse">
            <a:avLst/>
          </a:prstGeom>
          <a:solidFill>
            <a:srgbClr val="923222"/>
          </a:solidFill>
          <a:ln w="9525">
            <a:noFill/>
            <a:round/>
            <a:headEnd/>
            <a:tailEnd/>
          </a:ln>
        </p:spPr>
        <p:txBody>
          <a:bodyPr wrap="none" anchor="ctr"/>
          <a:lstStyle/>
          <a:p>
            <a:pPr algn="ctr"/>
            <a:r>
              <a:rPr lang="en-GB" sz="2000" b="1">
                <a:solidFill>
                  <a:schemeClr val="bg1"/>
                </a:solidFill>
              </a:rPr>
              <a:t>Labile iron</a:t>
            </a:r>
            <a:endParaRPr lang="en-US" sz="2000" b="1">
              <a:solidFill>
                <a:schemeClr val="bg1"/>
              </a:solidFill>
            </a:endParaRPr>
          </a:p>
        </p:txBody>
      </p:sp>
      <p:sp>
        <p:nvSpPr>
          <p:cNvPr id="63491" name="Oval 3"/>
          <p:cNvSpPr>
            <a:spLocks noChangeArrowheads="1"/>
          </p:cNvSpPr>
          <p:nvPr/>
        </p:nvSpPr>
        <p:spPr bwMode="auto">
          <a:xfrm>
            <a:off x="330200" y="5216525"/>
            <a:ext cx="2028825" cy="742950"/>
          </a:xfrm>
          <a:prstGeom prst="ellipse">
            <a:avLst/>
          </a:prstGeom>
          <a:solidFill>
            <a:srgbClr val="007FA1"/>
          </a:solidFill>
          <a:ln w="9525">
            <a:noFill/>
            <a:round/>
            <a:headEnd/>
            <a:tailEnd/>
          </a:ln>
        </p:spPr>
        <p:txBody>
          <a:bodyPr wrap="none" anchor="ctr"/>
          <a:lstStyle/>
          <a:p>
            <a:pPr algn="ctr"/>
            <a:r>
              <a:rPr lang="en-GB" sz="2000" b="1">
                <a:solidFill>
                  <a:schemeClr val="bg1"/>
                </a:solidFill>
              </a:rPr>
              <a:t>Cell death</a:t>
            </a:r>
            <a:endParaRPr lang="en-US" sz="2000" b="1">
              <a:solidFill>
                <a:schemeClr val="bg1"/>
              </a:solidFill>
            </a:endParaRPr>
          </a:p>
        </p:txBody>
      </p:sp>
      <p:sp>
        <p:nvSpPr>
          <p:cNvPr id="63492" name="Oval 4"/>
          <p:cNvSpPr>
            <a:spLocks noChangeArrowheads="1"/>
          </p:cNvSpPr>
          <p:nvPr/>
        </p:nvSpPr>
        <p:spPr bwMode="auto">
          <a:xfrm>
            <a:off x="6743700" y="5213350"/>
            <a:ext cx="2028825" cy="742950"/>
          </a:xfrm>
          <a:prstGeom prst="ellipse">
            <a:avLst/>
          </a:prstGeom>
          <a:solidFill>
            <a:srgbClr val="EC8026"/>
          </a:solidFill>
          <a:ln w="9525">
            <a:noFill/>
            <a:round/>
            <a:headEnd/>
            <a:tailEnd/>
          </a:ln>
        </p:spPr>
        <p:txBody>
          <a:bodyPr wrap="none" anchor="ctr"/>
          <a:lstStyle/>
          <a:p>
            <a:pPr algn="ctr"/>
            <a:r>
              <a:rPr lang="en-GB" sz="2000" b="1"/>
              <a:t>Fibrosis</a:t>
            </a:r>
            <a:endParaRPr lang="en-US" sz="2000" b="1"/>
          </a:p>
        </p:txBody>
      </p:sp>
      <p:sp>
        <p:nvSpPr>
          <p:cNvPr id="63493" name="Text Box 5"/>
          <p:cNvSpPr txBox="1">
            <a:spLocks noChangeArrowheads="1"/>
          </p:cNvSpPr>
          <p:nvPr/>
        </p:nvSpPr>
        <p:spPr bwMode="auto">
          <a:xfrm>
            <a:off x="261938" y="3579813"/>
            <a:ext cx="2165350" cy="366712"/>
          </a:xfrm>
          <a:prstGeom prst="rect">
            <a:avLst/>
          </a:prstGeom>
          <a:noFill/>
          <a:ln w="9525">
            <a:noFill/>
            <a:miter lim="800000"/>
            <a:headEnd/>
            <a:tailEnd/>
          </a:ln>
        </p:spPr>
        <p:txBody>
          <a:bodyPr wrap="none">
            <a:spAutoFit/>
          </a:bodyPr>
          <a:lstStyle/>
          <a:p>
            <a:r>
              <a:rPr lang="en-GB" sz="1800" b="1"/>
              <a:t>Organelle damage</a:t>
            </a:r>
            <a:endParaRPr lang="en-US" sz="1800" b="1"/>
          </a:p>
        </p:txBody>
      </p:sp>
      <p:sp>
        <p:nvSpPr>
          <p:cNvPr id="63494" name="Text Box 6"/>
          <p:cNvSpPr txBox="1">
            <a:spLocks noChangeArrowheads="1"/>
          </p:cNvSpPr>
          <p:nvPr/>
        </p:nvSpPr>
        <p:spPr bwMode="auto">
          <a:xfrm>
            <a:off x="7270750" y="3589338"/>
            <a:ext cx="984250" cy="366712"/>
          </a:xfrm>
          <a:prstGeom prst="rect">
            <a:avLst/>
          </a:prstGeom>
          <a:noFill/>
          <a:ln w="9525">
            <a:noFill/>
            <a:miter lim="800000"/>
            <a:headEnd/>
            <a:tailEnd/>
          </a:ln>
        </p:spPr>
        <p:txBody>
          <a:bodyPr wrap="none">
            <a:spAutoFit/>
          </a:bodyPr>
          <a:lstStyle/>
          <a:p>
            <a:r>
              <a:rPr lang="en-GB" sz="1800" b="1"/>
              <a:t>TGF-</a:t>
            </a:r>
            <a:r>
              <a:rPr lang="el-GR" sz="1800" b="1"/>
              <a:t>β</a:t>
            </a:r>
            <a:r>
              <a:rPr lang="en-GB" sz="1800" b="1">
                <a:cs typeface="Arial" pitchFamily="34" charset="0"/>
              </a:rPr>
              <a:t>1</a:t>
            </a:r>
            <a:endParaRPr lang="el-GR" sz="1800" b="1">
              <a:cs typeface="Arial" pitchFamily="34" charset="0"/>
            </a:endParaRPr>
          </a:p>
        </p:txBody>
      </p:sp>
      <p:sp>
        <p:nvSpPr>
          <p:cNvPr id="63495" name="Text Box 7"/>
          <p:cNvSpPr txBox="1">
            <a:spLocks noChangeArrowheads="1"/>
          </p:cNvSpPr>
          <p:nvPr/>
        </p:nvSpPr>
        <p:spPr bwMode="auto">
          <a:xfrm>
            <a:off x="3270250" y="2560638"/>
            <a:ext cx="2700338" cy="366712"/>
          </a:xfrm>
          <a:prstGeom prst="rect">
            <a:avLst/>
          </a:prstGeom>
          <a:noFill/>
          <a:ln w="9525">
            <a:noFill/>
            <a:miter lim="800000"/>
            <a:headEnd/>
            <a:tailEnd/>
          </a:ln>
        </p:spPr>
        <p:txBody>
          <a:bodyPr wrap="none">
            <a:spAutoFit/>
          </a:bodyPr>
          <a:lstStyle/>
          <a:p>
            <a:pPr algn="ctr"/>
            <a:r>
              <a:rPr lang="en-GB" sz="1800" b="1"/>
              <a:t>Free radical generation</a:t>
            </a:r>
            <a:endParaRPr lang="en-US" sz="1800" b="1"/>
          </a:p>
        </p:txBody>
      </p:sp>
      <p:sp>
        <p:nvSpPr>
          <p:cNvPr id="63496" name="Text Box 8"/>
          <p:cNvSpPr txBox="1">
            <a:spLocks noChangeArrowheads="1"/>
          </p:cNvSpPr>
          <p:nvPr/>
        </p:nvSpPr>
        <p:spPr bwMode="auto">
          <a:xfrm>
            <a:off x="3513138" y="3167063"/>
            <a:ext cx="2165350" cy="366712"/>
          </a:xfrm>
          <a:prstGeom prst="rect">
            <a:avLst/>
          </a:prstGeom>
          <a:noFill/>
          <a:ln w="9525">
            <a:noFill/>
            <a:miter lim="800000"/>
            <a:headEnd/>
            <a:tailEnd/>
          </a:ln>
        </p:spPr>
        <p:txBody>
          <a:bodyPr wrap="none">
            <a:spAutoFit/>
          </a:bodyPr>
          <a:lstStyle/>
          <a:p>
            <a:r>
              <a:rPr lang="en-GB" sz="1800" b="1"/>
              <a:t>Lipid peroxidation</a:t>
            </a:r>
            <a:endParaRPr lang="en-US" sz="1800" b="1"/>
          </a:p>
        </p:txBody>
      </p:sp>
      <p:sp>
        <p:nvSpPr>
          <p:cNvPr id="63497" name="Line 9"/>
          <p:cNvSpPr>
            <a:spLocks noChangeShapeType="1"/>
          </p:cNvSpPr>
          <p:nvPr/>
        </p:nvSpPr>
        <p:spPr bwMode="auto">
          <a:xfrm>
            <a:off x="4614863" y="2224088"/>
            <a:ext cx="0" cy="333375"/>
          </a:xfrm>
          <a:prstGeom prst="line">
            <a:avLst/>
          </a:prstGeom>
          <a:noFill/>
          <a:ln w="50800">
            <a:solidFill>
              <a:schemeClr val="tx1"/>
            </a:solidFill>
            <a:round/>
            <a:headEnd/>
            <a:tailEnd type="triangle" w="med" len="med"/>
          </a:ln>
        </p:spPr>
        <p:txBody>
          <a:bodyPr/>
          <a:lstStyle/>
          <a:p>
            <a:endParaRPr lang="en-US"/>
          </a:p>
        </p:txBody>
      </p:sp>
      <p:sp>
        <p:nvSpPr>
          <p:cNvPr id="63498" name="Line 10"/>
          <p:cNvSpPr>
            <a:spLocks noChangeShapeType="1"/>
          </p:cNvSpPr>
          <p:nvPr/>
        </p:nvSpPr>
        <p:spPr bwMode="auto">
          <a:xfrm>
            <a:off x="4614863" y="2906713"/>
            <a:ext cx="0" cy="311150"/>
          </a:xfrm>
          <a:prstGeom prst="line">
            <a:avLst/>
          </a:prstGeom>
          <a:noFill/>
          <a:ln w="50800">
            <a:solidFill>
              <a:schemeClr val="tx1"/>
            </a:solidFill>
            <a:round/>
            <a:headEnd/>
            <a:tailEnd type="triangle" w="med" len="med"/>
          </a:ln>
        </p:spPr>
        <p:txBody>
          <a:bodyPr/>
          <a:lstStyle/>
          <a:p>
            <a:endParaRPr lang="en-US"/>
          </a:p>
        </p:txBody>
      </p:sp>
      <p:sp>
        <p:nvSpPr>
          <p:cNvPr id="63499" name="Line 11"/>
          <p:cNvSpPr>
            <a:spLocks noChangeShapeType="1"/>
          </p:cNvSpPr>
          <p:nvPr/>
        </p:nvSpPr>
        <p:spPr bwMode="auto">
          <a:xfrm flipH="1">
            <a:off x="2411413" y="3462338"/>
            <a:ext cx="1044575" cy="325437"/>
          </a:xfrm>
          <a:prstGeom prst="line">
            <a:avLst/>
          </a:prstGeom>
          <a:noFill/>
          <a:ln w="50800">
            <a:solidFill>
              <a:schemeClr val="tx1"/>
            </a:solidFill>
            <a:round/>
            <a:headEnd/>
            <a:tailEnd type="triangle" w="med" len="med"/>
          </a:ln>
        </p:spPr>
        <p:txBody>
          <a:bodyPr/>
          <a:lstStyle/>
          <a:p>
            <a:endParaRPr lang="en-US"/>
          </a:p>
        </p:txBody>
      </p:sp>
      <p:sp>
        <p:nvSpPr>
          <p:cNvPr id="63500" name="Line 12"/>
          <p:cNvSpPr>
            <a:spLocks noChangeShapeType="1"/>
          </p:cNvSpPr>
          <p:nvPr/>
        </p:nvSpPr>
        <p:spPr bwMode="auto">
          <a:xfrm>
            <a:off x="5618163" y="3465513"/>
            <a:ext cx="1474787" cy="322262"/>
          </a:xfrm>
          <a:prstGeom prst="line">
            <a:avLst/>
          </a:prstGeom>
          <a:noFill/>
          <a:ln w="50800">
            <a:solidFill>
              <a:schemeClr val="tx1"/>
            </a:solidFill>
            <a:round/>
            <a:headEnd/>
            <a:tailEnd type="triangle" w="med" len="med"/>
          </a:ln>
        </p:spPr>
        <p:txBody>
          <a:bodyPr/>
          <a:lstStyle/>
          <a:p>
            <a:endParaRPr lang="en-US"/>
          </a:p>
        </p:txBody>
      </p:sp>
      <p:sp>
        <p:nvSpPr>
          <p:cNvPr id="63501" name="Line 13"/>
          <p:cNvSpPr>
            <a:spLocks noChangeShapeType="1"/>
          </p:cNvSpPr>
          <p:nvPr/>
        </p:nvSpPr>
        <p:spPr bwMode="auto">
          <a:xfrm>
            <a:off x="1344613" y="3949700"/>
            <a:ext cx="0" cy="1171575"/>
          </a:xfrm>
          <a:prstGeom prst="line">
            <a:avLst/>
          </a:prstGeom>
          <a:noFill/>
          <a:ln w="50800">
            <a:solidFill>
              <a:schemeClr val="tx1"/>
            </a:solidFill>
            <a:round/>
            <a:headEnd/>
            <a:tailEnd type="triangle" w="med" len="med"/>
          </a:ln>
        </p:spPr>
        <p:txBody>
          <a:bodyPr/>
          <a:lstStyle/>
          <a:p>
            <a:endParaRPr lang="en-US"/>
          </a:p>
        </p:txBody>
      </p:sp>
      <p:sp>
        <p:nvSpPr>
          <p:cNvPr id="63502" name="Line 14"/>
          <p:cNvSpPr>
            <a:spLocks noChangeShapeType="1"/>
          </p:cNvSpPr>
          <p:nvPr/>
        </p:nvSpPr>
        <p:spPr bwMode="auto">
          <a:xfrm>
            <a:off x="7758113" y="3968750"/>
            <a:ext cx="0" cy="436563"/>
          </a:xfrm>
          <a:prstGeom prst="line">
            <a:avLst/>
          </a:prstGeom>
          <a:noFill/>
          <a:ln w="50800">
            <a:solidFill>
              <a:schemeClr val="tx1"/>
            </a:solidFill>
            <a:round/>
            <a:headEnd/>
            <a:tailEnd type="triangle" w="med" len="med"/>
          </a:ln>
        </p:spPr>
        <p:txBody>
          <a:bodyPr/>
          <a:lstStyle/>
          <a:p>
            <a:endParaRPr lang="en-US"/>
          </a:p>
        </p:txBody>
      </p:sp>
      <p:sp>
        <p:nvSpPr>
          <p:cNvPr id="63503" name="Text Box 15"/>
          <p:cNvSpPr txBox="1">
            <a:spLocks noChangeArrowheads="1"/>
          </p:cNvSpPr>
          <p:nvPr/>
        </p:nvSpPr>
        <p:spPr bwMode="auto">
          <a:xfrm>
            <a:off x="1789113" y="4183063"/>
            <a:ext cx="1798637" cy="304800"/>
          </a:xfrm>
          <a:prstGeom prst="rect">
            <a:avLst/>
          </a:prstGeom>
          <a:noFill/>
          <a:ln w="9525">
            <a:noFill/>
            <a:miter lim="800000"/>
            <a:headEnd/>
            <a:tailEnd/>
          </a:ln>
        </p:spPr>
        <p:txBody>
          <a:bodyPr wrap="none">
            <a:spAutoFit/>
          </a:bodyPr>
          <a:lstStyle/>
          <a:p>
            <a:r>
              <a:rPr lang="en-GB" sz="1400" b="1"/>
              <a:t>Lysosomal fragility</a:t>
            </a:r>
            <a:endParaRPr lang="en-US" sz="1400" b="1"/>
          </a:p>
        </p:txBody>
      </p:sp>
      <p:sp>
        <p:nvSpPr>
          <p:cNvPr id="63504" name="Text Box 16"/>
          <p:cNvSpPr txBox="1">
            <a:spLocks noChangeArrowheads="1"/>
          </p:cNvSpPr>
          <p:nvPr/>
        </p:nvSpPr>
        <p:spPr bwMode="auto">
          <a:xfrm>
            <a:off x="1789113" y="4646613"/>
            <a:ext cx="1554162" cy="304800"/>
          </a:xfrm>
          <a:prstGeom prst="rect">
            <a:avLst/>
          </a:prstGeom>
          <a:noFill/>
          <a:ln w="9525">
            <a:noFill/>
            <a:miter lim="800000"/>
            <a:headEnd/>
            <a:tailEnd/>
          </a:ln>
        </p:spPr>
        <p:txBody>
          <a:bodyPr wrap="none">
            <a:spAutoFit/>
          </a:bodyPr>
          <a:lstStyle/>
          <a:p>
            <a:r>
              <a:rPr lang="en-GB" sz="1400" b="1"/>
              <a:t>Enzyme leakage</a:t>
            </a:r>
            <a:endParaRPr lang="en-US" sz="1400" b="1"/>
          </a:p>
        </p:txBody>
      </p:sp>
      <p:sp>
        <p:nvSpPr>
          <p:cNvPr id="63505" name="Text Box 17"/>
          <p:cNvSpPr txBox="1">
            <a:spLocks noChangeArrowheads="1"/>
          </p:cNvSpPr>
          <p:nvPr/>
        </p:nvSpPr>
        <p:spPr bwMode="auto">
          <a:xfrm>
            <a:off x="6624638" y="4364038"/>
            <a:ext cx="2266950" cy="366712"/>
          </a:xfrm>
          <a:prstGeom prst="rect">
            <a:avLst/>
          </a:prstGeom>
          <a:noFill/>
          <a:ln w="9525">
            <a:noFill/>
            <a:miter lim="800000"/>
            <a:headEnd/>
            <a:tailEnd/>
          </a:ln>
        </p:spPr>
        <p:txBody>
          <a:bodyPr wrap="none">
            <a:spAutoFit/>
          </a:bodyPr>
          <a:lstStyle/>
          <a:p>
            <a:r>
              <a:rPr lang="en-GB" sz="1800" b="1"/>
              <a:t>Collagen synthesis</a:t>
            </a:r>
            <a:endParaRPr lang="en-US" sz="1800" b="1"/>
          </a:p>
        </p:txBody>
      </p:sp>
      <p:sp>
        <p:nvSpPr>
          <p:cNvPr id="63506" name="Line 18"/>
          <p:cNvSpPr>
            <a:spLocks noChangeShapeType="1"/>
          </p:cNvSpPr>
          <p:nvPr/>
        </p:nvSpPr>
        <p:spPr bwMode="auto">
          <a:xfrm>
            <a:off x="1439863" y="3937000"/>
            <a:ext cx="419100" cy="295275"/>
          </a:xfrm>
          <a:prstGeom prst="line">
            <a:avLst/>
          </a:prstGeom>
          <a:noFill/>
          <a:ln w="50800">
            <a:solidFill>
              <a:schemeClr val="tx1"/>
            </a:solidFill>
            <a:round/>
            <a:headEnd/>
            <a:tailEnd type="triangle" w="med" len="med"/>
          </a:ln>
        </p:spPr>
        <p:txBody>
          <a:bodyPr/>
          <a:lstStyle/>
          <a:p>
            <a:endParaRPr lang="en-US"/>
          </a:p>
        </p:txBody>
      </p:sp>
      <p:sp>
        <p:nvSpPr>
          <p:cNvPr id="63507" name="Line 19"/>
          <p:cNvSpPr>
            <a:spLocks noChangeShapeType="1"/>
          </p:cNvSpPr>
          <p:nvPr/>
        </p:nvSpPr>
        <p:spPr bwMode="auto">
          <a:xfrm flipV="1">
            <a:off x="1443038" y="4851400"/>
            <a:ext cx="381000" cy="238125"/>
          </a:xfrm>
          <a:prstGeom prst="line">
            <a:avLst/>
          </a:prstGeom>
          <a:noFill/>
          <a:ln w="50800">
            <a:solidFill>
              <a:schemeClr val="tx1"/>
            </a:solidFill>
            <a:round/>
            <a:headEnd type="triangle" w="med" len="med"/>
            <a:tailEnd/>
          </a:ln>
        </p:spPr>
        <p:txBody>
          <a:bodyPr/>
          <a:lstStyle/>
          <a:p>
            <a:endParaRPr lang="en-US"/>
          </a:p>
        </p:txBody>
      </p:sp>
      <p:sp>
        <p:nvSpPr>
          <p:cNvPr id="63508" name="Line 20"/>
          <p:cNvSpPr>
            <a:spLocks noChangeShapeType="1"/>
          </p:cNvSpPr>
          <p:nvPr/>
        </p:nvSpPr>
        <p:spPr bwMode="auto">
          <a:xfrm>
            <a:off x="2940050" y="4591050"/>
            <a:ext cx="3619500" cy="0"/>
          </a:xfrm>
          <a:prstGeom prst="line">
            <a:avLst/>
          </a:prstGeom>
          <a:noFill/>
          <a:ln w="50800">
            <a:solidFill>
              <a:schemeClr val="tx1"/>
            </a:solidFill>
            <a:round/>
            <a:headEnd/>
            <a:tailEnd type="triangle" w="med" len="med"/>
          </a:ln>
        </p:spPr>
        <p:txBody>
          <a:bodyPr/>
          <a:lstStyle/>
          <a:p>
            <a:endParaRPr lang="en-US"/>
          </a:p>
        </p:txBody>
      </p:sp>
      <p:sp>
        <p:nvSpPr>
          <p:cNvPr id="63509" name="Line 21"/>
          <p:cNvSpPr>
            <a:spLocks noChangeShapeType="1"/>
          </p:cNvSpPr>
          <p:nvPr/>
        </p:nvSpPr>
        <p:spPr bwMode="auto">
          <a:xfrm>
            <a:off x="7758113" y="4713288"/>
            <a:ext cx="0" cy="436562"/>
          </a:xfrm>
          <a:prstGeom prst="line">
            <a:avLst/>
          </a:prstGeom>
          <a:noFill/>
          <a:ln w="50800">
            <a:solidFill>
              <a:schemeClr val="tx1"/>
            </a:solidFill>
            <a:round/>
            <a:headEnd/>
            <a:tailEnd type="triangle" w="med" len="med"/>
          </a:ln>
        </p:spPr>
        <p:txBody>
          <a:bodyPr/>
          <a:lstStyle/>
          <a:p>
            <a:endParaRPr lang="en-US"/>
          </a:p>
        </p:txBody>
      </p:sp>
      <p:sp>
        <p:nvSpPr>
          <p:cNvPr id="63510" name="Text Box 22"/>
          <p:cNvSpPr txBox="1">
            <a:spLocks noChangeArrowheads="1"/>
          </p:cNvSpPr>
          <p:nvPr/>
        </p:nvSpPr>
        <p:spPr bwMode="auto">
          <a:xfrm>
            <a:off x="146050" y="5940425"/>
            <a:ext cx="8734425" cy="731838"/>
          </a:xfrm>
          <a:prstGeom prst="rect">
            <a:avLst/>
          </a:prstGeom>
          <a:noFill/>
          <a:ln w="9525">
            <a:noFill/>
            <a:miter lim="800000"/>
            <a:headEnd/>
            <a:tailEnd/>
          </a:ln>
        </p:spPr>
        <p:txBody>
          <a:bodyPr anchor="b">
            <a:spAutoFit/>
          </a:bodyPr>
          <a:lstStyle/>
          <a:p>
            <a:pPr marL="4763" indent="-4763">
              <a:spcAft>
                <a:spcPct val="50000"/>
              </a:spcAft>
            </a:pPr>
            <a:r>
              <a:rPr lang="en-US" sz="1200">
                <a:solidFill>
                  <a:srgbClr val="000000"/>
                </a:solidFill>
              </a:rPr>
              <a:t>TGF, transforming growth factor</a:t>
            </a:r>
          </a:p>
          <a:p>
            <a:pPr marL="4763" indent="-4763">
              <a:spcAft>
                <a:spcPct val="50000"/>
              </a:spcAft>
            </a:pPr>
            <a:r>
              <a:rPr lang="en-GB" sz="1200">
                <a:solidFill>
                  <a:srgbClr val="000000"/>
                </a:solidFill>
              </a:rPr>
              <a:t>Cohen AR and Porter JB. In Disorders of Hemoglobin: Genetics, Pathophysiology, and Clinical Management, Steinberg MH </a:t>
            </a:r>
            <a:r>
              <a:rPr lang="en-GB" sz="1200" i="1">
                <a:solidFill>
                  <a:srgbClr val="000000"/>
                </a:solidFill>
              </a:rPr>
              <a:t>et al.</a:t>
            </a:r>
            <a:r>
              <a:rPr lang="en-GB" sz="1200">
                <a:solidFill>
                  <a:srgbClr val="000000"/>
                </a:solidFill>
              </a:rPr>
              <a:t> (Eds); 2001:979–1027</a:t>
            </a:r>
            <a:endParaRPr lang="en-US" sz="1200">
              <a:solidFill>
                <a:srgbClr val="000000"/>
              </a:solidFill>
            </a:endParaRPr>
          </a:p>
        </p:txBody>
      </p:sp>
      <p:sp>
        <p:nvSpPr>
          <p:cNvPr id="63511" name="Rectangle 23"/>
          <p:cNvSpPr>
            <a:spLocks noGrp="1" noChangeArrowheads="1"/>
          </p:cNvSpPr>
          <p:nvPr>
            <p:ph type="title"/>
          </p:nvPr>
        </p:nvSpPr>
        <p:spPr/>
        <p:txBody>
          <a:bodyPr/>
          <a:lstStyle/>
          <a:p>
            <a:pPr eaLnBrk="1" hangingPunct="1"/>
            <a:r>
              <a:rPr lang="en-GB" smtClean="0"/>
              <a:t>Iron overload negatively affects </a:t>
            </a:r>
            <a:br>
              <a:rPr lang="en-GB" smtClean="0"/>
            </a:br>
            <a:r>
              <a:rPr lang="en-GB" smtClean="0"/>
              <a:t>organ function</a:t>
            </a:r>
            <a:endParaRPr 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ChangeArrowheads="1"/>
          </p:cNvSpPr>
          <p:nvPr/>
        </p:nvSpPr>
        <p:spPr bwMode="auto">
          <a:xfrm>
            <a:off x="7237413" y="5516563"/>
            <a:ext cx="1651000" cy="1008062"/>
          </a:xfrm>
          <a:prstGeom prst="roundRect">
            <a:avLst>
              <a:gd name="adj" fmla="val 16667"/>
            </a:avLst>
          </a:prstGeom>
          <a:solidFill>
            <a:srgbClr val="923222"/>
          </a:solidFill>
          <a:ln w="19050">
            <a:noFill/>
            <a:round/>
            <a:headEnd/>
            <a:tailEnd/>
          </a:ln>
        </p:spPr>
        <p:txBody>
          <a:bodyPr wrap="none" anchor="ctr">
            <a:spAutoFit/>
          </a:bodyPr>
          <a:lstStyle/>
          <a:p>
            <a:endParaRPr lang="en-US"/>
          </a:p>
        </p:txBody>
      </p:sp>
      <p:sp>
        <p:nvSpPr>
          <p:cNvPr id="65539" name="AutoShape 3"/>
          <p:cNvSpPr>
            <a:spLocks noChangeArrowheads="1"/>
          </p:cNvSpPr>
          <p:nvPr/>
        </p:nvSpPr>
        <p:spPr bwMode="auto">
          <a:xfrm>
            <a:off x="5487988" y="5516563"/>
            <a:ext cx="1651000" cy="1008062"/>
          </a:xfrm>
          <a:prstGeom prst="roundRect">
            <a:avLst>
              <a:gd name="adj" fmla="val 16667"/>
            </a:avLst>
          </a:prstGeom>
          <a:solidFill>
            <a:srgbClr val="923222"/>
          </a:solidFill>
          <a:ln w="19050">
            <a:noFill/>
            <a:round/>
            <a:headEnd/>
            <a:tailEnd/>
          </a:ln>
        </p:spPr>
        <p:txBody>
          <a:bodyPr wrap="none" anchor="ctr">
            <a:spAutoFit/>
          </a:bodyPr>
          <a:lstStyle/>
          <a:p>
            <a:endParaRPr lang="en-US"/>
          </a:p>
        </p:txBody>
      </p:sp>
      <p:sp>
        <p:nvSpPr>
          <p:cNvPr id="65540" name="AutoShape 4"/>
          <p:cNvSpPr>
            <a:spLocks noChangeArrowheads="1"/>
          </p:cNvSpPr>
          <p:nvPr/>
        </p:nvSpPr>
        <p:spPr bwMode="auto">
          <a:xfrm>
            <a:off x="3744913" y="5516563"/>
            <a:ext cx="1651000" cy="1008062"/>
          </a:xfrm>
          <a:prstGeom prst="roundRect">
            <a:avLst>
              <a:gd name="adj" fmla="val 16667"/>
            </a:avLst>
          </a:prstGeom>
          <a:solidFill>
            <a:srgbClr val="923222"/>
          </a:solidFill>
          <a:ln w="19050">
            <a:noFill/>
            <a:round/>
            <a:headEnd/>
            <a:tailEnd/>
          </a:ln>
        </p:spPr>
        <p:txBody>
          <a:bodyPr wrap="none" anchor="ctr">
            <a:spAutoFit/>
          </a:bodyPr>
          <a:lstStyle/>
          <a:p>
            <a:endParaRPr lang="en-US"/>
          </a:p>
        </p:txBody>
      </p:sp>
      <p:sp>
        <p:nvSpPr>
          <p:cNvPr id="65541" name="AutoShape 5"/>
          <p:cNvSpPr>
            <a:spLocks noChangeArrowheads="1"/>
          </p:cNvSpPr>
          <p:nvPr/>
        </p:nvSpPr>
        <p:spPr bwMode="auto">
          <a:xfrm>
            <a:off x="1971675" y="5516563"/>
            <a:ext cx="1651000" cy="1008062"/>
          </a:xfrm>
          <a:prstGeom prst="roundRect">
            <a:avLst>
              <a:gd name="adj" fmla="val 16667"/>
            </a:avLst>
          </a:prstGeom>
          <a:solidFill>
            <a:srgbClr val="923222"/>
          </a:solidFill>
          <a:ln w="19050">
            <a:noFill/>
            <a:round/>
            <a:headEnd/>
            <a:tailEnd/>
          </a:ln>
        </p:spPr>
        <p:txBody>
          <a:bodyPr wrap="none" anchor="ctr">
            <a:spAutoFit/>
          </a:bodyPr>
          <a:lstStyle/>
          <a:p>
            <a:endParaRPr lang="en-US"/>
          </a:p>
        </p:txBody>
      </p:sp>
      <p:sp>
        <p:nvSpPr>
          <p:cNvPr id="65542" name="AutoShape 6"/>
          <p:cNvSpPr>
            <a:spLocks noChangeArrowheads="1"/>
          </p:cNvSpPr>
          <p:nvPr/>
        </p:nvSpPr>
        <p:spPr bwMode="auto">
          <a:xfrm>
            <a:off x="252413" y="5516563"/>
            <a:ext cx="1651000" cy="1008062"/>
          </a:xfrm>
          <a:prstGeom prst="roundRect">
            <a:avLst>
              <a:gd name="adj" fmla="val 16667"/>
            </a:avLst>
          </a:prstGeom>
          <a:solidFill>
            <a:srgbClr val="923222"/>
          </a:solidFill>
          <a:ln w="19050">
            <a:noFill/>
            <a:round/>
            <a:headEnd/>
            <a:tailEnd/>
          </a:ln>
        </p:spPr>
        <p:txBody>
          <a:bodyPr wrap="none" anchor="ctr">
            <a:spAutoFit/>
          </a:bodyPr>
          <a:lstStyle/>
          <a:p>
            <a:endParaRPr lang="en-US"/>
          </a:p>
        </p:txBody>
      </p:sp>
      <p:sp>
        <p:nvSpPr>
          <p:cNvPr id="65543" name="Line 7"/>
          <p:cNvSpPr>
            <a:spLocks noChangeShapeType="1"/>
          </p:cNvSpPr>
          <p:nvPr/>
        </p:nvSpPr>
        <p:spPr bwMode="auto">
          <a:xfrm>
            <a:off x="7089775" y="4856163"/>
            <a:ext cx="0" cy="215900"/>
          </a:xfrm>
          <a:prstGeom prst="line">
            <a:avLst/>
          </a:prstGeom>
          <a:noFill/>
          <a:ln w="38100">
            <a:solidFill>
              <a:schemeClr val="tx1"/>
            </a:solidFill>
            <a:round/>
            <a:headEnd/>
            <a:tailEnd/>
          </a:ln>
        </p:spPr>
        <p:txBody>
          <a:bodyPr/>
          <a:lstStyle/>
          <a:p>
            <a:endParaRPr lang="en-US"/>
          </a:p>
        </p:txBody>
      </p:sp>
      <p:sp>
        <p:nvSpPr>
          <p:cNvPr id="65544" name="Line 8"/>
          <p:cNvSpPr>
            <a:spLocks noChangeShapeType="1"/>
          </p:cNvSpPr>
          <p:nvPr/>
        </p:nvSpPr>
        <p:spPr bwMode="auto">
          <a:xfrm>
            <a:off x="2036763" y="4864100"/>
            <a:ext cx="0" cy="215900"/>
          </a:xfrm>
          <a:prstGeom prst="line">
            <a:avLst/>
          </a:prstGeom>
          <a:noFill/>
          <a:ln w="38100">
            <a:solidFill>
              <a:schemeClr val="tx1"/>
            </a:solidFill>
            <a:round/>
            <a:headEnd/>
            <a:tailEnd/>
          </a:ln>
        </p:spPr>
        <p:txBody>
          <a:bodyPr/>
          <a:lstStyle/>
          <a:p>
            <a:endParaRPr lang="en-US"/>
          </a:p>
        </p:txBody>
      </p:sp>
      <p:sp>
        <p:nvSpPr>
          <p:cNvPr id="65545" name="Line 9"/>
          <p:cNvSpPr>
            <a:spLocks noChangeShapeType="1"/>
          </p:cNvSpPr>
          <p:nvPr/>
        </p:nvSpPr>
        <p:spPr bwMode="auto">
          <a:xfrm>
            <a:off x="4557713" y="5068888"/>
            <a:ext cx="0" cy="217487"/>
          </a:xfrm>
          <a:prstGeom prst="line">
            <a:avLst/>
          </a:prstGeom>
          <a:noFill/>
          <a:ln w="38100">
            <a:solidFill>
              <a:schemeClr val="tx1"/>
            </a:solidFill>
            <a:round/>
            <a:headEnd/>
            <a:tailEnd/>
          </a:ln>
        </p:spPr>
        <p:txBody>
          <a:bodyPr/>
          <a:lstStyle/>
          <a:p>
            <a:endParaRPr lang="en-US"/>
          </a:p>
        </p:txBody>
      </p:sp>
      <p:sp>
        <p:nvSpPr>
          <p:cNvPr id="65546" name="Line 10"/>
          <p:cNvSpPr>
            <a:spLocks noChangeShapeType="1"/>
          </p:cNvSpPr>
          <p:nvPr/>
        </p:nvSpPr>
        <p:spPr bwMode="auto">
          <a:xfrm>
            <a:off x="2058988" y="5056188"/>
            <a:ext cx="5046662" cy="14287"/>
          </a:xfrm>
          <a:prstGeom prst="line">
            <a:avLst/>
          </a:prstGeom>
          <a:noFill/>
          <a:ln w="38100">
            <a:solidFill>
              <a:schemeClr val="tx1"/>
            </a:solidFill>
            <a:round/>
            <a:headEnd/>
            <a:tailEnd/>
          </a:ln>
        </p:spPr>
        <p:txBody>
          <a:bodyPr/>
          <a:lstStyle/>
          <a:p>
            <a:endParaRPr lang="en-US"/>
          </a:p>
        </p:txBody>
      </p:sp>
      <p:sp>
        <p:nvSpPr>
          <p:cNvPr id="65547" name="Text Box 11"/>
          <p:cNvSpPr txBox="1">
            <a:spLocks noChangeArrowheads="1"/>
          </p:cNvSpPr>
          <p:nvPr/>
        </p:nvSpPr>
        <p:spPr bwMode="auto">
          <a:xfrm>
            <a:off x="1970088" y="5703888"/>
            <a:ext cx="1651000" cy="517525"/>
          </a:xfrm>
          <a:prstGeom prst="rect">
            <a:avLst/>
          </a:prstGeom>
          <a:noFill/>
          <a:ln w="25400">
            <a:noFill/>
            <a:miter lim="800000"/>
            <a:headEnd/>
            <a:tailEnd/>
          </a:ln>
        </p:spPr>
        <p:txBody>
          <a:bodyPr>
            <a:spAutoFit/>
          </a:bodyPr>
          <a:lstStyle/>
          <a:p>
            <a:pPr algn="ctr">
              <a:spcBef>
                <a:spcPct val="50000"/>
              </a:spcBef>
            </a:pPr>
            <a:r>
              <a:rPr lang="en-GB" sz="1400" b="1">
                <a:solidFill>
                  <a:schemeClr val="bg1"/>
                </a:solidFill>
              </a:rPr>
              <a:t>Liver cirrhosis/ fibrosis/cancer</a:t>
            </a:r>
            <a:endParaRPr lang="en-US" sz="1400" b="1">
              <a:solidFill>
                <a:schemeClr val="bg1"/>
              </a:solidFill>
            </a:endParaRPr>
          </a:p>
        </p:txBody>
      </p:sp>
      <p:sp>
        <p:nvSpPr>
          <p:cNvPr id="65548" name="Line 12"/>
          <p:cNvSpPr>
            <a:spLocks noChangeShapeType="1"/>
          </p:cNvSpPr>
          <p:nvPr/>
        </p:nvSpPr>
        <p:spPr bwMode="auto">
          <a:xfrm flipH="1">
            <a:off x="4570413" y="3700463"/>
            <a:ext cx="0" cy="150812"/>
          </a:xfrm>
          <a:prstGeom prst="line">
            <a:avLst/>
          </a:prstGeom>
          <a:noFill/>
          <a:ln w="38100">
            <a:solidFill>
              <a:schemeClr val="tx1"/>
            </a:solidFill>
            <a:round/>
            <a:headEnd/>
            <a:tailEnd/>
          </a:ln>
        </p:spPr>
        <p:txBody>
          <a:bodyPr/>
          <a:lstStyle/>
          <a:p>
            <a:endParaRPr lang="en-US"/>
          </a:p>
        </p:txBody>
      </p:sp>
      <p:sp>
        <p:nvSpPr>
          <p:cNvPr id="65549" name="Line 13"/>
          <p:cNvSpPr>
            <a:spLocks noChangeShapeType="1"/>
          </p:cNvSpPr>
          <p:nvPr/>
        </p:nvSpPr>
        <p:spPr bwMode="auto">
          <a:xfrm>
            <a:off x="2039938" y="3840163"/>
            <a:ext cx="5065712" cy="0"/>
          </a:xfrm>
          <a:prstGeom prst="line">
            <a:avLst/>
          </a:prstGeom>
          <a:noFill/>
          <a:ln w="38100">
            <a:solidFill>
              <a:schemeClr val="tx1"/>
            </a:solidFill>
            <a:round/>
            <a:headEnd/>
            <a:tailEnd/>
          </a:ln>
        </p:spPr>
        <p:txBody>
          <a:bodyPr/>
          <a:lstStyle/>
          <a:p>
            <a:endParaRPr lang="en-US"/>
          </a:p>
        </p:txBody>
      </p:sp>
      <p:sp>
        <p:nvSpPr>
          <p:cNvPr id="65550" name="Line 14"/>
          <p:cNvSpPr>
            <a:spLocks noChangeShapeType="1"/>
          </p:cNvSpPr>
          <p:nvPr/>
        </p:nvSpPr>
        <p:spPr bwMode="auto">
          <a:xfrm>
            <a:off x="2036763" y="3824288"/>
            <a:ext cx="0" cy="215900"/>
          </a:xfrm>
          <a:prstGeom prst="line">
            <a:avLst/>
          </a:prstGeom>
          <a:noFill/>
          <a:ln w="38100">
            <a:solidFill>
              <a:schemeClr val="tx1"/>
            </a:solidFill>
            <a:round/>
            <a:headEnd/>
            <a:tailEnd type="triangle" w="med" len="med"/>
          </a:ln>
        </p:spPr>
        <p:txBody>
          <a:bodyPr/>
          <a:lstStyle/>
          <a:p>
            <a:endParaRPr lang="en-US"/>
          </a:p>
        </p:txBody>
      </p:sp>
      <p:sp>
        <p:nvSpPr>
          <p:cNvPr id="65551" name="Line 15"/>
          <p:cNvSpPr>
            <a:spLocks noChangeShapeType="1"/>
          </p:cNvSpPr>
          <p:nvPr/>
        </p:nvSpPr>
        <p:spPr bwMode="auto">
          <a:xfrm>
            <a:off x="7089775" y="3833813"/>
            <a:ext cx="0" cy="215900"/>
          </a:xfrm>
          <a:prstGeom prst="line">
            <a:avLst/>
          </a:prstGeom>
          <a:noFill/>
          <a:ln w="38100">
            <a:solidFill>
              <a:schemeClr val="tx1"/>
            </a:solidFill>
            <a:round/>
            <a:headEnd/>
            <a:tailEnd type="triangle" w="med" len="med"/>
          </a:ln>
        </p:spPr>
        <p:txBody>
          <a:bodyPr/>
          <a:lstStyle/>
          <a:p>
            <a:endParaRPr lang="en-US"/>
          </a:p>
        </p:txBody>
      </p:sp>
      <p:sp>
        <p:nvSpPr>
          <p:cNvPr id="65552" name="Text Box 16"/>
          <p:cNvSpPr txBox="1">
            <a:spLocks noChangeArrowheads="1"/>
          </p:cNvSpPr>
          <p:nvPr/>
        </p:nvSpPr>
        <p:spPr bwMode="auto">
          <a:xfrm>
            <a:off x="3814763" y="5703888"/>
            <a:ext cx="1511300" cy="517525"/>
          </a:xfrm>
          <a:prstGeom prst="rect">
            <a:avLst/>
          </a:prstGeom>
          <a:noFill/>
          <a:ln w="9525">
            <a:noFill/>
            <a:miter lim="800000"/>
            <a:headEnd/>
            <a:tailEnd/>
          </a:ln>
        </p:spPr>
        <p:txBody>
          <a:bodyPr>
            <a:spAutoFit/>
          </a:bodyPr>
          <a:lstStyle/>
          <a:p>
            <a:pPr algn="ctr">
              <a:spcBef>
                <a:spcPct val="50000"/>
              </a:spcBef>
            </a:pPr>
            <a:r>
              <a:rPr lang="en-GB" sz="1400" b="1">
                <a:solidFill>
                  <a:schemeClr val="bg1"/>
                </a:solidFill>
              </a:rPr>
              <a:t>Diabetes mellitus</a:t>
            </a:r>
            <a:endParaRPr lang="en-US" sz="1400" b="1">
              <a:solidFill>
                <a:schemeClr val="bg1"/>
              </a:solidFill>
            </a:endParaRPr>
          </a:p>
        </p:txBody>
      </p:sp>
      <p:sp>
        <p:nvSpPr>
          <p:cNvPr id="65553" name="Text Box 17"/>
          <p:cNvSpPr txBox="1">
            <a:spLocks noChangeArrowheads="1"/>
          </p:cNvSpPr>
          <p:nvPr/>
        </p:nvSpPr>
        <p:spPr bwMode="auto">
          <a:xfrm>
            <a:off x="7307263" y="5597525"/>
            <a:ext cx="1511300" cy="730250"/>
          </a:xfrm>
          <a:prstGeom prst="rect">
            <a:avLst/>
          </a:prstGeom>
          <a:noFill/>
          <a:ln w="9525">
            <a:noFill/>
            <a:miter lim="800000"/>
            <a:headEnd/>
            <a:tailEnd/>
          </a:ln>
        </p:spPr>
        <p:txBody>
          <a:bodyPr>
            <a:spAutoFit/>
          </a:bodyPr>
          <a:lstStyle/>
          <a:p>
            <a:pPr algn="ctr">
              <a:spcBef>
                <a:spcPct val="50000"/>
              </a:spcBef>
            </a:pPr>
            <a:r>
              <a:rPr lang="en-GB" sz="1400" b="1">
                <a:solidFill>
                  <a:schemeClr val="bg1"/>
                </a:solidFill>
              </a:rPr>
              <a:t>Endocrine disturbances</a:t>
            </a:r>
            <a:r>
              <a:rPr lang="en-GB" sz="1400" b="1">
                <a:solidFill>
                  <a:schemeClr val="bg1"/>
                </a:solidFill>
                <a:cs typeface="Arial" pitchFamily="34" charset="0"/>
              </a:rPr>
              <a:t>→ g</a:t>
            </a:r>
            <a:r>
              <a:rPr lang="en-GB" sz="1400" b="1">
                <a:solidFill>
                  <a:schemeClr val="bg1"/>
                </a:solidFill>
              </a:rPr>
              <a:t>rowth failure</a:t>
            </a:r>
            <a:endParaRPr lang="en-US" sz="1400" b="1">
              <a:solidFill>
                <a:schemeClr val="bg1"/>
              </a:solidFill>
            </a:endParaRPr>
          </a:p>
        </p:txBody>
      </p:sp>
      <p:sp>
        <p:nvSpPr>
          <p:cNvPr id="65554" name="Line 18"/>
          <p:cNvSpPr>
            <a:spLocks noChangeShapeType="1"/>
          </p:cNvSpPr>
          <p:nvPr/>
        </p:nvSpPr>
        <p:spPr bwMode="auto">
          <a:xfrm>
            <a:off x="2773363" y="5278438"/>
            <a:ext cx="0" cy="249237"/>
          </a:xfrm>
          <a:prstGeom prst="line">
            <a:avLst/>
          </a:prstGeom>
          <a:noFill/>
          <a:ln w="38100">
            <a:solidFill>
              <a:schemeClr val="tx1"/>
            </a:solidFill>
            <a:round/>
            <a:headEnd/>
            <a:tailEnd type="triangle" w="med" len="med"/>
          </a:ln>
        </p:spPr>
        <p:txBody>
          <a:bodyPr/>
          <a:lstStyle/>
          <a:p>
            <a:endParaRPr lang="en-US"/>
          </a:p>
        </p:txBody>
      </p:sp>
      <p:sp>
        <p:nvSpPr>
          <p:cNvPr id="65555" name="Line 19"/>
          <p:cNvSpPr>
            <a:spLocks noChangeShapeType="1"/>
          </p:cNvSpPr>
          <p:nvPr/>
        </p:nvSpPr>
        <p:spPr bwMode="auto">
          <a:xfrm flipH="1">
            <a:off x="4552950" y="2643188"/>
            <a:ext cx="7938" cy="212725"/>
          </a:xfrm>
          <a:prstGeom prst="line">
            <a:avLst/>
          </a:prstGeom>
          <a:noFill/>
          <a:ln w="38100">
            <a:solidFill>
              <a:schemeClr val="tx1"/>
            </a:solidFill>
            <a:round/>
            <a:headEnd/>
            <a:tailEnd type="triangle" w="med" len="med"/>
          </a:ln>
        </p:spPr>
        <p:txBody>
          <a:bodyPr/>
          <a:lstStyle/>
          <a:p>
            <a:endParaRPr lang="en-US"/>
          </a:p>
        </p:txBody>
      </p:sp>
      <p:sp>
        <p:nvSpPr>
          <p:cNvPr id="65556" name="Text Box 20"/>
          <p:cNvSpPr txBox="1">
            <a:spLocks noChangeArrowheads="1"/>
          </p:cNvSpPr>
          <p:nvPr/>
        </p:nvSpPr>
        <p:spPr bwMode="auto">
          <a:xfrm>
            <a:off x="320675" y="5808663"/>
            <a:ext cx="1511300" cy="304800"/>
          </a:xfrm>
          <a:prstGeom prst="rect">
            <a:avLst/>
          </a:prstGeom>
          <a:noFill/>
          <a:ln w="9525">
            <a:noFill/>
            <a:miter lim="800000"/>
            <a:headEnd/>
            <a:tailEnd/>
          </a:ln>
        </p:spPr>
        <p:txBody>
          <a:bodyPr>
            <a:spAutoFit/>
          </a:bodyPr>
          <a:lstStyle/>
          <a:p>
            <a:pPr algn="ctr">
              <a:spcBef>
                <a:spcPct val="50000"/>
              </a:spcBef>
            </a:pPr>
            <a:r>
              <a:rPr lang="en-GB" sz="1400" b="1">
                <a:solidFill>
                  <a:schemeClr val="bg1"/>
                </a:solidFill>
              </a:rPr>
              <a:t>Cardiac failure</a:t>
            </a:r>
            <a:endParaRPr lang="en-US" sz="1400" b="1">
              <a:solidFill>
                <a:schemeClr val="bg1"/>
              </a:solidFill>
            </a:endParaRPr>
          </a:p>
        </p:txBody>
      </p:sp>
      <p:sp>
        <p:nvSpPr>
          <p:cNvPr id="65557" name="Text Box 21"/>
          <p:cNvSpPr txBox="1">
            <a:spLocks noChangeArrowheads="1"/>
          </p:cNvSpPr>
          <p:nvPr/>
        </p:nvSpPr>
        <p:spPr bwMode="auto">
          <a:xfrm>
            <a:off x="5665788" y="5808663"/>
            <a:ext cx="1296987" cy="304800"/>
          </a:xfrm>
          <a:prstGeom prst="rect">
            <a:avLst/>
          </a:prstGeom>
          <a:noFill/>
          <a:ln w="9525">
            <a:noFill/>
            <a:miter lim="800000"/>
            <a:headEnd/>
            <a:tailEnd/>
          </a:ln>
        </p:spPr>
        <p:txBody>
          <a:bodyPr>
            <a:spAutoFit/>
          </a:bodyPr>
          <a:lstStyle/>
          <a:p>
            <a:pPr algn="ctr">
              <a:spcBef>
                <a:spcPct val="50000"/>
              </a:spcBef>
            </a:pPr>
            <a:r>
              <a:rPr lang="en-GB" sz="1400" b="1">
                <a:solidFill>
                  <a:schemeClr val="bg1"/>
                </a:solidFill>
              </a:rPr>
              <a:t>Infertility</a:t>
            </a:r>
            <a:endParaRPr lang="en-US" sz="1400" b="1">
              <a:solidFill>
                <a:schemeClr val="bg1"/>
              </a:solidFill>
            </a:endParaRPr>
          </a:p>
        </p:txBody>
      </p:sp>
      <p:sp>
        <p:nvSpPr>
          <p:cNvPr id="65558" name="Line 22"/>
          <p:cNvSpPr>
            <a:spLocks noChangeShapeType="1"/>
          </p:cNvSpPr>
          <p:nvPr/>
        </p:nvSpPr>
        <p:spPr bwMode="auto">
          <a:xfrm>
            <a:off x="6346825" y="5283200"/>
            <a:ext cx="0" cy="249238"/>
          </a:xfrm>
          <a:prstGeom prst="line">
            <a:avLst/>
          </a:prstGeom>
          <a:noFill/>
          <a:ln w="38100">
            <a:solidFill>
              <a:schemeClr val="tx1"/>
            </a:solidFill>
            <a:round/>
            <a:headEnd/>
            <a:tailEnd type="triangle" w="med" len="med"/>
          </a:ln>
        </p:spPr>
        <p:txBody>
          <a:bodyPr/>
          <a:lstStyle/>
          <a:p>
            <a:endParaRPr lang="en-US"/>
          </a:p>
        </p:txBody>
      </p:sp>
      <p:sp>
        <p:nvSpPr>
          <p:cNvPr id="65559" name="Line 23"/>
          <p:cNvSpPr>
            <a:spLocks noChangeShapeType="1"/>
          </p:cNvSpPr>
          <p:nvPr/>
        </p:nvSpPr>
        <p:spPr bwMode="auto">
          <a:xfrm>
            <a:off x="1019175" y="5280025"/>
            <a:ext cx="7115175" cy="12700"/>
          </a:xfrm>
          <a:prstGeom prst="line">
            <a:avLst/>
          </a:prstGeom>
          <a:noFill/>
          <a:ln w="38100">
            <a:solidFill>
              <a:schemeClr val="tx1"/>
            </a:solidFill>
            <a:round/>
            <a:headEnd/>
            <a:tailEnd/>
          </a:ln>
        </p:spPr>
        <p:txBody>
          <a:bodyPr/>
          <a:lstStyle/>
          <a:p>
            <a:endParaRPr lang="en-US"/>
          </a:p>
        </p:txBody>
      </p:sp>
      <p:sp>
        <p:nvSpPr>
          <p:cNvPr id="65560" name="Line 24"/>
          <p:cNvSpPr>
            <a:spLocks noChangeShapeType="1"/>
          </p:cNvSpPr>
          <p:nvPr/>
        </p:nvSpPr>
        <p:spPr bwMode="auto">
          <a:xfrm>
            <a:off x="1039813" y="5268913"/>
            <a:ext cx="0" cy="249237"/>
          </a:xfrm>
          <a:prstGeom prst="line">
            <a:avLst/>
          </a:prstGeom>
          <a:noFill/>
          <a:ln w="38100">
            <a:solidFill>
              <a:schemeClr val="tx1"/>
            </a:solidFill>
            <a:round/>
            <a:headEnd/>
            <a:tailEnd type="triangle" w="med" len="med"/>
          </a:ln>
        </p:spPr>
        <p:txBody>
          <a:bodyPr/>
          <a:lstStyle/>
          <a:p>
            <a:endParaRPr lang="en-US"/>
          </a:p>
        </p:txBody>
      </p:sp>
      <p:sp>
        <p:nvSpPr>
          <p:cNvPr id="65561" name="Line 25"/>
          <p:cNvSpPr>
            <a:spLocks noChangeShapeType="1"/>
          </p:cNvSpPr>
          <p:nvPr/>
        </p:nvSpPr>
        <p:spPr bwMode="auto">
          <a:xfrm>
            <a:off x="4556125" y="5291138"/>
            <a:ext cx="0" cy="249237"/>
          </a:xfrm>
          <a:prstGeom prst="line">
            <a:avLst/>
          </a:prstGeom>
          <a:noFill/>
          <a:ln w="38100">
            <a:solidFill>
              <a:schemeClr val="tx1"/>
            </a:solidFill>
            <a:round/>
            <a:headEnd/>
            <a:tailEnd type="triangle" w="med" len="med"/>
          </a:ln>
        </p:spPr>
        <p:txBody>
          <a:bodyPr/>
          <a:lstStyle/>
          <a:p>
            <a:endParaRPr lang="en-US"/>
          </a:p>
        </p:txBody>
      </p:sp>
      <p:sp>
        <p:nvSpPr>
          <p:cNvPr id="65562" name="Line 26"/>
          <p:cNvSpPr>
            <a:spLocks noChangeShapeType="1"/>
          </p:cNvSpPr>
          <p:nvPr/>
        </p:nvSpPr>
        <p:spPr bwMode="auto">
          <a:xfrm>
            <a:off x="8121650" y="5280025"/>
            <a:ext cx="0" cy="249238"/>
          </a:xfrm>
          <a:prstGeom prst="line">
            <a:avLst/>
          </a:prstGeom>
          <a:noFill/>
          <a:ln w="38100">
            <a:solidFill>
              <a:schemeClr val="tx1"/>
            </a:solidFill>
            <a:round/>
            <a:headEnd/>
            <a:tailEnd type="triangle" w="med" len="med"/>
          </a:ln>
        </p:spPr>
        <p:txBody>
          <a:bodyPr/>
          <a:lstStyle/>
          <a:p>
            <a:endParaRPr lang="en-US"/>
          </a:p>
        </p:txBody>
      </p:sp>
      <p:sp>
        <p:nvSpPr>
          <p:cNvPr id="65563" name="Rectangle 27"/>
          <p:cNvSpPr>
            <a:spLocks noGrp="1" noChangeArrowheads="1"/>
          </p:cNvSpPr>
          <p:nvPr>
            <p:ph type="title"/>
          </p:nvPr>
        </p:nvSpPr>
        <p:spPr/>
        <p:txBody>
          <a:bodyPr/>
          <a:lstStyle/>
          <a:p>
            <a:pPr eaLnBrk="1" hangingPunct="1"/>
            <a:r>
              <a:rPr lang="en-GB" smtClean="0"/>
              <a:t>Excess iron is deposited in multiple organs, resulting in organ damage</a:t>
            </a:r>
            <a:endParaRPr lang="en-US" smtClean="0"/>
          </a:p>
        </p:txBody>
      </p:sp>
      <p:sp>
        <p:nvSpPr>
          <p:cNvPr id="65564" name="AutoShape 28"/>
          <p:cNvSpPr>
            <a:spLocks noChangeArrowheads="1"/>
          </p:cNvSpPr>
          <p:nvPr/>
        </p:nvSpPr>
        <p:spPr bwMode="auto">
          <a:xfrm>
            <a:off x="2514600" y="1601788"/>
            <a:ext cx="4073525" cy="938212"/>
          </a:xfrm>
          <a:prstGeom prst="roundRect">
            <a:avLst>
              <a:gd name="adj" fmla="val 16667"/>
            </a:avLst>
          </a:prstGeom>
          <a:solidFill>
            <a:srgbClr val="EC8026"/>
          </a:solidFill>
          <a:ln w="19050">
            <a:noFill/>
            <a:round/>
            <a:headEnd/>
            <a:tailEnd/>
          </a:ln>
        </p:spPr>
        <p:txBody>
          <a:bodyPr anchor="ctr" anchorCtr="1">
            <a:spAutoFit/>
          </a:bodyPr>
          <a:lstStyle/>
          <a:p>
            <a:pPr algn="ctr">
              <a:spcBef>
                <a:spcPct val="50000"/>
              </a:spcBef>
            </a:pPr>
            <a:r>
              <a:rPr lang="en-GB" sz="1800" b="1"/>
              <a:t>Iron overload</a:t>
            </a:r>
            <a:br>
              <a:rPr lang="en-GB" sz="1800" b="1"/>
            </a:br>
            <a:r>
              <a:rPr lang="en-GB" b="1"/>
              <a:t>Capacity of serum transferrin to bind iron is exceeded</a:t>
            </a:r>
            <a:endParaRPr lang="en-US" sz="1800" b="1"/>
          </a:p>
        </p:txBody>
      </p:sp>
      <p:sp>
        <p:nvSpPr>
          <p:cNvPr id="65565" name="AutoShape 29"/>
          <p:cNvSpPr>
            <a:spLocks noChangeArrowheads="1"/>
          </p:cNvSpPr>
          <p:nvPr/>
        </p:nvSpPr>
        <p:spPr bwMode="auto">
          <a:xfrm>
            <a:off x="2552700" y="2951163"/>
            <a:ext cx="4035425" cy="563562"/>
          </a:xfrm>
          <a:prstGeom prst="roundRect">
            <a:avLst>
              <a:gd name="adj" fmla="val 16667"/>
            </a:avLst>
          </a:prstGeom>
          <a:solidFill>
            <a:srgbClr val="007FA1"/>
          </a:solidFill>
          <a:ln w="19050">
            <a:noFill/>
            <a:round/>
            <a:headEnd/>
            <a:tailEnd/>
          </a:ln>
        </p:spPr>
        <p:txBody>
          <a:bodyPr anchor="ctr" anchorCtr="1">
            <a:spAutoFit/>
          </a:bodyPr>
          <a:lstStyle/>
          <a:p>
            <a:pPr algn="ctr">
              <a:spcBef>
                <a:spcPct val="50000"/>
              </a:spcBef>
            </a:pPr>
            <a:r>
              <a:rPr lang="en-GB" sz="1400" b="1">
                <a:solidFill>
                  <a:schemeClr val="tx2"/>
                </a:solidFill>
              </a:rPr>
              <a:t>NTBI circulates in the plasma; some forms of NTBI (eg LPI) load tissues with excess iron</a:t>
            </a:r>
            <a:endParaRPr lang="en-US" sz="1400" b="1">
              <a:solidFill>
                <a:schemeClr val="tx2"/>
              </a:solidFill>
            </a:endParaRPr>
          </a:p>
        </p:txBody>
      </p:sp>
      <p:sp>
        <p:nvSpPr>
          <p:cNvPr id="65566" name="AutoShape 30"/>
          <p:cNvSpPr>
            <a:spLocks noChangeArrowheads="1"/>
          </p:cNvSpPr>
          <p:nvPr/>
        </p:nvSpPr>
        <p:spPr bwMode="auto">
          <a:xfrm>
            <a:off x="227013" y="4062413"/>
            <a:ext cx="4057650" cy="798512"/>
          </a:xfrm>
          <a:prstGeom prst="roundRect">
            <a:avLst>
              <a:gd name="adj" fmla="val 16667"/>
            </a:avLst>
          </a:prstGeom>
          <a:solidFill>
            <a:srgbClr val="007FA1"/>
          </a:solidFill>
          <a:ln w="19050">
            <a:noFill/>
            <a:round/>
            <a:headEnd/>
            <a:tailEnd/>
          </a:ln>
        </p:spPr>
        <p:txBody>
          <a:bodyPr anchor="ctr" anchorCtr="1">
            <a:spAutoFit/>
          </a:bodyPr>
          <a:lstStyle/>
          <a:p>
            <a:pPr algn="ctr">
              <a:spcBef>
                <a:spcPct val="50000"/>
              </a:spcBef>
            </a:pPr>
            <a:r>
              <a:rPr lang="en-GB" sz="1400" b="1">
                <a:solidFill>
                  <a:schemeClr val="tx2"/>
                </a:solidFill>
              </a:rPr>
              <a:t>Excess iron promotes the generation of free hydroxyl radicals, propagators of oxygen</a:t>
            </a:r>
            <a:r>
              <a:rPr lang="en-US" sz="1400" b="1">
                <a:solidFill>
                  <a:schemeClr val="tx2"/>
                </a:solidFill>
                <a:cs typeface="Arial" pitchFamily="34" charset="0"/>
              </a:rPr>
              <a:t>-</a:t>
            </a:r>
            <a:r>
              <a:rPr lang="en-GB" sz="1400" b="1">
                <a:solidFill>
                  <a:schemeClr val="tx2"/>
                </a:solidFill>
              </a:rPr>
              <a:t>related tissue damage</a:t>
            </a:r>
            <a:endParaRPr lang="en-US" sz="1400" b="1">
              <a:solidFill>
                <a:schemeClr val="tx2"/>
              </a:solidFill>
            </a:endParaRPr>
          </a:p>
        </p:txBody>
      </p:sp>
      <p:sp>
        <p:nvSpPr>
          <p:cNvPr id="65567" name="AutoShape 31"/>
          <p:cNvSpPr>
            <a:spLocks noChangeArrowheads="1"/>
          </p:cNvSpPr>
          <p:nvPr/>
        </p:nvSpPr>
        <p:spPr bwMode="auto">
          <a:xfrm>
            <a:off x="4827588" y="4062413"/>
            <a:ext cx="4057650" cy="798512"/>
          </a:xfrm>
          <a:prstGeom prst="roundRect">
            <a:avLst>
              <a:gd name="adj" fmla="val 16667"/>
            </a:avLst>
          </a:prstGeom>
          <a:solidFill>
            <a:srgbClr val="007FA1"/>
          </a:solidFill>
          <a:ln w="19050">
            <a:noFill/>
            <a:round/>
            <a:headEnd/>
            <a:tailEnd/>
          </a:ln>
        </p:spPr>
        <p:txBody>
          <a:bodyPr anchor="ctr" anchorCtr="1">
            <a:spAutoFit/>
          </a:bodyPr>
          <a:lstStyle/>
          <a:p>
            <a:pPr algn="ctr">
              <a:spcBef>
                <a:spcPct val="50000"/>
              </a:spcBef>
            </a:pPr>
            <a:r>
              <a:rPr lang="en-US" sz="1400" b="1">
                <a:solidFill>
                  <a:schemeClr val="tx2"/>
                </a:solidFill>
              </a:rPr>
              <a:t>Insoluble iron complexes are deposited        in body tissues and </a:t>
            </a:r>
            <a:br>
              <a:rPr lang="en-US" sz="1400" b="1">
                <a:solidFill>
                  <a:schemeClr val="tx2"/>
                </a:solidFill>
              </a:rPr>
            </a:br>
            <a:r>
              <a:rPr lang="en-US" sz="1400" b="1">
                <a:solidFill>
                  <a:schemeClr val="tx2"/>
                </a:solidFill>
              </a:rPr>
              <a:t>end</a:t>
            </a:r>
            <a:r>
              <a:rPr lang="en-US" sz="1400" b="1">
                <a:solidFill>
                  <a:schemeClr val="tx2"/>
                </a:solidFill>
                <a:cs typeface="Arial" pitchFamily="34" charset="0"/>
              </a:rPr>
              <a:t>-</a:t>
            </a:r>
            <a:r>
              <a:rPr lang="en-US" sz="1400" b="1">
                <a:solidFill>
                  <a:schemeClr val="tx2"/>
                </a:solidFill>
              </a:rPr>
              <a:t>organ toxicity occurs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sz="half" idx="2"/>
          </p:nvPr>
        </p:nvSpPr>
        <p:spPr>
          <a:xfrm>
            <a:off x="2152650" y="1817688"/>
            <a:ext cx="4856163" cy="3449637"/>
          </a:xfrm>
          <a:noFill/>
        </p:spPr>
        <p:txBody>
          <a:bodyPr wrap="none">
            <a:spAutoFit/>
          </a:bodyPr>
          <a:lstStyle/>
          <a:p>
            <a:pPr marL="0" indent="0" eaLnBrk="1" hangingPunct="1">
              <a:spcBef>
                <a:spcPct val="50000"/>
              </a:spcBef>
              <a:buFont typeface="Arial" pitchFamily="34" charset="0"/>
              <a:buNone/>
              <a:tabLst>
                <a:tab pos="1092200" algn="l"/>
              </a:tabLst>
            </a:pPr>
            <a:r>
              <a:rPr lang="en-GB" sz="2400" smtClean="0">
                <a:solidFill>
                  <a:srgbClr val="EC8026"/>
                </a:solidFill>
              </a:rPr>
              <a:t>Clinical sequelae of iron overload</a:t>
            </a:r>
            <a:r>
              <a:rPr lang="en-GB" sz="1800" smtClean="0">
                <a:solidFill>
                  <a:srgbClr val="EC8026"/>
                </a:solidFill>
              </a:rPr>
              <a:t/>
            </a:r>
            <a:br>
              <a:rPr lang="en-GB" sz="1800" smtClean="0">
                <a:solidFill>
                  <a:srgbClr val="EC8026"/>
                </a:solidFill>
              </a:rPr>
            </a:br>
            <a:endParaRPr lang="en-GB" sz="1800" smtClean="0">
              <a:solidFill>
                <a:srgbClr val="EC8026"/>
              </a:solidFill>
            </a:endParaRPr>
          </a:p>
          <a:p>
            <a:pPr marL="0" indent="0" eaLnBrk="1" hangingPunct="1">
              <a:spcBef>
                <a:spcPct val="50000"/>
              </a:spcBef>
              <a:buFont typeface="Arial" pitchFamily="34" charset="0"/>
              <a:buNone/>
              <a:tabLst>
                <a:tab pos="1092200" algn="l"/>
              </a:tabLst>
            </a:pPr>
            <a:r>
              <a:rPr lang="en-GB" sz="1800" smtClean="0">
                <a:solidFill>
                  <a:srgbClr val="EC8026"/>
                </a:solidFill>
              </a:rPr>
              <a:t>Pituitary</a:t>
            </a:r>
            <a:r>
              <a:rPr lang="en-GB" sz="1800" smtClean="0"/>
              <a:t>  	→ impaired growth, infertility</a:t>
            </a:r>
          </a:p>
          <a:p>
            <a:pPr marL="0" indent="0" eaLnBrk="1" hangingPunct="1">
              <a:spcBef>
                <a:spcPct val="50000"/>
              </a:spcBef>
              <a:buFont typeface="Arial" pitchFamily="34" charset="0"/>
              <a:buNone/>
              <a:tabLst>
                <a:tab pos="1092200" algn="l"/>
              </a:tabLst>
            </a:pPr>
            <a:r>
              <a:rPr lang="en-GB" sz="1800" smtClean="0">
                <a:solidFill>
                  <a:srgbClr val="EC8026"/>
                </a:solidFill>
              </a:rPr>
              <a:t>Thyroid </a:t>
            </a:r>
            <a:r>
              <a:rPr lang="en-GB" sz="1800" smtClean="0">
                <a:solidFill>
                  <a:srgbClr val="FF1F25"/>
                </a:solidFill>
              </a:rPr>
              <a:t>	</a:t>
            </a:r>
            <a:r>
              <a:rPr lang="en-GB" sz="1800" smtClean="0"/>
              <a:t>→</a:t>
            </a:r>
            <a:r>
              <a:rPr lang="en-GB" sz="1800" smtClean="0">
                <a:solidFill>
                  <a:srgbClr val="FF1F25"/>
                </a:solidFill>
              </a:rPr>
              <a:t> </a:t>
            </a:r>
            <a:r>
              <a:rPr lang="en-GB" sz="1800" smtClean="0"/>
              <a:t>hypoparathyroidism</a:t>
            </a:r>
          </a:p>
          <a:p>
            <a:pPr marL="0" indent="0" eaLnBrk="1" hangingPunct="1">
              <a:spcBef>
                <a:spcPct val="50000"/>
              </a:spcBef>
              <a:buFont typeface="Arial" pitchFamily="34" charset="0"/>
              <a:buNone/>
              <a:tabLst>
                <a:tab pos="1092200" algn="l"/>
              </a:tabLst>
            </a:pPr>
            <a:r>
              <a:rPr lang="en-GB" sz="1800" smtClean="0">
                <a:solidFill>
                  <a:srgbClr val="EC8026"/>
                </a:solidFill>
              </a:rPr>
              <a:t>Heart  </a:t>
            </a:r>
            <a:r>
              <a:rPr lang="en-GB" sz="1800" smtClean="0"/>
              <a:t>     	→ cardiomyopathy, cardiac</a:t>
            </a:r>
          </a:p>
          <a:p>
            <a:pPr marL="0" indent="0" eaLnBrk="1" hangingPunct="1">
              <a:spcBef>
                <a:spcPct val="50000"/>
              </a:spcBef>
              <a:buFont typeface="Arial" pitchFamily="34" charset="0"/>
              <a:buNone/>
              <a:tabLst>
                <a:tab pos="1092200" algn="l"/>
              </a:tabLst>
            </a:pPr>
            <a:r>
              <a:rPr lang="en-GB" sz="1800" smtClean="0">
                <a:solidFill>
                  <a:srgbClr val="EC8026"/>
                </a:solidFill>
              </a:rPr>
              <a:t>Liver </a:t>
            </a:r>
            <a:r>
              <a:rPr lang="en-GB" sz="1800" smtClean="0"/>
              <a:t>       	→ hepatic cirrhosis</a:t>
            </a:r>
          </a:p>
          <a:p>
            <a:pPr marL="0" indent="0" eaLnBrk="1" hangingPunct="1">
              <a:spcBef>
                <a:spcPct val="50000"/>
              </a:spcBef>
              <a:buFont typeface="Arial" pitchFamily="34" charset="0"/>
              <a:buNone/>
              <a:tabLst>
                <a:tab pos="1092200" algn="l"/>
              </a:tabLst>
            </a:pPr>
            <a:r>
              <a:rPr lang="en-GB" sz="1800" smtClean="0">
                <a:solidFill>
                  <a:srgbClr val="EC8026"/>
                </a:solidFill>
              </a:rPr>
              <a:t>Pancreas</a:t>
            </a:r>
            <a:r>
              <a:rPr lang="en-GB" sz="1800" smtClean="0"/>
              <a:t> 	→ diabetes mellitus</a:t>
            </a:r>
          </a:p>
          <a:p>
            <a:pPr marL="0" indent="0" eaLnBrk="1" hangingPunct="1">
              <a:spcBef>
                <a:spcPct val="50000"/>
              </a:spcBef>
              <a:buFont typeface="Arial" pitchFamily="34" charset="0"/>
              <a:buNone/>
              <a:tabLst>
                <a:tab pos="1092200" algn="l"/>
              </a:tabLst>
            </a:pPr>
            <a:r>
              <a:rPr lang="en-GB" sz="1800" smtClean="0">
                <a:solidFill>
                  <a:srgbClr val="EC8026"/>
                </a:solidFill>
              </a:rPr>
              <a:t>Gonads </a:t>
            </a:r>
            <a:r>
              <a:rPr lang="en-GB" sz="1800" smtClean="0"/>
              <a:t>  	→ hypogonadism</a:t>
            </a:r>
          </a:p>
        </p:txBody>
      </p:sp>
      <p:sp>
        <p:nvSpPr>
          <p:cNvPr id="67587" name="Rectangle 3"/>
          <p:cNvSpPr>
            <a:spLocks noGrp="1" noChangeArrowheads="1"/>
          </p:cNvSpPr>
          <p:nvPr>
            <p:ph type="title"/>
          </p:nvPr>
        </p:nvSpPr>
        <p:spPr/>
        <p:txBody>
          <a:bodyPr/>
          <a:lstStyle/>
          <a:p>
            <a:pPr eaLnBrk="1" hangingPunct="1"/>
            <a:r>
              <a:rPr lang="en-US" smtClean="0"/>
              <a:t>Organ systems susceptible to </a:t>
            </a:r>
            <a:br>
              <a:rPr lang="en-US" smtClean="0"/>
            </a:br>
            <a:r>
              <a:rPr lang="en-US" smtClean="0"/>
              <a:t>iron overload</a:t>
            </a:r>
          </a:p>
        </p:txBody>
      </p:sp>
      <p:sp>
        <p:nvSpPr>
          <p:cNvPr id="67588" name="AutoShape 4"/>
          <p:cNvSpPr>
            <a:spLocks noChangeArrowheads="1"/>
          </p:cNvSpPr>
          <p:nvPr/>
        </p:nvSpPr>
        <p:spPr bwMode="auto">
          <a:xfrm>
            <a:off x="263525" y="5540375"/>
            <a:ext cx="8642350" cy="768350"/>
          </a:xfrm>
          <a:prstGeom prst="roundRect">
            <a:avLst>
              <a:gd name="adj" fmla="val 16667"/>
            </a:avLst>
          </a:prstGeom>
          <a:solidFill>
            <a:srgbClr val="EC8026"/>
          </a:solidFill>
          <a:ln w="19050">
            <a:noFill/>
            <a:round/>
            <a:headEnd/>
            <a:tailEnd/>
          </a:ln>
        </p:spPr>
        <p:txBody>
          <a:bodyPr anchor="ctr" anchorCtr="1">
            <a:spAutoFit/>
          </a:bodyPr>
          <a:lstStyle/>
          <a:p>
            <a:pPr algn="ctr" eaLnBrk="0" hangingPunct="0">
              <a:spcBef>
                <a:spcPct val="50000"/>
              </a:spcBef>
            </a:pPr>
            <a:r>
              <a:rPr lang="en-GB" sz="2000" b="1"/>
              <a:t>Iron overload end-organ iron toxicities are inevitable in the absence of intervention therapy </a:t>
            </a:r>
            <a:endParaRPr lang="en-US" sz="2000" b="1"/>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2800" smtClean="0"/>
              <a:t>Post-mortem cardiac iron deposits correlate with blood transfusions in the pre-chelation era</a:t>
            </a:r>
          </a:p>
        </p:txBody>
      </p:sp>
      <p:sp>
        <p:nvSpPr>
          <p:cNvPr id="69635" name="Rectangle 3"/>
          <p:cNvSpPr>
            <a:spLocks noGrp="1" noChangeArrowheads="1"/>
          </p:cNvSpPr>
          <p:nvPr>
            <p:ph type="body" idx="4294967295"/>
          </p:nvPr>
        </p:nvSpPr>
        <p:spPr>
          <a:xfrm>
            <a:off x="2700338" y="1747838"/>
            <a:ext cx="4121150" cy="1052512"/>
          </a:xfrm>
        </p:spPr>
        <p:txBody>
          <a:bodyPr/>
          <a:lstStyle/>
          <a:p>
            <a:pPr eaLnBrk="1" hangingPunct="1">
              <a:lnSpc>
                <a:spcPct val="90000"/>
              </a:lnSpc>
            </a:pPr>
            <a:r>
              <a:rPr lang="en-US" sz="1800" smtClean="0"/>
              <a:t>131 transfused adult patients</a:t>
            </a:r>
          </a:p>
          <a:p>
            <a:pPr lvl="1" eaLnBrk="1" hangingPunct="1">
              <a:lnSpc>
                <a:spcPct val="90000"/>
              </a:lnSpc>
            </a:pPr>
            <a:r>
              <a:rPr lang="en-US" sz="1800" smtClean="0"/>
              <a:t>101 leukemias</a:t>
            </a:r>
          </a:p>
          <a:p>
            <a:pPr lvl="1" eaLnBrk="1" hangingPunct="1">
              <a:lnSpc>
                <a:spcPct val="90000"/>
              </a:lnSpc>
            </a:pPr>
            <a:r>
              <a:rPr lang="en-US" sz="1800" smtClean="0"/>
              <a:t>30 other anemias</a:t>
            </a:r>
            <a:endParaRPr lang="en-GB" sz="1800" smtClean="0"/>
          </a:p>
        </p:txBody>
      </p:sp>
      <p:sp>
        <p:nvSpPr>
          <p:cNvPr id="69636" name="Rectangle 4"/>
          <p:cNvSpPr>
            <a:spLocks noChangeArrowheads="1"/>
          </p:cNvSpPr>
          <p:nvPr/>
        </p:nvSpPr>
        <p:spPr bwMode="auto">
          <a:xfrm>
            <a:off x="2268538" y="5203825"/>
            <a:ext cx="452437" cy="244475"/>
          </a:xfrm>
          <a:prstGeom prst="rect">
            <a:avLst/>
          </a:prstGeom>
          <a:noFill/>
          <a:ln w="9525">
            <a:noFill/>
            <a:miter lim="800000"/>
            <a:headEnd/>
            <a:tailEnd/>
          </a:ln>
        </p:spPr>
        <p:txBody>
          <a:bodyPr wrap="none" lIns="0" tIns="0" rIns="0" bIns="0">
            <a:spAutoFit/>
          </a:bodyPr>
          <a:lstStyle/>
          <a:p>
            <a:r>
              <a:rPr lang="en-US" b="1">
                <a:solidFill>
                  <a:srgbClr val="000000"/>
                </a:solidFill>
              </a:rPr>
              <a:t>0</a:t>
            </a:r>
            <a:r>
              <a:rPr lang="en-US" b="1">
                <a:solidFill>
                  <a:srgbClr val="000000"/>
                </a:solidFill>
                <a:cs typeface="Arial" pitchFamily="34" charset="0"/>
              </a:rPr>
              <a:t>–</a:t>
            </a:r>
            <a:r>
              <a:rPr lang="en-US" b="1">
                <a:solidFill>
                  <a:srgbClr val="000000"/>
                </a:solidFill>
              </a:rPr>
              <a:t>25</a:t>
            </a:r>
            <a:endParaRPr lang="en-US" b="1"/>
          </a:p>
        </p:txBody>
      </p:sp>
      <p:sp>
        <p:nvSpPr>
          <p:cNvPr id="69637" name="Rectangle 5"/>
          <p:cNvSpPr>
            <a:spLocks noChangeArrowheads="1"/>
          </p:cNvSpPr>
          <p:nvPr/>
        </p:nvSpPr>
        <p:spPr bwMode="auto">
          <a:xfrm>
            <a:off x="3116263" y="5203825"/>
            <a:ext cx="565150" cy="244475"/>
          </a:xfrm>
          <a:prstGeom prst="rect">
            <a:avLst/>
          </a:prstGeom>
          <a:noFill/>
          <a:ln w="9525">
            <a:noFill/>
            <a:miter lim="800000"/>
            <a:headEnd/>
            <a:tailEnd/>
          </a:ln>
        </p:spPr>
        <p:txBody>
          <a:bodyPr wrap="none" lIns="0" tIns="0" rIns="0" bIns="0">
            <a:spAutoFit/>
          </a:bodyPr>
          <a:lstStyle/>
          <a:p>
            <a:r>
              <a:rPr lang="en-US" b="1">
                <a:solidFill>
                  <a:srgbClr val="000000"/>
                </a:solidFill>
              </a:rPr>
              <a:t>26–50</a:t>
            </a:r>
          </a:p>
        </p:txBody>
      </p:sp>
      <p:sp>
        <p:nvSpPr>
          <p:cNvPr id="69638" name="Rectangle 6"/>
          <p:cNvSpPr>
            <a:spLocks noChangeArrowheads="1"/>
          </p:cNvSpPr>
          <p:nvPr/>
        </p:nvSpPr>
        <p:spPr bwMode="auto">
          <a:xfrm>
            <a:off x="4019550" y="5203825"/>
            <a:ext cx="565150" cy="244475"/>
          </a:xfrm>
          <a:prstGeom prst="rect">
            <a:avLst/>
          </a:prstGeom>
          <a:noFill/>
          <a:ln w="9525">
            <a:noFill/>
            <a:miter lim="800000"/>
            <a:headEnd/>
            <a:tailEnd/>
          </a:ln>
        </p:spPr>
        <p:txBody>
          <a:bodyPr wrap="none" lIns="0" tIns="0" rIns="0" bIns="0">
            <a:spAutoFit/>
          </a:bodyPr>
          <a:lstStyle/>
          <a:p>
            <a:r>
              <a:rPr lang="en-US" b="1">
                <a:solidFill>
                  <a:srgbClr val="000000"/>
                </a:solidFill>
              </a:rPr>
              <a:t>51–75</a:t>
            </a:r>
          </a:p>
        </p:txBody>
      </p:sp>
      <p:sp>
        <p:nvSpPr>
          <p:cNvPr id="69639" name="Rectangle 7"/>
          <p:cNvSpPr>
            <a:spLocks noChangeArrowheads="1"/>
          </p:cNvSpPr>
          <p:nvPr/>
        </p:nvSpPr>
        <p:spPr bwMode="auto">
          <a:xfrm>
            <a:off x="4867275" y="5203825"/>
            <a:ext cx="677863" cy="244475"/>
          </a:xfrm>
          <a:prstGeom prst="rect">
            <a:avLst/>
          </a:prstGeom>
          <a:noFill/>
          <a:ln w="9525">
            <a:noFill/>
            <a:miter lim="800000"/>
            <a:headEnd/>
            <a:tailEnd/>
          </a:ln>
        </p:spPr>
        <p:txBody>
          <a:bodyPr wrap="none" lIns="0" tIns="0" rIns="0" bIns="0">
            <a:spAutoFit/>
          </a:bodyPr>
          <a:lstStyle/>
          <a:p>
            <a:r>
              <a:rPr lang="en-US" b="1">
                <a:solidFill>
                  <a:srgbClr val="000000"/>
                </a:solidFill>
              </a:rPr>
              <a:t>76–100</a:t>
            </a:r>
          </a:p>
        </p:txBody>
      </p:sp>
      <p:sp>
        <p:nvSpPr>
          <p:cNvPr id="69640" name="Rectangle 8"/>
          <p:cNvSpPr>
            <a:spLocks noChangeArrowheads="1"/>
          </p:cNvSpPr>
          <p:nvPr/>
        </p:nvSpPr>
        <p:spPr bwMode="auto">
          <a:xfrm>
            <a:off x="5708650" y="5203825"/>
            <a:ext cx="790575" cy="244475"/>
          </a:xfrm>
          <a:prstGeom prst="rect">
            <a:avLst/>
          </a:prstGeom>
          <a:noFill/>
          <a:ln w="9525">
            <a:noFill/>
            <a:miter lim="800000"/>
            <a:headEnd/>
            <a:tailEnd/>
          </a:ln>
        </p:spPr>
        <p:txBody>
          <a:bodyPr wrap="none" lIns="0" tIns="0" rIns="0" bIns="0">
            <a:spAutoFit/>
          </a:bodyPr>
          <a:lstStyle/>
          <a:p>
            <a:r>
              <a:rPr lang="en-US" b="1">
                <a:solidFill>
                  <a:srgbClr val="000000"/>
                </a:solidFill>
              </a:rPr>
              <a:t>101–200</a:t>
            </a:r>
          </a:p>
        </p:txBody>
      </p:sp>
      <p:sp>
        <p:nvSpPr>
          <p:cNvPr id="69641" name="Rectangle 9"/>
          <p:cNvSpPr>
            <a:spLocks noChangeArrowheads="1"/>
          </p:cNvSpPr>
          <p:nvPr/>
        </p:nvSpPr>
        <p:spPr bwMode="auto">
          <a:xfrm>
            <a:off x="6616700" y="5203825"/>
            <a:ext cx="790575" cy="244475"/>
          </a:xfrm>
          <a:prstGeom prst="rect">
            <a:avLst/>
          </a:prstGeom>
          <a:noFill/>
          <a:ln w="9525">
            <a:noFill/>
            <a:miter lim="800000"/>
            <a:headEnd/>
            <a:tailEnd/>
          </a:ln>
        </p:spPr>
        <p:txBody>
          <a:bodyPr wrap="none" lIns="0" tIns="0" rIns="0" bIns="0">
            <a:spAutoFit/>
          </a:bodyPr>
          <a:lstStyle/>
          <a:p>
            <a:r>
              <a:rPr lang="en-US" b="1">
                <a:solidFill>
                  <a:srgbClr val="000000"/>
                </a:solidFill>
              </a:rPr>
              <a:t>201–300</a:t>
            </a:r>
          </a:p>
        </p:txBody>
      </p:sp>
      <p:grpSp>
        <p:nvGrpSpPr>
          <p:cNvPr id="69642" name="Group 10"/>
          <p:cNvGrpSpPr>
            <a:grpSpLocks/>
          </p:cNvGrpSpPr>
          <p:nvPr/>
        </p:nvGrpSpPr>
        <p:grpSpPr bwMode="auto">
          <a:xfrm>
            <a:off x="1616075" y="1677988"/>
            <a:ext cx="339725" cy="3590925"/>
            <a:chOff x="1002" y="1057"/>
            <a:chExt cx="214" cy="2262"/>
          </a:xfrm>
        </p:grpSpPr>
        <p:sp>
          <p:nvSpPr>
            <p:cNvPr id="69672" name="Rectangle 11"/>
            <p:cNvSpPr>
              <a:spLocks noChangeArrowheads="1"/>
            </p:cNvSpPr>
            <p:nvPr/>
          </p:nvSpPr>
          <p:spPr bwMode="auto">
            <a:xfrm>
              <a:off x="1145" y="3165"/>
              <a:ext cx="71" cy="154"/>
            </a:xfrm>
            <a:prstGeom prst="rect">
              <a:avLst/>
            </a:prstGeom>
            <a:noFill/>
            <a:ln w="9525">
              <a:noFill/>
              <a:miter lim="800000"/>
              <a:headEnd/>
              <a:tailEnd/>
            </a:ln>
          </p:spPr>
          <p:txBody>
            <a:bodyPr wrap="none" lIns="0" tIns="0" rIns="0" bIns="0">
              <a:spAutoFit/>
            </a:bodyPr>
            <a:lstStyle/>
            <a:p>
              <a:r>
                <a:rPr lang="en-US" b="1">
                  <a:solidFill>
                    <a:srgbClr val="000000"/>
                  </a:solidFill>
                </a:rPr>
                <a:t>0</a:t>
              </a:r>
              <a:endParaRPr lang="en-US" b="1"/>
            </a:p>
          </p:txBody>
        </p:sp>
        <p:sp>
          <p:nvSpPr>
            <p:cNvPr id="69673" name="Rectangle 12"/>
            <p:cNvSpPr>
              <a:spLocks noChangeArrowheads="1"/>
            </p:cNvSpPr>
            <p:nvPr/>
          </p:nvSpPr>
          <p:spPr bwMode="auto">
            <a:xfrm>
              <a:off x="1074" y="2749"/>
              <a:ext cx="142" cy="154"/>
            </a:xfrm>
            <a:prstGeom prst="rect">
              <a:avLst/>
            </a:prstGeom>
            <a:noFill/>
            <a:ln w="9525">
              <a:noFill/>
              <a:miter lim="800000"/>
              <a:headEnd/>
              <a:tailEnd/>
            </a:ln>
          </p:spPr>
          <p:txBody>
            <a:bodyPr wrap="none" lIns="0" tIns="0" rIns="0" bIns="0">
              <a:spAutoFit/>
            </a:bodyPr>
            <a:lstStyle/>
            <a:p>
              <a:r>
                <a:rPr lang="en-US" b="1">
                  <a:solidFill>
                    <a:srgbClr val="000000"/>
                  </a:solidFill>
                </a:rPr>
                <a:t>20</a:t>
              </a:r>
              <a:endParaRPr lang="en-US" b="1"/>
            </a:p>
          </p:txBody>
        </p:sp>
        <p:sp>
          <p:nvSpPr>
            <p:cNvPr id="69674" name="Rectangle 13"/>
            <p:cNvSpPr>
              <a:spLocks noChangeArrowheads="1"/>
            </p:cNvSpPr>
            <p:nvPr/>
          </p:nvSpPr>
          <p:spPr bwMode="auto">
            <a:xfrm>
              <a:off x="1074" y="2325"/>
              <a:ext cx="142" cy="154"/>
            </a:xfrm>
            <a:prstGeom prst="rect">
              <a:avLst/>
            </a:prstGeom>
            <a:noFill/>
            <a:ln w="9525">
              <a:noFill/>
              <a:miter lim="800000"/>
              <a:headEnd/>
              <a:tailEnd/>
            </a:ln>
          </p:spPr>
          <p:txBody>
            <a:bodyPr wrap="none" lIns="0" tIns="0" rIns="0" bIns="0">
              <a:spAutoFit/>
            </a:bodyPr>
            <a:lstStyle/>
            <a:p>
              <a:r>
                <a:rPr lang="en-US" b="1">
                  <a:solidFill>
                    <a:srgbClr val="000000"/>
                  </a:solidFill>
                </a:rPr>
                <a:t>40</a:t>
              </a:r>
              <a:endParaRPr lang="en-US" b="1"/>
            </a:p>
          </p:txBody>
        </p:sp>
        <p:sp>
          <p:nvSpPr>
            <p:cNvPr id="69675" name="Rectangle 14"/>
            <p:cNvSpPr>
              <a:spLocks noChangeArrowheads="1"/>
            </p:cNvSpPr>
            <p:nvPr/>
          </p:nvSpPr>
          <p:spPr bwMode="auto">
            <a:xfrm>
              <a:off x="1074" y="1901"/>
              <a:ext cx="142" cy="154"/>
            </a:xfrm>
            <a:prstGeom prst="rect">
              <a:avLst/>
            </a:prstGeom>
            <a:noFill/>
            <a:ln w="9525">
              <a:noFill/>
              <a:miter lim="800000"/>
              <a:headEnd/>
              <a:tailEnd/>
            </a:ln>
          </p:spPr>
          <p:txBody>
            <a:bodyPr wrap="none" lIns="0" tIns="0" rIns="0" bIns="0">
              <a:spAutoFit/>
            </a:bodyPr>
            <a:lstStyle/>
            <a:p>
              <a:r>
                <a:rPr lang="en-US" b="1">
                  <a:solidFill>
                    <a:srgbClr val="000000"/>
                  </a:solidFill>
                </a:rPr>
                <a:t>60</a:t>
              </a:r>
              <a:endParaRPr lang="en-US" b="1"/>
            </a:p>
          </p:txBody>
        </p:sp>
        <p:sp>
          <p:nvSpPr>
            <p:cNvPr id="69676" name="Rectangle 15"/>
            <p:cNvSpPr>
              <a:spLocks noChangeArrowheads="1"/>
            </p:cNvSpPr>
            <p:nvPr/>
          </p:nvSpPr>
          <p:spPr bwMode="auto">
            <a:xfrm>
              <a:off x="1074" y="1485"/>
              <a:ext cx="142" cy="154"/>
            </a:xfrm>
            <a:prstGeom prst="rect">
              <a:avLst/>
            </a:prstGeom>
            <a:noFill/>
            <a:ln w="9525">
              <a:noFill/>
              <a:miter lim="800000"/>
              <a:headEnd/>
              <a:tailEnd/>
            </a:ln>
          </p:spPr>
          <p:txBody>
            <a:bodyPr wrap="none" lIns="0" tIns="0" rIns="0" bIns="0">
              <a:spAutoFit/>
            </a:bodyPr>
            <a:lstStyle/>
            <a:p>
              <a:r>
                <a:rPr lang="en-US" b="1">
                  <a:solidFill>
                    <a:srgbClr val="000000"/>
                  </a:solidFill>
                </a:rPr>
                <a:t>80</a:t>
              </a:r>
              <a:endParaRPr lang="en-US" b="1"/>
            </a:p>
          </p:txBody>
        </p:sp>
        <p:sp>
          <p:nvSpPr>
            <p:cNvPr id="69677" name="Rectangle 16"/>
            <p:cNvSpPr>
              <a:spLocks noChangeArrowheads="1"/>
            </p:cNvSpPr>
            <p:nvPr/>
          </p:nvSpPr>
          <p:spPr bwMode="auto">
            <a:xfrm>
              <a:off x="1002" y="1057"/>
              <a:ext cx="214" cy="154"/>
            </a:xfrm>
            <a:prstGeom prst="rect">
              <a:avLst/>
            </a:prstGeom>
            <a:noFill/>
            <a:ln w="9525">
              <a:noFill/>
              <a:miter lim="800000"/>
              <a:headEnd/>
              <a:tailEnd/>
            </a:ln>
          </p:spPr>
          <p:txBody>
            <a:bodyPr wrap="none" lIns="0" tIns="0" rIns="0" bIns="0">
              <a:spAutoFit/>
            </a:bodyPr>
            <a:lstStyle/>
            <a:p>
              <a:r>
                <a:rPr lang="en-US" b="1">
                  <a:solidFill>
                    <a:srgbClr val="000000"/>
                  </a:solidFill>
                </a:rPr>
                <a:t>100</a:t>
              </a:r>
              <a:endParaRPr lang="en-US" b="1"/>
            </a:p>
          </p:txBody>
        </p:sp>
      </p:grpSp>
      <p:sp>
        <p:nvSpPr>
          <p:cNvPr id="79889" name="Rectangle 17"/>
          <p:cNvSpPr>
            <a:spLocks noChangeArrowheads="1"/>
          </p:cNvSpPr>
          <p:nvPr/>
        </p:nvSpPr>
        <p:spPr bwMode="auto">
          <a:xfrm>
            <a:off x="2136775" y="5100638"/>
            <a:ext cx="723900" cy="38100"/>
          </a:xfrm>
          <a:prstGeom prst="rect">
            <a:avLst/>
          </a:prstGeom>
          <a:solidFill>
            <a:srgbClr val="EC8026"/>
          </a:solidFill>
          <a:ln w="25400">
            <a:noFill/>
            <a:miter lim="800000"/>
            <a:headEnd/>
            <a:tailEnd/>
          </a:ln>
        </p:spPr>
        <p:txBody>
          <a:bodyPr/>
          <a:lstStyle/>
          <a:p>
            <a:endParaRPr lang="en-US"/>
          </a:p>
        </p:txBody>
      </p:sp>
      <p:sp>
        <p:nvSpPr>
          <p:cNvPr id="79890" name="Rectangle 18"/>
          <p:cNvSpPr>
            <a:spLocks noChangeArrowheads="1"/>
          </p:cNvSpPr>
          <p:nvPr/>
        </p:nvSpPr>
        <p:spPr bwMode="auto">
          <a:xfrm>
            <a:off x="3038475" y="4770438"/>
            <a:ext cx="723900" cy="368300"/>
          </a:xfrm>
          <a:prstGeom prst="rect">
            <a:avLst/>
          </a:prstGeom>
          <a:solidFill>
            <a:srgbClr val="EC8026"/>
          </a:solidFill>
          <a:ln w="12700">
            <a:noFill/>
            <a:miter lim="800000"/>
            <a:headEnd/>
            <a:tailEnd/>
          </a:ln>
        </p:spPr>
        <p:txBody>
          <a:bodyPr/>
          <a:lstStyle/>
          <a:p>
            <a:endParaRPr lang="en-US"/>
          </a:p>
        </p:txBody>
      </p:sp>
      <p:sp>
        <p:nvSpPr>
          <p:cNvPr id="79891" name="Rectangle 19"/>
          <p:cNvSpPr>
            <a:spLocks noChangeArrowheads="1"/>
          </p:cNvSpPr>
          <p:nvPr/>
        </p:nvSpPr>
        <p:spPr bwMode="auto">
          <a:xfrm>
            <a:off x="3940175" y="4198938"/>
            <a:ext cx="723900" cy="939800"/>
          </a:xfrm>
          <a:prstGeom prst="rect">
            <a:avLst/>
          </a:prstGeom>
          <a:solidFill>
            <a:srgbClr val="EC8026"/>
          </a:solidFill>
          <a:ln w="12700">
            <a:noFill/>
            <a:miter lim="800000"/>
            <a:headEnd/>
            <a:tailEnd/>
          </a:ln>
        </p:spPr>
        <p:txBody>
          <a:bodyPr/>
          <a:lstStyle/>
          <a:p>
            <a:endParaRPr lang="en-US"/>
          </a:p>
        </p:txBody>
      </p:sp>
      <p:sp>
        <p:nvSpPr>
          <p:cNvPr id="79892" name="Rectangle 20"/>
          <p:cNvSpPr>
            <a:spLocks noChangeArrowheads="1"/>
          </p:cNvSpPr>
          <p:nvPr/>
        </p:nvSpPr>
        <p:spPr bwMode="auto">
          <a:xfrm>
            <a:off x="4841875" y="3132138"/>
            <a:ext cx="723900" cy="2006600"/>
          </a:xfrm>
          <a:prstGeom prst="rect">
            <a:avLst/>
          </a:prstGeom>
          <a:solidFill>
            <a:srgbClr val="EC8026"/>
          </a:solidFill>
          <a:ln w="12700">
            <a:noFill/>
            <a:miter lim="800000"/>
            <a:headEnd/>
            <a:tailEnd/>
          </a:ln>
        </p:spPr>
        <p:txBody>
          <a:bodyPr/>
          <a:lstStyle/>
          <a:p>
            <a:endParaRPr lang="en-US"/>
          </a:p>
        </p:txBody>
      </p:sp>
      <p:sp>
        <p:nvSpPr>
          <p:cNvPr id="79893" name="Rectangle 21"/>
          <p:cNvSpPr>
            <a:spLocks noChangeArrowheads="1"/>
          </p:cNvSpPr>
          <p:nvPr/>
        </p:nvSpPr>
        <p:spPr bwMode="auto">
          <a:xfrm>
            <a:off x="5743575" y="3132138"/>
            <a:ext cx="723900" cy="2006600"/>
          </a:xfrm>
          <a:prstGeom prst="rect">
            <a:avLst/>
          </a:prstGeom>
          <a:solidFill>
            <a:srgbClr val="EC8026"/>
          </a:solidFill>
          <a:ln w="12700">
            <a:noFill/>
            <a:miter lim="800000"/>
            <a:headEnd/>
            <a:tailEnd/>
          </a:ln>
        </p:spPr>
        <p:txBody>
          <a:bodyPr/>
          <a:lstStyle/>
          <a:p>
            <a:endParaRPr lang="en-US"/>
          </a:p>
        </p:txBody>
      </p:sp>
      <p:sp>
        <p:nvSpPr>
          <p:cNvPr id="79894" name="Rectangle 22"/>
          <p:cNvSpPr>
            <a:spLocks noChangeArrowheads="1"/>
          </p:cNvSpPr>
          <p:nvPr/>
        </p:nvSpPr>
        <p:spPr bwMode="auto">
          <a:xfrm>
            <a:off x="6645275" y="1811338"/>
            <a:ext cx="723900" cy="3327400"/>
          </a:xfrm>
          <a:prstGeom prst="rect">
            <a:avLst/>
          </a:prstGeom>
          <a:solidFill>
            <a:srgbClr val="EC8026"/>
          </a:solidFill>
          <a:ln w="12700">
            <a:noFill/>
            <a:miter lim="800000"/>
            <a:headEnd/>
            <a:tailEnd/>
          </a:ln>
        </p:spPr>
        <p:txBody>
          <a:bodyPr/>
          <a:lstStyle/>
          <a:p>
            <a:endParaRPr lang="en-US"/>
          </a:p>
        </p:txBody>
      </p:sp>
      <p:sp>
        <p:nvSpPr>
          <p:cNvPr id="69649" name="Rectangle 23"/>
          <p:cNvSpPr>
            <a:spLocks noChangeArrowheads="1"/>
          </p:cNvSpPr>
          <p:nvPr/>
        </p:nvSpPr>
        <p:spPr bwMode="auto">
          <a:xfrm>
            <a:off x="3500438" y="5476875"/>
            <a:ext cx="2517775" cy="244475"/>
          </a:xfrm>
          <a:prstGeom prst="rect">
            <a:avLst/>
          </a:prstGeom>
          <a:noFill/>
          <a:ln w="9525">
            <a:noFill/>
            <a:miter lim="800000"/>
            <a:headEnd/>
            <a:tailEnd/>
          </a:ln>
        </p:spPr>
        <p:txBody>
          <a:bodyPr wrap="none" lIns="0" tIns="0" rIns="0" bIns="0">
            <a:spAutoFit/>
          </a:bodyPr>
          <a:lstStyle/>
          <a:p>
            <a:r>
              <a:rPr lang="en-US" b="1">
                <a:solidFill>
                  <a:srgbClr val="000000"/>
                </a:solidFill>
              </a:rPr>
              <a:t> Units of blood transfused</a:t>
            </a:r>
            <a:endParaRPr lang="en-US" b="1"/>
          </a:p>
        </p:txBody>
      </p:sp>
      <p:sp>
        <p:nvSpPr>
          <p:cNvPr id="69650" name="Rectangle 24"/>
          <p:cNvSpPr>
            <a:spLocks noChangeArrowheads="1"/>
          </p:cNvSpPr>
          <p:nvPr/>
        </p:nvSpPr>
        <p:spPr bwMode="auto">
          <a:xfrm rot="-5400000">
            <a:off x="-30956" y="3337719"/>
            <a:ext cx="2897187" cy="244475"/>
          </a:xfrm>
          <a:prstGeom prst="rect">
            <a:avLst/>
          </a:prstGeom>
          <a:noFill/>
          <a:ln w="9525">
            <a:noFill/>
            <a:miter lim="800000"/>
            <a:headEnd/>
            <a:tailEnd/>
          </a:ln>
        </p:spPr>
        <p:txBody>
          <a:bodyPr wrap="none" lIns="0" tIns="0" rIns="0" bIns="0">
            <a:spAutoFit/>
          </a:bodyPr>
          <a:lstStyle/>
          <a:p>
            <a:r>
              <a:rPr lang="en-US" b="1">
                <a:solidFill>
                  <a:srgbClr val="000000"/>
                </a:solidFill>
              </a:rPr>
              <a:t>Patients with cardiac iron (%) </a:t>
            </a:r>
            <a:endParaRPr lang="en-US" b="1"/>
          </a:p>
        </p:txBody>
      </p:sp>
      <p:sp>
        <p:nvSpPr>
          <p:cNvPr id="69651" name="Text Box 25"/>
          <p:cNvSpPr txBox="1">
            <a:spLocks noChangeArrowheads="1"/>
          </p:cNvSpPr>
          <p:nvPr/>
        </p:nvSpPr>
        <p:spPr bwMode="auto">
          <a:xfrm>
            <a:off x="144463" y="6403975"/>
            <a:ext cx="3751262" cy="274638"/>
          </a:xfrm>
          <a:prstGeom prst="rect">
            <a:avLst/>
          </a:prstGeom>
          <a:noFill/>
          <a:ln w="9525">
            <a:noFill/>
            <a:miter lim="800000"/>
            <a:headEnd/>
            <a:tailEnd/>
          </a:ln>
        </p:spPr>
        <p:txBody>
          <a:bodyPr wrap="none">
            <a:spAutoFit/>
          </a:bodyPr>
          <a:lstStyle/>
          <a:p>
            <a:r>
              <a:rPr lang="en-GB" sz="1200"/>
              <a:t>Buja LM &amp; Roberts WC. </a:t>
            </a:r>
            <a:r>
              <a:rPr lang="en-GB" sz="1200" i="1"/>
              <a:t>Am J Med</a:t>
            </a:r>
            <a:r>
              <a:rPr lang="en-GB" sz="1200"/>
              <a:t> 1971;51:209</a:t>
            </a:r>
            <a:r>
              <a:rPr lang="en-GB" sz="1200">
                <a:cs typeface="Arial" pitchFamily="34" charset="0"/>
              </a:rPr>
              <a:t>–2</a:t>
            </a:r>
            <a:r>
              <a:rPr lang="en-GB" sz="1200"/>
              <a:t>21</a:t>
            </a:r>
            <a:endParaRPr lang="en-GB" sz="1200" b="1">
              <a:solidFill>
                <a:srgbClr val="FF0000"/>
              </a:solidFill>
            </a:endParaRPr>
          </a:p>
        </p:txBody>
      </p:sp>
      <p:grpSp>
        <p:nvGrpSpPr>
          <p:cNvPr id="69652" name="Group 26"/>
          <p:cNvGrpSpPr>
            <a:grpSpLocks/>
          </p:cNvGrpSpPr>
          <p:nvPr/>
        </p:nvGrpSpPr>
        <p:grpSpPr bwMode="auto">
          <a:xfrm>
            <a:off x="1985963" y="1797050"/>
            <a:ext cx="5486400" cy="3433763"/>
            <a:chOff x="1251" y="1132"/>
            <a:chExt cx="3456" cy="2163"/>
          </a:xfrm>
        </p:grpSpPr>
        <p:grpSp>
          <p:nvGrpSpPr>
            <p:cNvPr id="69654" name="Group 27"/>
            <p:cNvGrpSpPr>
              <a:grpSpLocks/>
            </p:cNvGrpSpPr>
            <p:nvPr/>
          </p:nvGrpSpPr>
          <p:grpSpPr bwMode="auto">
            <a:xfrm>
              <a:off x="1299" y="3243"/>
              <a:ext cx="3401" cy="52"/>
              <a:chOff x="1299" y="3243"/>
              <a:chExt cx="3409" cy="16"/>
            </a:xfrm>
          </p:grpSpPr>
          <p:sp>
            <p:nvSpPr>
              <p:cNvPr id="69665" name="Line 28"/>
              <p:cNvSpPr>
                <a:spLocks noChangeShapeType="1"/>
              </p:cNvSpPr>
              <p:nvPr/>
            </p:nvSpPr>
            <p:spPr bwMode="auto">
              <a:xfrm flipV="1">
                <a:off x="1299" y="3243"/>
                <a:ext cx="1" cy="16"/>
              </a:xfrm>
              <a:prstGeom prst="line">
                <a:avLst/>
              </a:prstGeom>
              <a:noFill/>
              <a:ln w="25400">
                <a:solidFill>
                  <a:srgbClr val="000000"/>
                </a:solidFill>
                <a:round/>
                <a:headEnd/>
                <a:tailEnd/>
              </a:ln>
            </p:spPr>
            <p:txBody>
              <a:bodyPr/>
              <a:lstStyle/>
              <a:p>
                <a:endParaRPr lang="en-US"/>
              </a:p>
            </p:txBody>
          </p:sp>
          <p:sp>
            <p:nvSpPr>
              <p:cNvPr id="69666" name="Line 29"/>
              <p:cNvSpPr>
                <a:spLocks noChangeShapeType="1"/>
              </p:cNvSpPr>
              <p:nvPr/>
            </p:nvSpPr>
            <p:spPr bwMode="auto">
              <a:xfrm flipV="1">
                <a:off x="1867" y="3243"/>
                <a:ext cx="1" cy="16"/>
              </a:xfrm>
              <a:prstGeom prst="line">
                <a:avLst/>
              </a:prstGeom>
              <a:noFill/>
              <a:ln w="25400">
                <a:solidFill>
                  <a:srgbClr val="000000"/>
                </a:solidFill>
                <a:round/>
                <a:headEnd/>
                <a:tailEnd/>
              </a:ln>
            </p:spPr>
            <p:txBody>
              <a:bodyPr/>
              <a:lstStyle/>
              <a:p>
                <a:endParaRPr lang="en-US"/>
              </a:p>
            </p:txBody>
          </p:sp>
          <p:sp>
            <p:nvSpPr>
              <p:cNvPr id="69667" name="Line 30"/>
              <p:cNvSpPr>
                <a:spLocks noChangeShapeType="1"/>
              </p:cNvSpPr>
              <p:nvPr/>
            </p:nvSpPr>
            <p:spPr bwMode="auto">
              <a:xfrm flipV="1">
                <a:off x="2435" y="3243"/>
                <a:ext cx="1" cy="16"/>
              </a:xfrm>
              <a:prstGeom prst="line">
                <a:avLst/>
              </a:prstGeom>
              <a:noFill/>
              <a:ln w="25400">
                <a:solidFill>
                  <a:srgbClr val="000000"/>
                </a:solidFill>
                <a:round/>
                <a:headEnd/>
                <a:tailEnd/>
              </a:ln>
            </p:spPr>
            <p:txBody>
              <a:bodyPr/>
              <a:lstStyle/>
              <a:p>
                <a:endParaRPr lang="en-US"/>
              </a:p>
            </p:txBody>
          </p:sp>
          <p:sp>
            <p:nvSpPr>
              <p:cNvPr id="69668" name="Line 31"/>
              <p:cNvSpPr>
                <a:spLocks noChangeShapeType="1"/>
              </p:cNvSpPr>
              <p:nvPr/>
            </p:nvSpPr>
            <p:spPr bwMode="auto">
              <a:xfrm flipV="1">
                <a:off x="3003" y="3243"/>
                <a:ext cx="1" cy="16"/>
              </a:xfrm>
              <a:prstGeom prst="line">
                <a:avLst/>
              </a:prstGeom>
              <a:noFill/>
              <a:ln w="25400">
                <a:solidFill>
                  <a:srgbClr val="000000"/>
                </a:solidFill>
                <a:round/>
                <a:headEnd/>
                <a:tailEnd/>
              </a:ln>
            </p:spPr>
            <p:txBody>
              <a:bodyPr/>
              <a:lstStyle/>
              <a:p>
                <a:endParaRPr lang="en-US"/>
              </a:p>
            </p:txBody>
          </p:sp>
          <p:sp>
            <p:nvSpPr>
              <p:cNvPr id="69669" name="Line 32"/>
              <p:cNvSpPr>
                <a:spLocks noChangeShapeType="1"/>
              </p:cNvSpPr>
              <p:nvPr/>
            </p:nvSpPr>
            <p:spPr bwMode="auto">
              <a:xfrm flipV="1">
                <a:off x="3571" y="3243"/>
                <a:ext cx="1" cy="16"/>
              </a:xfrm>
              <a:prstGeom prst="line">
                <a:avLst/>
              </a:prstGeom>
              <a:noFill/>
              <a:ln w="25400">
                <a:solidFill>
                  <a:srgbClr val="000000"/>
                </a:solidFill>
                <a:round/>
                <a:headEnd/>
                <a:tailEnd/>
              </a:ln>
            </p:spPr>
            <p:txBody>
              <a:bodyPr/>
              <a:lstStyle/>
              <a:p>
                <a:endParaRPr lang="en-US"/>
              </a:p>
            </p:txBody>
          </p:sp>
          <p:sp>
            <p:nvSpPr>
              <p:cNvPr id="69670" name="Line 33"/>
              <p:cNvSpPr>
                <a:spLocks noChangeShapeType="1"/>
              </p:cNvSpPr>
              <p:nvPr/>
            </p:nvSpPr>
            <p:spPr bwMode="auto">
              <a:xfrm flipV="1">
                <a:off x="4139" y="3243"/>
                <a:ext cx="1" cy="16"/>
              </a:xfrm>
              <a:prstGeom prst="line">
                <a:avLst/>
              </a:prstGeom>
              <a:noFill/>
              <a:ln w="25400">
                <a:solidFill>
                  <a:srgbClr val="000000"/>
                </a:solidFill>
                <a:round/>
                <a:headEnd/>
                <a:tailEnd/>
              </a:ln>
            </p:spPr>
            <p:txBody>
              <a:bodyPr/>
              <a:lstStyle/>
              <a:p>
                <a:endParaRPr lang="en-US"/>
              </a:p>
            </p:txBody>
          </p:sp>
          <p:sp>
            <p:nvSpPr>
              <p:cNvPr id="69671" name="Line 34"/>
              <p:cNvSpPr>
                <a:spLocks noChangeShapeType="1"/>
              </p:cNvSpPr>
              <p:nvPr/>
            </p:nvSpPr>
            <p:spPr bwMode="auto">
              <a:xfrm flipV="1">
                <a:off x="4707" y="3243"/>
                <a:ext cx="1" cy="16"/>
              </a:xfrm>
              <a:prstGeom prst="line">
                <a:avLst/>
              </a:prstGeom>
              <a:noFill/>
              <a:ln w="25400">
                <a:solidFill>
                  <a:srgbClr val="000000"/>
                </a:solidFill>
                <a:round/>
                <a:headEnd/>
                <a:tailEnd/>
              </a:ln>
            </p:spPr>
            <p:txBody>
              <a:bodyPr/>
              <a:lstStyle/>
              <a:p>
                <a:endParaRPr lang="en-US"/>
              </a:p>
            </p:txBody>
          </p:sp>
        </p:grpSp>
        <p:grpSp>
          <p:nvGrpSpPr>
            <p:cNvPr id="69655" name="Group 35"/>
            <p:cNvGrpSpPr>
              <a:grpSpLocks/>
            </p:cNvGrpSpPr>
            <p:nvPr/>
          </p:nvGrpSpPr>
          <p:grpSpPr bwMode="auto">
            <a:xfrm>
              <a:off x="1251" y="1141"/>
              <a:ext cx="52" cy="2103"/>
              <a:chOff x="1267" y="1135"/>
              <a:chExt cx="32" cy="2109"/>
            </a:xfrm>
          </p:grpSpPr>
          <p:sp>
            <p:nvSpPr>
              <p:cNvPr id="69659" name="Line 36"/>
              <p:cNvSpPr>
                <a:spLocks noChangeShapeType="1"/>
              </p:cNvSpPr>
              <p:nvPr/>
            </p:nvSpPr>
            <p:spPr bwMode="auto">
              <a:xfrm flipH="1">
                <a:off x="1267" y="3243"/>
                <a:ext cx="32" cy="1"/>
              </a:xfrm>
              <a:prstGeom prst="line">
                <a:avLst/>
              </a:prstGeom>
              <a:noFill/>
              <a:ln w="28575">
                <a:solidFill>
                  <a:srgbClr val="000000"/>
                </a:solidFill>
                <a:round/>
                <a:headEnd/>
                <a:tailEnd/>
              </a:ln>
            </p:spPr>
            <p:txBody>
              <a:bodyPr/>
              <a:lstStyle/>
              <a:p>
                <a:endParaRPr lang="en-US"/>
              </a:p>
            </p:txBody>
          </p:sp>
          <p:sp>
            <p:nvSpPr>
              <p:cNvPr id="69660" name="Line 37"/>
              <p:cNvSpPr>
                <a:spLocks noChangeShapeType="1"/>
              </p:cNvSpPr>
              <p:nvPr/>
            </p:nvSpPr>
            <p:spPr bwMode="auto">
              <a:xfrm flipH="1">
                <a:off x="1267" y="2827"/>
                <a:ext cx="32" cy="1"/>
              </a:xfrm>
              <a:prstGeom prst="line">
                <a:avLst/>
              </a:prstGeom>
              <a:noFill/>
              <a:ln w="28575">
                <a:solidFill>
                  <a:srgbClr val="000000"/>
                </a:solidFill>
                <a:round/>
                <a:headEnd/>
                <a:tailEnd/>
              </a:ln>
            </p:spPr>
            <p:txBody>
              <a:bodyPr/>
              <a:lstStyle/>
              <a:p>
                <a:endParaRPr lang="en-US"/>
              </a:p>
            </p:txBody>
          </p:sp>
          <p:sp>
            <p:nvSpPr>
              <p:cNvPr id="69661" name="Line 38"/>
              <p:cNvSpPr>
                <a:spLocks noChangeShapeType="1"/>
              </p:cNvSpPr>
              <p:nvPr/>
            </p:nvSpPr>
            <p:spPr bwMode="auto">
              <a:xfrm flipH="1">
                <a:off x="1267" y="2403"/>
                <a:ext cx="32" cy="1"/>
              </a:xfrm>
              <a:prstGeom prst="line">
                <a:avLst/>
              </a:prstGeom>
              <a:noFill/>
              <a:ln w="28575">
                <a:solidFill>
                  <a:srgbClr val="000000"/>
                </a:solidFill>
                <a:round/>
                <a:headEnd/>
                <a:tailEnd/>
              </a:ln>
            </p:spPr>
            <p:txBody>
              <a:bodyPr/>
              <a:lstStyle/>
              <a:p>
                <a:endParaRPr lang="en-US"/>
              </a:p>
            </p:txBody>
          </p:sp>
          <p:sp>
            <p:nvSpPr>
              <p:cNvPr id="69662" name="Line 39"/>
              <p:cNvSpPr>
                <a:spLocks noChangeShapeType="1"/>
              </p:cNvSpPr>
              <p:nvPr/>
            </p:nvSpPr>
            <p:spPr bwMode="auto">
              <a:xfrm flipH="1">
                <a:off x="1267" y="1979"/>
                <a:ext cx="32" cy="1"/>
              </a:xfrm>
              <a:prstGeom prst="line">
                <a:avLst/>
              </a:prstGeom>
              <a:noFill/>
              <a:ln w="28575">
                <a:solidFill>
                  <a:srgbClr val="000000"/>
                </a:solidFill>
                <a:round/>
                <a:headEnd/>
                <a:tailEnd/>
              </a:ln>
            </p:spPr>
            <p:txBody>
              <a:bodyPr/>
              <a:lstStyle/>
              <a:p>
                <a:endParaRPr lang="en-US"/>
              </a:p>
            </p:txBody>
          </p:sp>
          <p:sp>
            <p:nvSpPr>
              <p:cNvPr id="69663" name="Line 40"/>
              <p:cNvSpPr>
                <a:spLocks noChangeShapeType="1"/>
              </p:cNvSpPr>
              <p:nvPr/>
            </p:nvSpPr>
            <p:spPr bwMode="auto">
              <a:xfrm flipH="1">
                <a:off x="1267" y="1563"/>
                <a:ext cx="32" cy="1"/>
              </a:xfrm>
              <a:prstGeom prst="line">
                <a:avLst/>
              </a:prstGeom>
              <a:noFill/>
              <a:ln w="28575">
                <a:solidFill>
                  <a:srgbClr val="000000"/>
                </a:solidFill>
                <a:round/>
                <a:headEnd/>
                <a:tailEnd/>
              </a:ln>
            </p:spPr>
            <p:txBody>
              <a:bodyPr/>
              <a:lstStyle/>
              <a:p>
                <a:endParaRPr lang="en-US"/>
              </a:p>
            </p:txBody>
          </p:sp>
          <p:sp>
            <p:nvSpPr>
              <p:cNvPr id="69664" name="Line 41"/>
              <p:cNvSpPr>
                <a:spLocks noChangeShapeType="1"/>
              </p:cNvSpPr>
              <p:nvPr/>
            </p:nvSpPr>
            <p:spPr bwMode="auto">
              <a:xfrm flipH="1">
                <a:off x="1267" y="1135"/>
                <a:ext cx="32" cy="1"/>
              </a:xfrm>
              <a:prstGeom prst="line">
                <a:avLst/>
              </a:prstGeom>
              <a:noFill/>
              <a:ln w="28575">
                <a:solidFill>
                  <a:srgbClr val="000000"/>
                </a:solidFill>
                <a:round/>
                <a:headEnd/>
                <a:tailEnd/>
              </a:ln>
            </p:spPr>
            <p:txBody>
              <a:bodyPr/>
              <a:lstStyle/>
              <a:p>
                <a:endParaRPr lang="en-US"/>
              </a:p>
            </p:txBody>
          </p:sp>
        </p:grpSp>
        <p:grpSp>
          <p:nvGrpSpPr>
            <p:cNvPr id="69656" name="Group 42"/>
            <p:cNvGrpSpPr>
              <a:grpSpLocks/>
            </p:cNvGrpSpPr>
            <p:nvPr/>
          </p:nvGrpSpPr>
          <p:grpSpPr bwMode="auto">
            <a:xfrm>
              <a:off x="1299" y="1132"/>
              <a:ext cx="3408" cy="2112"/>
              <a:chOff x="1299" y="1132"/>
              <a:chExt cx="3408" cy="2112"/>
            </a:xfrm>
          </p:grpSpPr>
          <p:sp>
            <p:nvSpPr>
              <p:cNvPr id="69657" name="Line 43"/>
              <p:cNvSpPr>
                <a:spLocks noChangeShapeType="1"/>
              </p:cNvSpPr>
              <p:nvPr/>
            </p:nvSpPr>
            <p:spPr bwMode="auto">
              <a:xfrm>
                <a:off x="1299" y="3243"/>
                <a:ext cx="3408" cy="1"/>
              </a:xfrm>
              <a:prstGeom prst="line">
                <a:avLst/>
              </a:prstGeom>
              <a:noFill/>
              <a:ln w="28575">
                <a:solidFill>
                  <a:srgbClr val="000000"/>
                </a:solidFill>
                <a:round/>
                <a:headEnd/>
                <a:tailEnd/>
              </a:ln>
            </p:spPr>
            <p:txBody>
              <a:bodyPr/>
              <a:lstStyle/>
              <a:p>
                <a:endParaRPr lang="en-US"/>
              </a:p>
            </p:txBody>
          </p:sp>
          <p:sp>
            <p:nvSpPr>
              <p:cNvPr id="69658" name="Line 44"/>
              <p:cNvSpPr>
                <a:spLocks noChangeShapeType="1"/>
              </p:cNvSpPr>
              <p:nvPr/>
            </p:nvSpPr>
            <p:spPr bwMode="auto">
              <a:xfrm flipV="1">
                <a:off x="1299" y="1132"/>
                <a:ext cx="1" cy="2111"/>
              </a:xfrm>
              <a:prstGeom prst="line">
                <a:avLst/>
              </a:prstGeom>
              <a:noFill/>
              <a:ln w="28575">
                <a:solidFill>
                  <a:schemeClr val="tx1"/>
                </a:solidFill>
                <a:round/>
                <a:headEnd/>
                <a:tailEnd/>
              </a:ln>
            </p:spPr>
            <p:txBody>
              <a:bodyPr/>
              <a:lstStyle/>
              <a:p>
                <a:endParaRPr lang="en-US"/>
              </a:p>
            </p:txBody>
          </p:sp>
        </p:grpSp>
      </p:grpSp>
      <p:sp>
        <p:nvSpPr>
          <p:cNvPr id="69653" name="AutoShape 45"/>
          <p:cNvSpPr>
            <a:spLocks noChangeArrowheads="1"/>
          </p:cNvSpPr>
          <p:nvPr/>
        </p:nvSpPr>
        <p:spPr bwMode="auto">
          <a:xfrm>
            <a:off x="269875" y="5738813"/>
            <a:ext cx="8628063" cy="633412"/>
          </a:xfrm>
          <a:prstGeom prst="roundRect">
            <a:avLst>
              <a:gd name="adj" fmla="val 16667"/>
            </a:avLst>
          </a:prstGeom>
          <a:solidFill>
            <a:srgbClr val="EC8026"/>
          </a:solidFill>
          <a:ln w="19050">
            <a:noFill/>
            <a:round/>
            <a:headEnd/>
            <a:tailEnd/>
          </a:ln>
        </p:spPr>
        <p:txBody>
          <a:bodyPr anchor="ctr" anchorCtr="1">
            <a:spAutoFit/>
          </a:bodyPr>
          <a:lstStyle/>
          <a:p>
            <a:pPr algn="ctr" eaLnBrk="0" hangingPunct="0">
              <a:spcBef>
                <a:spcPct val="50000"/>
              </a:spcBef>
            </a:pPr>
            <a:r>
              <a:rPr lang="en-GB" b="1"/>
              <a:t>Cardiac iron deposition increases with the number of blood transfusions in unchelated patients </a:t>
            </a:r>
            <a:endParaRPr lang="en-US"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889"/>
                                        </p:tgtEl>
                                        <p:attrNameLst>
                                          <p:attrName>style.visibility</p:attrName>
                                        </p:attrNameLst>
                                      </p:cBhvr>
                                      <p:to>
                                        <p:strVal val="visible"/>
                                      </p:to>
                                    </p:set>
                                    <p:animEffect transition="in" filter="wipe(down)">
                                      <p:cBhvr>
                                        <p:cTn id="7" dur="1000"/>
                                        <p:tgtEl>
                                          <p:spTgt spid="7988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79890"/>
                                        </p:tgtEl>
                                        <p:attrNameLst>
                                          <p:attrName>style.visibility</p:attrName>
                                        </p:attrNameLst>
                                      </p:cBhvr>
                                      <p:to>
                                        <p:strVal val="visible"/>
                                      </p:to>
                                    </p:set>
                                    <p:animEffect transition="in" filter="wipe(down)">
                                      <p:cBhvr>
                                        <p:cTn id="11" dur="1000"/>
                                        <p:tgtEl>
                                          <p:spTgt spid="79890"/>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79891"/>
                                        </p:tgtEl>
                                        <p:attrNameLst>
                                          <p:attrName>style.visibility</p:attrName>
                                        </p:attrNameLst>
                                      </p:cBhvr>
                                      <p:to>
                                        <p:strVal val="visible"/>
                                      </p:to>
                                    </p:set>
                                    <p:animEffect transition="in" filter="wipe(down)">
                                      <p:cBhvr>
                                        <p:cTn id="15" dur="1000"/>
                                        <p:tgtEl>
                                          <p:spTgt spid="79891"/>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79892"/>
                                        </p:tgtEl>
                                        <p:attrNameLst>
                                          <p:attrName>style.visibility</p:attrName>
                                        </p:attrNameLst>
                                      </p:cBhvr>
                                      <p:to>
                                        <p:strVal val="visible"/>
                                      </p:to>
                                    </p:set>
                                    <p:animEffect transition="in" filter="wipe(down)">
                                      <p:cBhvr>
                                        <p:cTn id="19" dur="1000"/>
                                        <p:tgtEl>
                                          <p:spTgt spid="79892"/>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79893"/>
                                        </p:tgtEl>
                                        <p:attrNameLst>
                                          <p:attrName>style.visibility</p:attrName>
                                        </p:attrNameLst>
                                      </p:cBhvr>
                                      <p:to>
                                        <p:strVal val="visible"/>
                                      </p:to>
                                    </p:set>
                                    <p:animEffect transition="in" filter="wipe(down)">
                                      <p:cBhvr>
                                        <p:cTn id="23" dur="1000"/>
                                        <p:tgtEl>
                                          <p:spTgt spid="79893"/>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79894"/>
                                        </p:tgtEl>
                                        <p:attrNameLst>
                                          <p:attrName>style.visibility</p:attrName>
                                        </p:attrNameLst>
                                      </p:cBhvr>
                                      <p:to>
                                        <p:strVal val="visible"/>
                                      </p:to>
                                    </p:set>
                                    <p:animEffect transition="in" filter="wipe(down)">
                                      <p:cBhvr>
                                        <p:cTn id="27" dur="1000"/>
                                        <p:tgtEl>
                                          <p:spTgt spid="79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9" grpId="0" animBg="1"/>
      <p:bldP spid="79890" grpId="0" animBg="1"/>
      <p:bldP spid="79891" grpId="0" animBg="1"/>
      <p:bldP spid="79892" grpId="0" animBg="1"/>
      <p:bldP spid="79893" grpId="0" animBg="1"/>
      <p:bldP spid="798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146050" y="6400800"/>
            <a:ext cx="7223125" cy="274638"/>
          </a:xfrm>
          <a:prstGeom prst="rect">
            <a:avLst/>
          </a:prstGeom>
          <a:noFill/>
          <a:ln w="9525">
            <a:noFill/>
            <a:miter lim="800000"/>
            <a:headEnd/>
            <a:tailEnd/>
          </a:ln>
        </p:spPr>
        <p:txBody>
          <a:bodyPr anchor="b">
            <a:spAutoFit/>
          </a:bodyPr>
          <a:lstStyle/>
          <a:p>
            <a:pPr>
              <a:spcAft>
                <a:spcPct val="50000"/>
              </a:spcAft>
            </a:pPr>
            <a:r>
              <a:rPr lang="en-GB" sz="1200">
                <a:solidFill>
                  <a:srgbClr val="000000"/>
                </a:solidFill>
              </a:rPr>
              <a:t>Harmatz P </a:t>
            </a:r>
            <a:r>
              <a:rPr lang="en-GB" sz="1200" i="1">
                <a:solidFill>
                  <a:srgbClr val="000000"/>
                </a:solidFill>
              </a:rPr>
              <a:t>et al</a:t>
            </a:r>
            <a:r>
              <a:rPr lang="en-GB" sz="1200">
                <a:solidFill>
                  <a:srgbClr val="000000"/>
                </a:solidFill>
              </a:rPr>
              <a:t>. </a:t>
            </a:r>
            <a:r>
              <a:rPr lang="en-GB" sz="1200" i="1">
                <a:solidFill>
                  <a:srgbClr val="000000"/>
                </a:solidFill>
              </a:rPr>
              <a:t>Blood</a:t>
            </a:r>
            <a:r>
              <a:rPr lang="en-GB" sz="1200">
                <a:solidFill>
                  <a:srgbClr val="000000"/>
                </a:solidFill>
              </a:rPr>
              <a:t> 2000;96:76–79</a:t>
            </a:r>
            <a:endParaRPr lang="en-GB" sz="1200">
              <a:solidFill>
                <a:srgbClr val="000000"/>
              </a:solidFill>
              <a:sym typeface="Symbol" pitchFamily="18" charset="2"/>
            </a:endParaRPr>
          </a:p>
        </p:txBody>
      </p:sp>
      <p:sp>
        <p:nvSpPr>
          <p:cNvPr id="71683" name="Rectangle 3"/>
          <p:cNvSpPr>
            <a:spLocks noGrp="1" noChangeArrowheads="1"/>
          </p:cNvSpPr>
          <p:nvPr>
            <p:ph type="title"/>
          </p:nvPr>
        </p:nvSpPr>
        <p:spPr/>
        <p:txBody>
          <a:bodyPr/>
          <a:lstStyle/>
          <a:p>
            <a:pPr eaLnBrk="1" hangingPunct="1"/>
            <a:r>
              <a:rPr lang="en-US" smtClean="0"/>
              <a:t>Repeated transfusions lead to </a:t>
            </a:r>
            <a:br>
              <a:rPr lang="en-US" smtClean="0"/>
            </a:br>
            <a:r>
              <a:rPr lang="en-US" smtClean="0"/>
              <a:t>iron overload in SCD</a:t>
            </a:r>
          </a:p>
        </p:txBody>
      </p:sp>
      <p:grpSp>
        <p:nvGrpSpPr>
          <p:cNvPr id="71684" name="Group 4"/>
          <p:cNvGrpSpPr>
            <a:grpSpLocks/>
          </p:cNvGrpSpPr>
          <p:nvPr/>
        </p:nvGrpSpPr>
        <p:grpSpPr bwMode="auto">
          <a:xfrm>
            <a:off x="2146300" y="1647825"/>
            <a:ext cx="196850" cy="3306763"/>
            <a:chOff x="1340" y="1038"/>
            <a:chExt cx="124" cy="2083"/>
          </a:xfrm>
        </p:grpSpPr>
        <p:sp>
          <p:nvSpPr>
            <p:cNvPr id="71738" name="Rectangle 5"/>
            <p:cNvSpPr>
              <a:spLocks noChangeAspect="1" noChangeArrowheads="1"/>
            </p:cNvSpPr>
            <p:nvPr/>
          </p:nvSpPr>
          <p:spPr bwMode="auto">
            <a:xfrm>
              <a:off x="1402" y="2987"/>
              <a:ext cx="62" cy="134"/>
            </a:xfrm>
            <a:prstGeom prst="rect">
              <a:avLst/>
            </a:prstGeom>
            <a:noFill/>
            <a:ln w="9525">
              <a:noFill/>
              <a:miter lim="800000"/>
              <a:headEnd/>
              <a:tailEnd/>
            </a:ln>
          </p:spPr>
          <p:txBody>
            <a:bodyPr wrap="none" lIns="0" tIns="0" rIns="0" bIns="0">
              <a:spAutoFit/>
            </a:bodyPr>
            <a:lstStyle/>
            <a:p>
              <a:r>
                <a:rPr lang="en-US" sz="1400" b="1">
                  <a:solidFill>
                    <a:srgbClr val="1F1E1D"/>
                  </a:solidFill>
                </a:rPr>
                <a:t>0</a:t>
              </a:r>
              <a:endParaRPr lang="en-US" sz="1400" b="1"/>
            </a:p>
          </p:txBody>
        </p:sp>
        <p:sp>
          <p:nvSpPr>
            <p:cNvPr id="71739" name="Rectangle 6"/>
            <p:cNvSpPr>
              <a:spLocks noChangeAspect="1" noChangeArrowheads="1"/>
            </p:cNvSpPr>
            <p:nvPr/>
          </p:nvSpPr>
          <p:spPr bwMode="auto">
            <a:xfrm>
              <a:off x="1340" y="2337"/>
              <a:ext cx="124" cy="134"/>
            </a:xfrm>
            <a:prstGeom prst="rect">
              <a:avLst/>
            </a:prstGeom>
            <a:noFill/>
            <a:ln w="9525">
              <a:noFill/>
              <a:miter lim="800000"/>
              <a:headEnd/>
              <a:tailEnd/>
            </a:ln>
          </p:spPr>
          <p:txBody>
            <a:bodyPr wrap="none" lIns="0" tIns="0" rIns="0" bIns="0">
              <a:spAutoFit/>
            </a:bodyPr>
            <a:lstStyle/>
            <a:p>
              <a:r>
                <a:rPr lang="en-US" sz="1400" b="1">
                  <a:solidFill>
                    <a:srgbClr val="1F1E1D"/>
                  </a:solidFill>
                </a:rPr>
                <a:t>10</a:t>
              </a:r>
              <a:endParaRPr lang="en-US" sz="1400" b="1"/>
            </a:p>
          </p:txBody>
        </p:sp>
        <p:sp>
          <p:nvSpPr>
            <p:cNvPr id="71740" name="Rectangle 7"/>
            <p:cNvSpPr>
              <a:spLocks noChangeAspect="1" noChangeArrowheads="1"/>
            </p:cNvSpPr>
            <p:nvPr/>
          </p:nvSpPr>
          <p:spPr bwMode="auto">
            <a:xfrm>
              <a:off x="1340" y="1688"/>
              <a:ext cx="124" cy="134"/>
            </a:xfrm>
            <a:prstGeom prst="rect">
              <a:avLst/>
            </a:prstGeom>
            <a:noFill/>
            <a:ln w="9525">
              <a:noFill/>
              <a:miter lim="800000"/>
              <a:headEnd/>
              <a:tailEnd/>
            </a:ln>
          </p:spPr>
          <p:txBody>
            <a:bodyPr wrap="none" lIns="0" tIns="0" rIns="0" bIns="0">
              <a:spAutoFit/>
            </a:bodyPr>
            <a:lstStyle/>
            <a:p>
              <a:r>
                <a:rPr lang="en-US" sz="1400" b="1">
                  <a:solidFill>
                    <a:srgbClr val="1F1E1D"/>
                  </a:solidFill>
                </a:rPr>
                <a:t>20</a:t>
              </a:r>
              <a:endParaRPr lang="en-US" sz="1400" b="1"/>
            </a:p>
          </p:txBody>
        </p:sp>
        <p:sp>
          <p:nvSpPr>
            <p:cNvPr id="71741" name="Rectangle 8"/>
            <p:cNvSpPr>
              <a:spLocks noChangeAspect="1" noChangeArrowheads="1"/>
            </p:cNvSpPr>
            <p:nvPr/>
          </p:nvSpPr>
          <p:spPr bwMode="auto">
            <a:xfrm>
              <a:off x="1402" y="2666"/>
              <a:ext cx="62" cy="134"/>
            </a:xfrm>
            <a:prstGeom prst="rect">
              <a:avLst/>
            </a:prstGeom>
            <a:noFill/>
            <a:ln w="9525">
              <a:noFill/>
              <a:miter lim="800000"/>
              <a:headEnd/>
              <a:tailEnd/>
            </a:ln>
          </p:spPr>
          <p:txBody>
            <a:bodyPr wrap="none" lIns="0" tIns="0" rIns="0" bIns="0">
              <a:spAutoFit/>
            </a:bodyPr>
            <a:lstStyle/>
            <a:p>
              <a:r>
                <a:rPr lang="en-US" sz="1400" b="1">
                  <a:solidFill>
                    <a:srgbClr val="1F1E1D"/>
                  </a:solidFill>
                </a:rPr>
                <a:t>5</a:t>
              </a:r>
              <a:endParaRPr lang="en-US" sz="1400" b="1"/>
            </a:p>
          </p:txBody>
        </p:sp>
        <p:sp>
          <p:nvSpPr>
            <p:cNvPr id="71742" name="Rectangle 9"/>
            <p:cNvSpPr>
              <a:spLocks noChangeAspect="1" noChangeArrowheads="1"/>
            </p:cNvSpPr>
            <p:nvPr/>
          </p:nvSpPr>
          <p:spPr bwMode="auto">
            <a:xfrm>
              <a:off x="1340" y="2017"/>
              <a:ext cx="124" cy="134"/>
            </a:xfrm>
            <a:prstGeom prst="rect">
              <a:avLst/>
            </a:prstGeom>
            <a:noFill/>
            <a:ln w="9525">
              <a:noFill/>
              <a:miter lim="800000"/>
              <a:headEnd/>
              <a:tailEnd/>
            </a:ln>
          </p:spPr>
          <p:txBody>
            <a:bodyPr wrap="none" lIns="0" tIns="0" rIns="0" bIns="0">
              <a:spAutoFit/>
            </a:bodyPr>
            <a:lstStyle/>
            <a:p>
              <a:r>
                <a:rPr lang="en-US" sz="1400" b="1">
                  <a:solidFill>
                    <a:srgbClr val="1F1E1D"/>
                  </a:solidFill>
                </a:rPr>
                <a:t>15</a:t>
              </a:r>
              <a:endParaRPr lang="en-US" sz="1400" b="1"/>
            </a:p>
          </p:txBody>
        </p:sp>
        <p:sp>
          <p:nvSpPr>
            <p:cNvPr id="71743" name="Rectangle 10"/>
            <p:cNvSpPr>
              <a:spLocks noChangeAspect="1" noChangeArrowheads="1"/>
            </p:cNvSpPr>
            <p:nvPr/>
          </p:nvSpPr>
          <p:spPr bwMode="auto">
            <a:xfrm>
              <a:off x="1340" y="1367"/>
              <a:ext cx="124" cy="134"/>
            </a:xfrm>
            <a:prstGeom prst="rect">
              <a:avLst/>
            </a:prstGeom>
            <a:noFill/>
            <a:ln w="9525">
              <a:noFill/>
              <a:miter lim="800000"/>
              <a:headEnd/>
              <a:tailEnd/>
            </a:ln>
          </p:spPr>
          <p:txBody>
            <a:bodyPr wrap="none" lIns="0" tIns="0" rIns="0" bIns="0">
              <a:spAutoFit/>
            </a:bodyPr>
            <a:lstStyle/>
            <a:p>
              <a:r>
                <a:rPr lang="en-US" sz="1400" b="1">
                  <a:solidFill>
                    <a:srgbClr val="1F1E1D"/>
                  </a:solidFill>
                </a:rPr>
                <a:t>25</a:t>
              </a:r>
              <a:endParaRPr lang="en-US" sz="1400" b="1"/>
            </a:p>
          </p:txBody>
        </p:sp>
        <p:sp>
          <p:nvSpPr>
            <p:cNvPr id="71744" name="Rectangle 11"/>
            <p:cNvSpPr>
              <a:spLocks noChangeAspect="1" noChangeArrowheads="1"/>
            </p:cNvSpPr>
            <p:nvPr/>
          </p:nvSpPr>
          <p:spPr bwMode="auto">
            <a:xfrm>
              <a:off x="1340" y="1038"/>
              <a:ext cx="124" cy="134"/>
            </a:xfrm>
            <a:prstGeom prst="rect">
              <a:avLst/>
            </a:prstGeom>
            <a:noFill/>
            <a:ln w="9525">
              <a:noFill/>
              <a:miter lim="800000"/>
              <a:headEnd/>
              <a:tailEnd/>
            </a:ln>
          </p:spPr>
          <p:txBody>
            <a:bodyPr wrap="none" lIns="0" tIns="0" rIns="0" bIns="0">
              <a:spAutoFit/>
            </a:bodyPr>
            <a:lstStyle/>
            <a:p>
              <a:r>
                <a:rPr lang="en-US" sz="1400" b="1">
                  <a:solidFill>
                    <a:srgbClr val="1F1E1D"/>
                  </a:solidFill>
                </a:rPr>
                <a:t>30</a:t>
              </a:r>
              <a:endParaRPr lang="en-US" sz="1400" b="1"/>
            </a:p>
          </p:txBody>
        </p:sp>
      </p:grpSp>
      <p:grpSp>
        <p:nvGrpSpPr>
          <p:cNvPr id="71685" name="Group 12"/>
          <p:cNvGrpSpPr>
            <a:grpSpLocks/>
          </p:cNvGrpSpPr>
          <p:nvPr/>
        </p:nvGrpSpPr>
        <p:grpSpPr bwMode="auto">
          <a:xfrm>
            <a:off x="2386013" y="1749425"/>
            <a:ext cx="82550" cy="3095625"/>
            <a:chOff x="1513" y="1096"/>
            <a:chExt cx="36" cy="1956"/>
          </a:xfrm>
        </p:grpSpPr>
        <p:sp>
          <p:nvSpPr>
            <p:cNvPr id="71731" name="Line 13"/>
            <p:cNvSpPr>
              <a:spLocks noChangeAspect="1" noChangeShapeType="1"/>
            </p:cNvSpPr>
            <p:nvPr/>
          </p:nvSpPr>
          <p:spPr bwMode="auto">
            <a:xfrm>
              <a:off x="1513" y="3051"/>
              <a:ext cx="36" cy="1"/>
            </a:xfrm>
            <a:prstGeom prst="line">
              <a:avLst/>
            </a:prstGeom>
            <a:noFill/>
            <a:ln w="28575">
              <a:solidFill>
                <a:srgbClr val="1F1E1D"/>
              </a:solidFill>
              <a:round/>
              <a:headEnd/>
              <a:tailEnd/>
            </a:ln>
          </p:spPr>
          <p:txBody>
            <a:bodyPr/>
            <a:lstStyle/>
            <a:p>
              <a:endParaRPr lang="en-US"/>
            </a:p>
          </p:txBody>
        </p:sp>
        <p:sp>
          <p:nvSpPr>
            <p:cNvPr id="71732" name="Line 14"/>
            <p:cNvSpPr>
              <a:spLocks noChangeAspect="1" noChangeShapeType="1"/>
            </p:cNvSpPr>
            <p:nvPr/>
          </p:nvSpPr>
          <p:spPr bwMode="auto">
            <a:xfrm>
              <a:off x="1513" y="2401"/>
              <a:ext cx="36" cy="1"/>
            </a:xfrm>
            <a:prstGeom prst="line">
              <a:avLst/>
            </a:prstGeom>
            <a:noFill/>
            <a:ln w="28575">
              <a:solidFill>
                <a:srgbClr val="1F1E1D"/>
              </a:solidFill>
              <a:round/>
              <a:headEnd/>
              <a:tailEnd/>
            </a:ln>
          </p:spPr>
          <p:txBody>
            <a:bodyPr/>
            <a:lstStyle/>
            <a:p>
              <a:endParaRPr lang="en-US"/>
            </a:p>
          </p:txBody>
        </p:sp>
        <p:sp>
          <p:nvSpPr>
            <p:cNvPr id="71733" name="Line 15"/>
            <p:cNvSpPr>
              <a:spLocks noChangeAspect="1" noChangeShapeType="1"/>
            </p:cNvSpPr>
            <p:nvPr/>
          </p:nvSpPr>
          <p:spPr bwMode="auto">
            <a:xfrm>
              <a:off x="1513" y="1752"/>
              <a:ext cx="36" cy="1"/>
            </a:xfrm>
            <a:prstGeom prst="line">
              <a:avLst/>
            </a:prstGeom>
            <a:noFill/>
            <a:ln w="28575">
              <a:solidFill>
                <a:srgbClr val="1F1E1D"/>
              </a:solidFill>
              <a:round/>
              <a:headEnd/>
              <a:tailEnd/>
            </a:ln>
          </p:spPr>
          <p:txBody>
            <a:bodyPr/>
            <a:lstStyle/>
            <a:p>
              <a:endParaRPr lang="en-US"/>
            </a:p>
          </p:txBody>
        </p:sp>
        <p:sp>
          <p:nvSpPr>
            <p:cNvPr id="71734" name="Line 16"/>
            <p:cNvSpPr>
              <a:spLocks noChangeAspect="1" noChangeShapeType="1"/>
            </p:cNvSpPr>
            <p:nvPr/>
          </p:nvSpPr>
          <p:spPr bwMode="auto">
            <a:xfrm>
              <a:off x="1513" y="2730"/>
              <a:ext cx="36" cy="0"/>
            </a:xfrm>
            <a:prstGeom prst="line">
              <a:avLst/>
            </a:prstGeom>
            <a:noFill/>
            <a:ln w="28575">
              <a:solidFill>
                <a:srgbClr val="1F1E1D"/>
              </a:solidFill>
              <a:round/>
              <a:headEnd/>
              <a:tailEnd/>
            </a:ln>
          </p:spPr>
          <p:txBody>
            <a:bodyPr/>
            <a:lstStyle/>
            <a:p>
              <a:endParaRPr lang="en-US"/>
            </a:p>
          </p:txBody>
        </p:sp>
        <p:sp>
          <p:nvSpPr>
            <p:cNvPr id="71735" name="Line 17"/>
            <p:cNvSpPr>
              <a:spLocks noChangeAspect="1" noChangeShapeType="1"/>
            </p:cNvSpPr>
            <p:nvPr/>
          </p:nvSpPr>
          <p:spPr bwMode="auto">
            <a:xfrm>
              <a:off x="1513" y="2081"/>
              <a:ext cx="36" cy="0"/>
            </a:xfrm>
            <a:prstGeom prst="line">
              <a:avLst/>
            </a:prstGeom>
            <a:noFill/>
            <a:ln w="28575">
              <a:solidFill>
                <a:srgbClr val="1F1E1D"/>
              </a:solidFill>
              <a:round/>
              <a:headEnd/>
              <a:tailEnd/>
            </a:ln>
          </p:spPr>
          <p:txBody>
            <a:bodyPr/>
            <a:lstStyle/>
            <a:p>
              <a:endParaRPr lang="en-US"/>
            </a:p>
          </p:txBody>
        </p:sp>
        <p:sp>
          <p:nvSpPr>
            <p:cNvPr id="71736" name="Line 18"/>
            <p:cNvSpPr>
              <a:spLocks noChangeAspect="1" noChangeShapeType="1"/>
            </p:cNvSpPr>
            <p:nvPr/>
          </p:nvSpPr>
          <p:spPr bwMode="auto">
            <a:xfrm>
              <a:off x="1513" y="1431"/>
              <a:ext cx="36" cy="1"/>
            </a:xfrm>
            <a:prstGeom prst="line">
              <a:avLst/>
            </a:prstGeom>
            <a:noFill/>
            <a:ln w="28575">
              <a:solidFill>
                <a:srgbClr val="1F1E1D"/>
              </a:solidFill>
              <a:round/>
              <a:headEnd/>
              <a:tailEnd/>
            </a:ln>
          </p:spPr>
          <p:txBody>
            <a:bodyPr/>
            <a:lstStyle/>
            <a:p>
              <a:endParaRPr lang="en-US"/>
            </a:p>
          </p:txBody>
        </p:sp>
        <p:sp>
          <p:nvSpPr>
            <p:cNvPr id="71737" name="Line 19"/>
            <p:cNvSpPr>
              <a:spLocks noChangeAspect="1" noChangeShapeType="1"/>
            </p:cNvSpPr>
            <p:nvPr/>
          </p:nvSpPr>
          <p:spPr bwMode="auto">
            <a:xfrm>
              <a:off x="1513" y="1096"/>
              <a:ext cx="36" cy="1"/>
            </a:xfrm>
            <a:prstGeom prst="line">
              <a:avLst/>
            </a:prstGeom>
            <a:noFill/>
            <a:ln w="28575">
              <a:solidFill>
                <a:srgbClr val="1F1E1D"/>
              </a:solidFill>
              <a:round/>
              <a:headEnd/>
              <a:tailEnd/>
            </a:ln>
          </p:spPr>
          <p:txBody>
            <a:bodyPr/>
            <a:lstStyle/>
            <a:p>
              <a:endParaRPr lang="en-US"/>
            </a:p>
          </p:txBody>
        </p:sp>
      </p:grpSp>
      <p:grpSp>
        <p:nvGrpSpPr>
          <p:cNvPr id="71686" name="Group 20"/>
          <p:cNvGrpSpPr>
            <a:grpSpLocks/>
          </p:cNvGrpSpPr>
          <p:nvPr/>
        </p:nvGrpSpPr>
        <p:grpSpPr bwMode="auto">
          <a:xfrm>
            <a:off x="2405063" y="4949825"/>
            <a:ext cx="4687887" cy="212725"/>
            <a:chOff x="1515" y="3130"/>
            <a:chExt cx="2953" cy="134"/>
          </a:xfrm>
        </p:grpSpPr>
        <p:sp>
          <p:nvSpPr>
            <p:cNvPr id="71722" name="Rectangle 21"/>
            <p:cNvSpPr>
              <a:spLocks noChangeAspect="1" noChangeArrowheads="1"/>
            </p:cNvSpPr>
            <p:nvPr/>
          </p:nvSpPr>
          <p:spPr bwMode="auto">
            <a:xfrm>
              <a:off x="1515" y="3130"/>
              <a:ext cx="62" cy="134"/>
            </a:xfrm>
            <a:prstGeom prst="rect">
              <a:avLst/>
            </a:prstGeom>
            <a:noFill/>
            <a:ln w="9525">
              <a:noFill/>
              <a:miter lim="800000"/>
              <a:headEnd/>
              <a:tailEnd/>
            </a:ln>
          </p:spPr>
          <p:txBody>
            <a:bodyPr wrap="none" lIns="0" tIns="0" rIns="0" bIns="0">
              <a:spAutoFit/>
            </a:bodyPr>
            <a:lstStyle/>
            <a:p>
              <a:r>
                <a:rPr lang="en-US" sz="1400" b="1">
                  <a:solidFill>
                    <a:srgbClr val="1F1E1D"/>
                  </a:solidFill>
                </a:rPr>
                <a:t>0</a:t>
              </a:r>
              <a:endParaRPr lang="en-US" sz="1400" b="1"/>
            </a:p>
          </p:txBody>
        </p:sp>
        <p:sp>
          <p:nvSpPr>
            <p:cNvPr id="71723" name="Rectangle 22"/>
            <p:cNvSpPr>
              <a:spLocks noChangeAspect="1" noChangeArrowheads="1"/>
            </p:cNvSpPr>
            <p:nvPr/>
          </p:nvSpPr>
          <p:spPr bwMode="auto">
            <a:xfrm>
              <a:off x="1835" y="3130"/>
              <a:ext cx="124" cy="134"/>
            </a:xfrm>
            <a:prstGeom prst="rect">
              <a:avLst/>
            </a:prstGeom>
            <a:noFill/>
            <a:ln w="9525">
              <a:noFill/>
              <a:miter lim="800000"/>
              <a:headEnd/>
              <a:tailEnd/>
            </a:ln>
          </p:spPr>
          <p:txBody>
            <a:bodyPr wrap="none" lIns="0" tIns="0" rIns="0" bIns="0">
              <a:spAutoFit/>
            </a:bodyPr>
            <a:lstStyle/>
            <a:p>
              <a:r>
                <a:rPr lang="en-US" sz="1400" b="1">
                  <a:solidFill>
                    <a:srgbClr val="1F1E1D"/>
                  </a:solidFill>
                </a:rPr>
                <a:t>20</a:t>
              </a:r>
              <a:endParaRPr lang="en-US" sz="1400" b="1"/>
            </a:p>
          </p:txBody>
        </p:sp>
        <p:sp>
          <p:nvSpPr>
            <p:cNvPr id="71724" name="Rectangle 23"/>
            <p:cNvSpPr>
              <a:spLocks noChangeAspect="1" noChangeArrowheads="1"/>
            </p:cNvSpPr>
            <p:nvPr/>
          </p:nvSpPr>
          <p:spPr bwMode="auto">
            <a:xfrm>
              <a:off x="2180" y="3130"/>
              <a:ext cx="124" cy="134"/>
            </a:xfrm>
            <a:prstGeom prst="rect">
              <a:avLst/>
            </a:prstGeom>
            <a:noFill/>
            <a:ln w="9525">
              <a:noFill/>
              <a:miter lim="800000"/>
              <a:headEnd/>
              <a:tailEnd/>
            </a:ln>
          </p:spPr>
          <p:txBody>
            <a:bodyPr wrap="none" lIns="0" tIns="0" rIns="0" bIns="0">
              <a:spAutoFit/>
            </a:bodyPr>
            <a:lstStyle/>
            <a:p>
              <a:r>
                <a:rPr lang="en-US" sz="1400" b="1">
                  <a:solidFill>
                    <a:srgbClr val="1F1E1D"/>
                  </a:solidFill>
                </a:rPr>
                <a:t>40</a:t>
              </a:r>
              <a:endParaRPr lang="en-US" sz="1400" b="1"/>
            </a:p>
          </p:txBody>
        </p:sp>
        <p:sp>
          <p:nvSpPr>
            <p:cNvPr id="71725" name="Rectangle 24"/>
            <p:cNvSpPr>
              <a:spLocks noChangeAspect="1" noChangeArrowheads="1"/>
            </p:cNvSpPr>
            <p:nvPr/>
          </p:nvSpPr>
          <p:spPr bwMode="auto">
            <a:xfrm>
              <a:off x="2541" y="3130"/>
              <a:ext cx="124" cy="134"/>
            </a:xfrm>
            <a:prstGeom prst="rect">
              <a:avLst/>
            </a:prstGeom>
            <a:noFill/>
            <a:ln w="9525">
              <a:noFill/>
              <a:miter lim="800000"/>
              <a:headEnd/>
              <a:tailEnd/>
            </a:ln>
          </p:spPr>
          <p:txBody>
            <a:bodyPr wrap="none" lIns="0" tIns="0" rIns="0" bIns="0">
              <a:spAutoFit/>
            </a:bodyPr>
            <a:lstStyle/>
            <a:p>
              <a:r>
                <a:rPr lang="en-US" sz="1400" b="1">
                  <a:solidFill>
                    <a:srgbClr val="1F1E1D"/>
                  </a:solidFill>
                </a:rPr>
                <a:t>60</a:t>
              </a:r>
              <a:endParaRPr lang="en-US" sz="1400" b="1"/>
            </a:p>
          </p:txBody>
        </p:sp>
        <p:sp>
          <p:nvSpPr>
            <p:cNvPr id="71726" name="Rectangle 25"/>
            <p:cNvSpPr>
              <a:spLocks noChangeAspect="1" noChangeArrowheads="1"/>
            </p:cNvSpPr>
            <p:nvPr/>
          </p:nvSpPr>
          <p:spPr bwMode="auto">
            <a:xfrm>
              <a:off x="2893" y="3130"/>
              <a:ext cx="124" cy="134"/>
            </a:xfrm>
            <a:prstGeom prst="rect">
              <a:avLst/>
            </a:prstGeom>
            <a:noFill/>
            <a:ln w="9525">
              <a:noFill/>
              <a:miter lim="800000"/>
              <a:headEnd/>
              <a:tailEnd/>
            </a:ln>
          </p:spPr>
          <p:txBody>
            <a:bodyPr wrap="none" lIns="0" tIns="0" rIns="0" bIns="0">
              <a:spAutoFit/>
            </a:bodyPr>
            <a:lstStyle/>
            <a:p>
              <a:r>
                <a:rPr lang="en-US" sz="1400" b="1">
                  <a:solidFill>
                    <a:srgbClr val="1F1E1D"/>
                  </a:solidFill>
                </a:rPr>
                <a:t>80</a:t>
              </a:r>
              <a:endParaRPr lang="en-US" sz="1400" b="1"/>
            </a:p>
          </p:txBody>
        </p:sp>
        <p:sp>
          <p:nvSpPr>
            <p:cNvPr id="71727" name="Rectangle 26"/>
            <p:cNvSpPr>
              <a:spLocks noChangeAspect="1" noChangeArrowheads="1"/>
            </p:cNvSpPr>
            <p:nvPr/>
          </p:nvSpPr>
          <p:spPr bwMode="auto">
            <a:xfrm>
              <a:off x="3227" y="3130"/>
              <a:ext cx="186" cy="134"/>
            </a:xfrm>
            <a:prstGeom prst="rect">
              <a:avLst/>
            </a:prstGeom>
            <a:noFill/>
            <a:ln w="9525">
              <a:noFill/>
              <a:miter lim="800000"/>
              <a:headEnd/>
              <a:tailEnd/>
            </a:ln>
          </p:spPr>
          <p:txBody>
            <a:bodyPr wrap="none" lIns="0" tIns="0" rIns="0" bIns="0">
              <a:spAutoFit/>
            </a:bodyPr>
            <a:lstStyle/>
            <a:p>
              <a:r>
                <a:rPr lang="en-US" sz="1400" b="1">
                  <a:solidFill>
                    <a:srgbClr val="1F1E1D"/>
                  </a:solidFill>
                </a:rPr>
                <a:t>100</a:t>
              </a:r>
              <a:endParaRPr lang="en-US" sz="1400" b="1"/>
            </a:p>
          </p:txBody>
        </p:sp>
        <p:sp>
          <p:nvSpPr>
            <p:cNvPr id="71728" name="Rectangle 27"/>
            <p:cNvSpPr>
              <a:spLocks noChangeAspect="1" noChangeArrowheads="1"/>
            </p:cNvSpPr>
            <p:nvPr/>
          </p:nvSpPr>
          <p:spPr bwMode="auto">
            <a:xfrm>
              <a:off x="3930" y="3130"/>
              <a:ext cx="186" cy="134"/>
            </a:xfrm>
            <a:prstGeom prst="rect">
              <a:avLst/>
            </a:prstGeom>
            <a:noFill/>
            <a:ln w="9525">
              <a:noFill/>
              <a:miter lim="800000"/>
              <a:headEnd/>
              <a:tailEnd/>
            </a:ln>
          </p:spPr>
          <p:txBody>
            <a:bodyPr wrap="none" lIns="0" tIns="0" rIns="0" bIns="0">
              <a:spAutoFit/>
            </a:bodyPr>
            <a:lstStyle/>
            <a:p>
              <a:r>
                <a:rPr lang="en-US" sz="1400" b="1">
                  <a:solidFill>
                    <a:srgbClr val="1F1E1D"/>
                  </a:solidFill>
                </a:rPr>
                <a:t>140</a:t>
              </a:r>
              <a:endParaRPr lang="en-US" sz="1400" b="1"/>
            </a:p>
          </p:txBody>
        </p:sp>
        <p:sp>
          <p:nvSpPr>
            <p:cNvPr id="71729" name="Rectangle 28"/>
            <p:cNvSpPr>
              <a:spLocks noChangeAspect="1" noChangeArrowheads="1"/>
            </p:cNvSpPr>
            <p:nvPr/>
          </p:nvSpPr>
          <p:spPr bwMode="auto">
            <a:xfrm>
              <a:off x="3579" y="3130"/>
              <a:ext cx="186" cy="134"/>
            </a:xfrm>
            <a:prstGeom prst="rect">
              <a:avLst/>
            </a:prstGeom>
            <a:noFill/>
            <a:ln w="9525">
              <a:noFill/>
              <a:miter lim="800000"/>
              <a:headEnd/>
              <a:tailEnd/>
            </a:ln>
          </p:spPr>
          <p:txBody>
            <a:bodyPr wrap="none" lIns="0" tIns="0" rIns="0" bIns="0">
              <a:spAutoFit/>
            </a:bodyPr>
            <a:lstStyle/>
            <a:p>
              <a:r>
                <a:rPr lang="en-US" sz="1400" b="1">
                  <a:solidFill>
                    <a:srgbClr val="1F1E1D"/>
                  </a:solidFill>
                </a:rPr>
                <a:t>120</a:t>
              </a:r>
              <a:endParaRPr lang="en-US" sz="1400" b="1"/>
            </a:p>
          </p:txBody>
        </p:sp>
        <p:sp>
          <p:nvSpPr>
            <p:cNvPr id="71730" name="Rectangle 29"/>
            <p:cNvSpPr>
              <a:spLocks noChangeAspect="1" noChangeArrowheads="1"/>
            </p:cNvSpPr>
            <p:nvPr/>
          </p:nvSpPr>
          <p:spPr bwMode="auto">
            <a:xfrm>
              <a:off x="4282" y="3130"/>
              <a:ext cx="186" cy="134"/>
            </a:xfrm>
            <a:prstGeom prst="rect">
              <a:avLst/>
            </a:prstGeom>
            <a:noFill/>
            <a:ln w="9525">
              <a:noFill/>
              <a:miter lim="800000"/>
              <a:headEnd/>
              <a:tailEnd/>
            </a:ln>
          </p:spPr>
          <p:txBody>
            <a:bodyPr wrap="none" lIns="0" tIns="0" rIns="0" bIns="0">
              <a:spAutoFit/>
            </a:bodyPr>
            <a:lstStyle/>
            <a:p>
              <a:r>
                <a:rPr lang="en-US" sz="1400" b="1">
                  <a:solidFill>
                    <a:srgbClr val="1F1E1D"/>
                  </a:solidFill>
                </a:rPr>
                <a:t>160</a:t>
              </a:r>
              <a:endParaRPr lang="en-US" sz="1400" b="1"/>
            </a:p>
          </p:txBody>
        </p:sp>
      </p:grpSp>
      <p:grpSp>
        <p:nvGrpSpPr>
          <p:cNvPr id="71687" name="Group 30"/>
          <p:cNvGrpSpPr>
            <a:grpSpLocks/>
          </p:cNvGrpSpPr>
          <p:nvPr/>
        </p:nvGrpSpPr>
        <p:grpSpPr bwMode="auto">
          <a:xfrm>
            <a:off x="2459038" y="4833938"/>
            <a:ext cx="4497387" cy="82550"/>
            <a:chOff x="1549" y="3045"/>
            <a:chExt cx="2833" cy="42"/>
          </a:xfrm>
        </p:grpSpPr>
        <p:sp>
          <p:nvSpPr>
            <p:cNvPr id="71713" name="Line 31"/>
            <p:cNvSpPr>
              <a:spLocks noChangeAspect="1" noChangeShapeType="1"/>
            </p:cNvSpPr>
            <p:nvPr/>
          </p:nvSpPr>
          <p:spPr bwMode="auto">
            <a:xfrm flipV="1">
              <a:off x="1549" y="3045"/>
              <a:ext cx="1" cy="42"/>
            </a:xfrm>
            <a:prstGeom prst="line">
              <a:avLst/>
            </a:prstGeom>
            <a:noFill/>
            <a:ln w="28575">
              <a:solidFill>
                <a:srgbClr val="1F1E1D"/>
              </a:solidFill>
              <a:round/>
              <a:headEnd/>
              <a:tailEnd/>
            </a:ln>
          </p:spPr>
          <p:txBody>
            <a:bodyPr/>
            <a:lstStyle/>
            <a:p>
              <a:endParaRPr lang="en-US"/>
            </a:p>
          </p:txBody>
        </p:sp>
        <p:sp>
          <p:nvSpPr>
            <p:cNvPr id="71714" name="Line 32"/>
            <p:cNvSpPr>
              <a:spLocks noChangeAspect="1" noChangeShapeType="1"/>
            </p:cNvSpPr>
            <p:nvPr/>
          </p:nvSpPr>
          <p:spPr bwMode="auto">
            <a:xfrm flipV="1">
              <a:off x="1901" y="3045"/>
              <a:ext cx="1" cy="42"/>
            </a:xfrm>
            <a:prstGeom prst="line">
              <a:avLst/>
            </a:prstGeom>
            <a:noFill/>
            <a:ln w="28575">
              <a:solidFill>
                <a:srgbClr val="1F1E1D"/>
              </a:solidFill>
              <a:round/>
              <a:headEnd/>
              <a:tailEnd/>
            </a:ln>
          </p:spPr>
          <p:txBody>
            <a:bodyPr/>
            <a:lstStyle/>
            <a:p>
              <a:endParaRPr lang="en-US"/>
            </a:p>
          </p:txBody>
        </p:sp>
        <p:sp>
          <p:nvSpPr>
            <p:cNvPr id="71715" name="Line 33"/>
            <p:cNvSpPr>
              <a:spLocks noChangeAspect="1" noChangeShapeType="1"/>
            </p:cNvSpPr>
            <p:nvPr/>
          </p:nvSpPr>
          <p:spPr bwMode="auto">
            <a:xfrm flipV="1">
              <a:off x="2253" y="3045"/>
              <a:ext cx="0" cy="42"/>
            </a:xfrm>
            <a:prstGeom prst="line">
              <a:avLst/>
            </a:prstGeom>
            <a:noFill/>
            <a:ln w="28575">
              <a:solidFill>
                <a:srgbClr val="1F1E1D"/>
              </a:solidFill>
              <a:round/>
              <a:headEnd/>
              <a:tailEnd/>
            </a:ln>
          </p:spPr>
          <p:txBody>
            <a:bodyPr/>
            <a:lstStyle/>
            <a:p>
              <a:endParaRPr lang="en-US"/>
            </a:p>
          </p:txBody>
        </p:sp>
        <p:sp>
          <p:nvSpPr>
            <p:cNvPr id="71716" name="Line 34"/>
            <p:cNvSpPr>
              <a:spLocks noChangeAspect="1" noChangeShapeType="1"/>
            </p:cNvSpPr>
            <p:nvPr/>
          </p:nvSpPr>
          <p:spPr bwMode="auto">
            <a:xfrm flipV="1">
              <a:off x="2614" y="3045"/>
              <a:ext cx="0" cy="42"/>
            </a:xfrm>
            <a:prstGeom prst="line">
              <a:avLst/>
            </a:prstGeom>
            <a:noFill/>
            <a:ln w="28575">
              <a:solidFill>
                <a:srgbClr val="1F1E1D"/>
              </a:solidFill>
              <a:round/>
              <a:headEnd/>
              <a:tailEnd/>
            </a:ln>
          </p:spPr>
          <p:txBody>
            <a:bodyPr/>
            <a:lstStyle/>
            <a:p>
              <a:endParaRPr lang="en-US"/>
            </a:p>
          </p:txBody>
        </p:sp>
        <p:sp>
          <p:nvSpPr>
            <p:cNvPr id="71717" name="Line 35"/>
            <p:cNvSpPr>
              <a:spLocks noChangeAspect="1" noChangeShapeType="1"/>
            </p:cNvSpPr>
            <p:nvPr/>
          </p:nvSpPr>
          <p:spPr bwMode="auto">
            <a:xfrm flipV="1">
              <a:off x="2965" y="3045"/>
              <a:ext cx="1" cy="42"/>
            </a:xfrm>
            <a:prstGeom prst="line">
              <a:avLst/>
            </a:prstGeom>
            <a:noFill/>
            <a:ln w="28575">
              <a:solidFill>
                <a:srgbClr val="1F1E1D"/>
              </a:solidFill>
              <a:round/>
              <a:headEnd/>
              <a:tailEnd/>
            </a:ln>
          </p:spPr>
          <p:txBody>
            <a:bodyPr/>
            <a:lstStyle/>
            <a:p>
              <a:endParaRPr lang="en-US"/>
            </a:p>
          </p:txBody>
        </p:sp>
        <p:sp>
          <p:nvSpPr>
            <p:cNvPr id="71718" name="Line 36"/>
            <p:cNvSpPr>
              <a:spLocks noChangeAspect="1" noChangeShapeType="1"/>
            </p:cNvSpPr>
            <p:nvPr/>
          </p:nvSpPr>
          <p:spPr bwMode="auto">
            <a:xfrm flipV="1">
              <a:off x="3317" y="3045"/>
              <a:ext cx="1" cy="42"/>
            </a:xfrm>
            <a:prstGeom prst="line">
              <a:avLst/>
            </a:prstGeom>
            <a:noFill/>
            <a:ln w="28575">
              <a:solidFill>
                <a:srgbClr val="1F1E1D"/>
              </a:solidFill>
              <a:round/>
              <a:headEnd/>
              <a:tailEnd/>
            </a:ln>
          </p:spPr>
          <p:txBody>
            <a:bodyPr/>
            <a:lstStyle/>
            <a:p>
              <a:endParaRPr lang="en-US"/>
            </a:p>
          </p:txBody>
        </p:sp>
        <p:sp>
          <p:nvSpPr>
            <p:cNvPr id="71719" name="Line 37"/>
            <p:cNvSpPr>
              <a:spLocks noChangeAspect="1" noChangeShapeType="1"/>
            </p:cNvSpPr>
            <p:nvPr/>
          </p:nvSpPr>
          <p:spPr bwMode="auto">
            <a:xfrm flipV="1">
              <a:off x="4030" y="3045"/>
              <a:ext cx="1" cy="42"/>
            </a:xfrm>
            <a:prstGeom prst="line">
              <a:avLst/>
            </a:prstGeom>
            <a:noFill/>
            <a:ln w="28575">
              <a:solidFill>
                <a:srgbClr val="1F1E1D"/>
              </a:solidFill>
              <a:round/>
              <a:headEnd/>
              <a:tailEnd/>
            </a:ln>
          </p:spPr>
          <p:txBody>
            <a:bodyPr/>
            <a:lstStyle/>
            <a:p>
              <a:endParaRPr lang="en-US"/>
            </a:p>
          </p:txBody>
        </p:sp>
        <p:sp>
          <p:nvSpPr>
            <p:cNvPr id="71720" name="Line 38"/>
            <p:cNvSpPr>
              <a:spLocks noChangeAspect="1" noChangeShapeType="1"/>
            </p:cNvSpPr>
            <p:nvPr/>
          </p:nvSpPr>
          <p:spPr bwMode="auto">
            <a:xfrm flipV="1">
              <a:off x="3669" y="3045"/>
              <a:ext cx="1" cy="42"/>
            </a:xfrm>
            <a:prstGeom prst="line">
              <a:avLst/>
            </a:prstGeom>
            <a:noFill/>
            <a:ln w="28575">
              <a:solidFill>
                <a:srgbClr val="1F1E1D"/>
              </a:solidFill>
              <a:round/>
              <a:headEnd/>
              <a:tailEnd/>
            </a:ln>
          </p:spPr>
          <p:txBody>
            <a:bodyPr/>
            <a:lstStyle/>
            <a:p>
              <a:endParaRPr lang="en-US"/>
            </a:p>
          </p:txBody>
        </p:sp>
        <p:sp>
          <p:nvSpPr>
            <p:cNvPr id="71721" name="Line 39"/>
            <p:cNvSpPr>
              <a:spLocks noChangeAspect="1" noChangeShapeType="1"/>
            </p:cNvSpPr>
            <p:nvPr/>
          </p:nvSpPr>
          <p:spPr bwMode="auto">
            <a:xfrm flipV="1">
              <a:off x="4381" y="3045"/>
              <a:ext cx="1" cy="42"/>
            </a:xfrm>
            <a:prstGeom prst="line">
              <a:avLst/>
            </a:prstGeom>
            <a:noFill/>
            <a:ln w="28575">
              <a:solidFill>
                <a:srgbClr val="1F1E1D"/>
              </a:solidFill>
              <a:round/>
              <a:headEnd/>
              <a:tailEnd/>
            </a:ln>
          </p:spPr>
          <p:txBody>
            <a:bodyPr/>
            <a:lstStyle/>
            <a:p>
              <a:endParaRPr lang="en-US"/>
            </a:p>
          </p:txBody>
        </p:sp>
      </p:grpSp>
      <p:sp>
        <p:nvSpPr>
          <p:cNvPr id="71688" name="Rectangle 40"/>
          <p:cNvSpPr>
            <a:spLocks noChangeAspect="1" noChangeArrowheads="1"/>
          </p:cNvSpPr>
          <p:nvPr/>
        </p:nvSpPr>
        <p:spPr bwMode="auto">
          <a:xfrm rot="-5400000">
            <a:off x="895351" y="3073400"/>
            <a:ext cx="1949450" cy="212725"/>
          </a:xfrm>
          <a:prstGeom prst="rect">
            <a:avLst/>
          </a:prstGeom>
          <a:noFill/>
          <a:ln w="9525">
            <a:noFill/>
            <a:miter lim="800000"/>
            <a:headEnd/>
            <a:tailEnd/>
          </a:ln>
        </p:spPr>
        <p:txBody>
          <a:bodyPr wrap="none" lIns="0" tIns="0" rIns="0" bIns="0">
            <a:spAutoFit/>
          </a:bodyPr>
          <a:lstStyle/>
          <a:p>
            <a:r>
              <a:rPr lang="en-US" sz="1400" b="1">
                <a:solidFill>
                  <a:srgbClr val="1F1E1D"/>
                </a:solidFill>
                <a:cs typeface="Arial" pitchFamily="34" charset="0"/>
              </a:rPr>
              <a:t>Liver iron (mg Fe/g dw)</a:t>
            </a:r>
          </a:p>
        </p:txBody>
      </p:sp>
      <p:sp>
        <p:nvSpPr>
          <p:cNvPr id="71689" name="Rectangle 41"/>
          <p:cNvSpPr>
            <a:spLocks noChangeAspect="1" noChangeArrowheads="1"/>
          </p:cNvSpPr>
          <p:nvPr/>
        </p:nvSpPr>
        <p:spPr bwMode="auto">
          <a:xfrm>
            <a:off x="3402013" y="5226050"/>
            <a:ext cx="2576512" cy="214313"/>
          </a:xfrm>
          <a:prstGeom prst="rect">
            <a:avLst/>
          </a:prstGeom>
          <a:noFill/>
          <a:ln w="9525">
            <a:noFill/>
            <a:miter lim="800000"/>
            <a:headEnd/>
            <a:tailEnd/>
          </a:ln>
        </p:spPr>
        <p:txBody>
          <a:bodyPr wrap="none" lIns="0" tIns="0" rIns="0" bIns="0">
            <a:spAutoFit/>
          </a:bodyPr>
          <a:lstStyle/>
          <a:p>
            <a:r>
              <a:rPr lang="en-US" sz="1400" b="1">
                <a:solidFill>
                  <a:srgbClr val="1F1E1D"/>
                </a:solidFill>
                <a:cs typeface="Arial" pitchFamily="34" charset="0"/>
              </a:rPr>
              <a:t>Transfusion duration (months</a:t>
            </a:r>
            <a:r>
              <a:rPr lang="en-US" sz="1400" b="1">
                <a:solidFill>
                  <a:srgbClr val="1F1E1D"/>
                </a:solidFill>
                <a:latin typeface="Helvetica Neue" charset="0"/>
              </a:rPr>
              <a:t>)</a:t>
            </a:r>
            <a:endParaRPr lang="en-US" sz="1400" b="1"/>
          </a:p>
        </p:txBody>
      </p:sp>
      <p:sp>
        <p:nvSpPr>
          <p:cNvPr id="71690" name="Freeform 42"/>
          <p:cNvSpPr>
            <a:spLocks noChangeAspect="1"/>
          </p:cNvSpPr>
          <p:nvPr/>
        </p:nvSpPr>
        <p:spPr bwMode="auto">
          <a:xfrm>
            <a:off x="2459038" y="1735138"/>
            <a:ext cx="4495800" cy="3108325"/>
          </a:xfrm>
          <a:custGeom>
            <a:avLst/>
            <a:gdLst>
              <a:gd name="T0" fmla="*/ 0 w 3334"/>
              <a:gd name="T1" fmla="*/ 0 h 2464"/>
              <a:gd name="T2" fmla="*/ 0 w 3334"/>
              <a:gd name="T3" fmla="*/ 3108325 h 2464"/>
              <a:gd name="T4" fmla="*/ 4495800 w 3334"/>
              <a:gd name="T5" fmla="*/ 3108325 h 2464"/>
              <a:gd name="T6" fmla="*/ 0 60000 65536"/>
              <a:gd name="T7" fmla="*/ 0 60000 65536"/>
              <a:gd name="T8" fmla="*/ 0 60000 65536"/>
              <a:gd name="T9" fmla="*/ 0 w 3334"/>
              <a:gd name="T10" fmla="*/ 0 h 2464"/>
              <a:gd name="T11" fmla="*/ 3334 w 3334"/>
              <a:gd name="T12" fmla="*/ 2464 h 2464"/>
            </a:gdLst>
            <a:ahLst/>
            <a:cxnLst>
              <a:cxn ang="T6">
                <a:pos x="T0" y="T1"/>
              </a:cxn>
              <a:cxn ang="T7">
                <a:pos x="T2" y="T3"/>
              </a:cxn>
              <a:cxn ang="T8">
                <a:pos x="T4" y="T5"/>
              </a:cxn>
            </a:cxnLst>
            <a:rect l="T9" t="T10" r="T11" b="T12"/>
            <a:pathLst>
              <a:path w="3334" h="2464">
                <a:moveTo>
                  <a:pt x="0" y="0"/>
                </a:moveTo>
                <a:lnTo>
                  <a:pt x="0" y="2464"/>
                </a:lnTo>
                <a:lnTo>
                  <a:pt x="3334" y="2464"/>
                </a:lnTo>
              </a:path>
            </a:pathLst>
          </a:custGeom>
          <a:noFill/>
          <a:ln w="28575">
            <a:solidFill>
              <a:srgbClr val="1F1E1D"/>
            </a:solidFill>
            <a:round/>
            <a:headEnd/>
            <a:tailEnd/>
          </a:ln>
        </p:spPr>
        <p:txBody>
          <a:bodyPr/>
          <a:lstStyle/>
          <a:p>
            <a:endParaRPr lang="en-US"/>
          </a:p>
        </p:txBody>
      </p:sp>
      <p:sp>
        <p:nvSpPr>
          <p:cNvPr id="71691" name="Rectangle 43"/>
          <p:cNvSpPr>
            <a:spLocks noChangeAspect="1" noChangeArrowheads="1"/>
          </p:cNvSpPr>
          <p:nvPr/>
        </p:nvSpPr>
        <p:spPr bwMode="auto">
          <a:xfrm>
            <a:off x="6310313" y="2613025"/>
            <a:ext cx="674687" cy="212725"/>
          </a:xfrm>
          <a:prstGeom prst="rect">
            <a:avLst/>
          </a:prstGeom>
          <a:noFill/>
          <a:ln w="9525">
            <a:noFill/>
            <a:miter lim="800000"/>
            <a:headEnd/>
            <a:tailEnd/>
          </a:ln>
        </p:spPr>
        <p:txBody>
          <a:bodyPr wrap="none" lIns="0" tIns="0" rIns="0" bIns="0">
            <a:spAutoFit/>
          </a:bodyPr>
          <a:lstStyle/>
          <a:p>
            <a:r>
              <a:rPr lang="en-US" sz="1400" b="1" i="1">
                <a:solidFill>
                  <a:srgbClr val="1F1E1D"/>
                </a:solidFill>
                <a:cs typeface="Arial" pitchFamily="34" charset="0"/>
              </a:rPr>
              <a:t>R</a:t>
            </a:r>
            <a:r>
              <a:rPr lang="en-US" sz="1400" b="1">
                <a:solidFill>
                  <a:srgbClr val="1F1E1D"/>
                </a:solidFill>
                <a:cs typeface="Arial" pitchFamily="34" charset="0"/>
              </a:rPr>
              <a:t>=0.795</a:t>
            </a:r>
            <a:endParaRPr lang="en-US" sz="1400" b="1">
              <a:cs typeface="Arial" pitchFamily="34" charset="0"/>
            </a:endParaRPr>
          </a:p>
        </p:txBody>
      </p:sp>
      <p:sp>
        <p:nvSpPr>
          <p:cNvPr id="71692" name="Line 44"/>
          <p:cNvSpPr>
            <a:spLocks noChangeAspect="1" noChangeShapeType="1"/>
          </p:cNvSpPr>
          <p:nvPr/>
        </p:nvSpPr>
        <p:spPr bwMode="auto">
          <a:xfrm flipV="1">
            <a:off x="2459038" y="1909763"/>
            <a:ext cx="4511675" cy="2449512"/>
          </a:xfrm>
          <a:prstGeom prst="line">
            <a:avLst/>
          </a:prstGeom>
          <a:noFill/>
          <a:ln w="28575">
            <a:solidFill>
              <a:srgbClr val="007FA1"/>
            </a:solidFill>
            <a:round/>
            <a:headEnd/>
            <a:tailEnd/>
          </a:ln>
        </p:spPr>
        <p:txBody>
          <a:bodyPr/>
          <a:lstStyle/>
          <a:p>
            <a:endParaRPr lang="en-US"/>
          </a:p>
        </p:txBody>
      </p:sp>
      <p:sp>
        <p:nvSpPr>
          <p:cNvPr id="71693" name="Freeform 45"/>
          <p:cNvSpPr>
            <a:spLocks/>
          </p:cNvSpPr>
          <p:nvPr/>
        </p:nvSpPr>
        <p:spPr bwMode="auto">
          <a:xfrm>
            <a:off x="3084513" y="4467225"/>
            <a:ext cx="155575" cy="155575"/>
          </a:xfrm>
          <a:custGeom>
            <a:avLst/>
            <a:gdLst>
              <a:gd name="T0" fmla="*/ 155575 w 127"/>
              <a:gd name="T1" fmla="*/ 77788 h 128"/>
              <a:gd name="T2" fmla="*/ 78400 w 127"/>
              <a:gd name="T3" fmla="*/ 155575 h 128"/>
              <a:gd name="T4" fmla="*/ 0 w 127"/>
              <a:gd name="T5" fmla="*/ 77788 h 128"/>
              <a:gd name="T6" fmla="*/ 78400 w 127"/>
              <a:gd name="T7" fmla="*/ 0 h 128"/>
              <a:gd name="T8" fmla="*/ 155575 w 127"/>
              <a:gd name="T9" fmla="*/ 77788 h 128"/>
              <a:gd name="T10" fmla="*/ 0 60000 65536"/>
              <a:gd name="T11" fmla="*/ 0 60000 65536"/>
              <a:gd name="T12" fmla="*/ 0 60000 65536"/>
              <a:gd name="T13" fmla="*/ 0 60000 65536"/>
              <a:gd name="T14" fmla="*/ 0 60000 65536"/>
              <a:gd name="T15" fmla="*/ 0 w 127"/>
              <a:gd name="T16" fmla="*/ 0 h 128"/>
              <a:gd name="T17" fmla="*/ 127 w 127"/>
              <a:gd name="T18" fmla="*/ 128 h 128"/>
            </a:gdLst>
            <a:ahLst/>
            <a:cxnLst>
              <a:cxn ang="T10">
                <a:pos x="T0" y="T1"/>
              </a:cxn>
              <a:cxn ang="T11">
                <a:pos x="T2" y="T3"/>
              </a:cxn>
              <a:cxn ang="T12">
                <a:pos x="T4" y="T5"/>
              </a:cxn>
              <a:cxn ang="T13">
                <a:pos x="T6" y="T7"/>
              </a:cxn>
              <a:cxn ang="T14">
                <a:pos x="T8" y="T9"/>
              </a:cxn>
            </a:cxnLst>
            <a:rect l="T15" t="T16" r="T17" b="T18"/>
            <a:pathLst>
              <a:path w="127" h="128">
                <a:moveTo>
                  <a:pt x="127" y="64"/>
                </a:moveTo>
                <a:lnTo>
                  <a:pt x="64" y="128"/>
                </a:lnTo>
                <a:lnTo>
                  <a:pt x="0" y="64"/>
                </a:lnTo>
                <a:lnTo>
                  <a:pt x="64" y="0"/>
                </a:lnTo>
                <a:lnTo>
                  <a:pt x="127" y="64"/>
                </a:lnTo>
                <a:close/>
              </a:path>
            </a:pathLst>
          </a:custGeom>
          <a:solidFill>
            <a:srgbClr val="EC8026"/>
          </a:solidFill>
          <a:ln w="9525">
            <a:noFill/>
            <a:round/>
            <a:headEnd/>
            <a:tailEnd/>
          </a:ln>
        </p:spPr>
        <p:txBody>
          <a:bodyPr/>
          <a:lstStyle/>
          <a:p>
            <a:endParaRPr lang="en-US"/>
          </a:p>
        </p:txBody>
      </p:sp>
      <p:sp>
        <p:nvSpPr>
          <p:cNvPr id="71694" name="Freeform 46"/>
          <p:cNvSpPr>
            <a:spLocks/>
          </p:cNvSpPr>
          <p:nvPr/>
        </p:nvSpPr>
        <p:spPr bwMode="auto">
          <a:xfrm>
            <a:off x="2886075" y="4027488"/>
            <a:ext cx="155575" cy="155575"/>
          </a:xfrm>
          <a:custGeom>
            <a:avLst/>
            <a:gdLst>
              <a:gd name="T0" fmla="*/ 155575 w 127"/>
              <a:gd name="T1" fmla="*/ 77788 h 128"/>
              <a:gd name="T2" fmla="*/ 78400 w 127"/>
              <a:gd name="T3" fmla="*/ 155575 h 128"/>
              <a:gd name="T4" fmla="*/ 0 w 127"/>
              <a:gd name="T5" fmla="*/ 77788 h 128"/>
              <a:gd name="T6" fmla="*/ 78400 w 127"/>
              <a:gd name="T7" fmla="*/ 0 h 128"/>
              <a:gd name="T8" fmla="*/ 155575 w 127"/>
              <a:gd name="T9" fmla="*/ 77788 h 128"/>
              <a:gd name="T10" fmla="*/ 0 60000 65536"/>
              <a:gd name="T11" fmla="*/ 0 60000 65536"/>
              <a:gd name="T12" fmla="*/ 0 60000 65536"/>
              <a:gd name="T13" fmla="*/ 0 60000 65536"/>
              <a:gd name="T14" fmla="*/ 0 60000 65536"/>
              <a:gd name="T15" fmla="*/ 0 w 127"/>
              <a:gd name="T16" fmla="*/ 0 h 128"/>
              <a:gd name="T17" fmla="*/ 127 w 127"/>
              <a:gd name="T18" fmla="*/ 128 h 128"/>
            </a:gdLst>
            <a:ahLst/>
            <a:cxnLst>
              <a:cxn ang="T10">
                <a:pos x="T0" y="T1"/>
              </a:cxn>
              <a:cxn ang="T11">
                <a:pos x="T2" y="T3"/>
              </a:cxn>
              <a:cxn ang="T12">
                <a:pos x="T4" y="T5"/>
              </a:cxn>
              <a:cxn ang="T13">
                <a:pos x="T6" y="T7"/>
              </a:cxn>
              <a:cxn ang="T14">
                <a:pos x="T8" y="T9"/>
              </a:cxn>
            </a:cxnLst>
            <a:rect l="T15" t="T16" r="T17" b="T18"/>
            <a:pathLst>
              <a:path w="127" h="128">
                <a:moveTo>
                  <a:pt x="127" y="64"/>
                </a:moveTo>
                <a:lnTo>
                  <a:pt x="64" y="128"/>
                </a:lnTo>
                <a:lnTo>
                  <a:pt x="0" y="64"/>
                </a:lnTo>
                <a:lnTo>
                  <a:pt x="64" y="0"/>
                </a:lnTo>
                <a:lnTo>
                  <a:pt x="127" y="64"/>
                </a:lnTo>
                <a:close/>
              </a:path>
            </a:pathLst>
          </a:custGeom>
          <a:solidFill>
            <a:srgbClr val="EC8026"/>
          </a:solidFill>
          <a:ln w="9525">
            <a:noFill/>
            <a:round/>
            <a:headEnd/>
            <a:tailEnd/>
          </a:ln>
        </p:spPr>
        <p:txBody>
          <a:bodyPr/>
          <a:lstStyle/>
          <a:p>
            <a:endParaRPr lang="en-US"/>
          </a:p>
        </p:txBody>
      </p:sp>
      <p:sp>
        <p:nvSpPr>
          <p:cNvPr id="71695" name="AutoShape 47"/>
          <p:cNvSpPr>
            <a:spLocks noChangeArrowheads="1"/>
          </p:cNvSpPr>
          <p:nvPr/>
        </p:nvSpPr>
        <p:spPr bwMode="auto">
          <a:xfrm>
            <a:off x="4206875" y="3051175"/>
            <a:ext cx="155575" cy="155575"/>
          </a:xfrm>
          <a:prstGeom prst="diamond">
            <a:avLst/>
          </a:prstGeom>
          <a:solidFill>
            <a:srgbClr val="EC8026"/>
          </a:solidFill>
          <a:ln w="9525">
            <a:noFill/>
            <a:miter lim="800000"/>
            <a:headEnd/>
            <a:tailEnd/>
          </a:ln>
        </p:spPr>
        <p:txBody>
          <a:bodyPr wrap="none" anchor="ctr"/>
          <a:lstStyle/>
          <a:p>
            <a:endParaRPr lang="en-US"/>
          </a:p>
        </p:txBody>
      </p:sp>
      <p:sp>
        <p:nvSpPr>
          <p:cNvPr id="71696" name="AutoShape 48"/>
          <p:cNvSpPr>
            <a:spLocks noChangeArrowheads="1"/>
          </p:cNvSpPr>
          <p:nvPr/>
        </p:nvSpPr>
        <p:spPr bwMode="auto">
          <a:xfrm>
            <a:off x="3116263" y="3621088"/>
            <a:ext cx="155575" cy="155575"/>
          </a:xfrm>
          <a:prstGeom prst="diamond">
            <a:avLst/>
          </a:prstGeom>
          <a:solidFill>
            <a:srgbClr val="EC8026"/>
          </a:solidFill>
          <a:ln w="9525">
            <a:noFill/>
            <a:miter lim="800000"/>
            <a:headEnd/>
            <a:tailEnd/>
          </a:ln>
        </p:spPr>
        <p:txBody>
          <a:bodyPr wrap="none" anchor="ctr"/>
          <a:lstStyle/>
          <a:p>
            <a:endParaRPr lang="en-US"/>
          </a:p>
        </p:txBody>
      </p:sp>
      <p:sp>
        <p:nvSpPr>
          <p:cNvPr id="71697" name="AutoShape 49"/>
          <p:cNvSpPr>
            <a:spLocks noChangeArrowheads="1"/>
          </p:cNvSpPr>
          <p:nvPr/>
        </p:nvSpPr>
        <p:spPr bwMode="auto">
          <a:xfrm>
            <a:off x="3222625" y="4186238"/>
            <a:ext cx="155575" cy="155575"/>
          </a:xfrm>
          <a:prstGeom prst="diamond">
            <a:avLst/>
          </a:prstGeom>
          <a:solidFill>
            <a:srgbClr val="EC8026"/>
          </a:solidFill>
          <a:ln w="9525">
            <a:noFill/>
            <a:miter lim="800000"/>
            <a:headEnd/>
            <a:tailEnd/>
          </a:ln>
        </p:spPr>
        <p:txBody>
          <a:bodyPr wrap="none" anchor="ctr"/>
          <a:lstStyle/>
          <a:p>
            <a:endParaRPr lang="en-US"/>
          </a:p>
        </p:txBody>
      </p:sp>
      <p:sp>
        <p:nvSpPr>
          <p:cNvPr id="71698" name="AutoShape 50"/>
          <p:cNvSpPr>
            <a:spLocks noChangeArrowheads="1"/>
          </p:cNvSpPr>
          <p:nvPr/>
        </p:nvSpPr>
        <p:spPr bwMode="auto">
          <a:xfrm>
            <a:off x="3582988" y="3722688"/>
            <a:ext cx="155575" cy="155575"/>
          </a:xfrm>
          <a:prstGeom prst="diamond">
            <a:avLst/>
          </a:prstGeom>
          <a:solidFill>
            <a:srgbClr val="EC8026"/>
          </a:solidFill>
          <a:ln w="9525">
            <a:noFill/>
            <a:miter lim="800000"/>
            <a:headEnd/>
            <a:tailEnd/>
          </a:ln>
        </p:spPr>
        <p:txBody>
          <a:bodyPr wrap="none" anchor="ctr"/>
          <a:lstStyle/>
          <a:p>
            <a:endParaRPr lang="en-US"/>
          </a:p>
        </p:txBody>
      </p:sp>
      <p:sp>
        <p:nvSpPr>
          <p:cNvPr id="71699" name="AutoShape 51"/>
          <p:cNvSpPr>
            <a:spLocks noChangeArrowheads="1"/>
          </p:cNvSpPr>
          <p:nvPr/>
        </p:nvSpPr>
        <p:spPr bwMode="auto">
          <a:xfrm>
            <a:off x="3746500" y="3757613"/>
            <a:ext cx="155575" cy="155575"/>
          </a:xfrm>
          <a:prstGeom prst="diamond">
            <a:avLst/>
          </a:prstGeom>
          <a:solidFill>
            <a:srgbClr val="EC8026"/>
          </a:solidFill>
          <a:ln w="9525">
            <a:noFill/>
            <a:miter lim="800000"/>
            <a:headEnd/>
            <a:tailEnd/>
          </a:ln>
        </p:spPr>
        <p:txBody>
          <a:bodyPr wrap="none" anchor="ctr"/>
          <a:lstStyle/>
          <a:p>
            <a:endParaRPr lang="en-US"/>
          </a:p>
        </p:txBody>
      </p:sp>
      <p:sp>
        <p:nvSpPr>
          <p:cNvPr id="71700" name="AutoShape 52"/>
          <p:cNvSpPr>
            <a:spLocks noChangeArrowheads="1"/>
          </p:cNvSpPr>
          <p:nvPr/>
        </p:nvSpPr>
        <p:spPr bwMode="auto">
          <a:xfrm>
            <a:off x="4346575" y="4043363"/>
            <a:ext cx="155575" cy="155575"/>
          </a:xfrm>
          <a:prstGeom prst="diamond">
            <a:avLst/>
          </a:prstGeom>
          <a:solidFill>
            <a:srgbClr val="EC8026"/>
          </a:solidFill>
          <a:ln w="9525">
            <a:noFill/>
            <a:miter lim="800000"/>
            <a:headEnd/>
            <a:tailEnd/>
          </a:ln>
        </p:spPr>
        <p:txBody>
          <a:bodyPr wrap="none" anchor="ctr"/>
          <a:lstStyle/>
          <a:p>
            <a:endParaRPr lang="en-US"/>
          </a:p>
        </p:txBody>
      </p:sp>
      <p:sp>
        <p:nvSpPr>
          <p:cNvPr id="71701" name="AutoShape 53"/>
          <p:cNvSpPr>
            <a:spLocks noChangeArrowheads="1"/>
          </p:cNvSpPr>
          <p:nvPr/>
        </p:nvSpPr>
        <p:spPr bwMode="auto">
          <a:xfrm>
            <a:off x="4651375" y="3557588"/>
            <a:ext cx="155575" cy="155575"/>
          </a:xfrm>
          <a:prstGeom prst="diamond">
            <a:avLst/>
          </a:prstGeom>
          <a:solidFill>
            <a:srgbClr val="EC8026"/>
          </a:solidFill>
          <a:ln w="9525">
            <a:noFill/>
            <a:miter lim="800000"/>
            <a:headEnd/>
            <a:tailEnd/>
          </a:ln>
        </p:spPr>
        <p:txBody>
          <a:bodyPr wrap="none" anchor="ctr"/>
          <a:lstStyle/>
          <a:p>
            <a:endParaRPr lang="en-US"/>
          </a:p>
        </p:txBody>
      </p:sp>
      <p:sp>
        <p:nvSpPr>
          <p:cNvPr id="71702" name="AutoShape 54"/>
          <p:cNvSpPr>
            <a:spLocks noChangeArrowheads="1"/>
          </p:cNvSpPr>
          <p:nvPr/>
        </p:nvSpPr>
        <p:spPr bwMode="auto">
          <a:xfrm>
            <a:off x="5126038" y="3465513"/>
            <a:ext cx="155575" cy="155575"/>
          </a:xfrm>
          <a:prstGeom prst="diamond">
            <a:avLst/>
          </a:prstGeom>
          <a:solidFill>
            <a:srgbClr val="EC8026"/>
          </a:solidFill>
          <a:ln w="9525">
            <a:noFill/>
            <a:miter lim="800000"/>
            <a:headEnd/>
            <a:tailEnd/>
          </a:ln>
        </p:spPr>
        <p:txBody>
          <a:bodyPr wrap="none" anchor="ctr"/>
          <a:lstStyle/>
          <a:p>
            <a:endParaRPr lang="en-US"/>
          </a:p>
        </p:txBody>
      </p:sp>
      <p:sp>
        <p:nvSpPr>
          <p:cNvPr id="71703" name="AutoShape 55"/>
          <p:cNvSpPr>
            <a:spLocks noChangeArrowheads="1"/>
          </p:cNvSpPr>
          <p:nvPr/>
        </p:nvSpPr>
        <p:spPr bwMode="auto">
          <a:xfrm>
            <a:off x="4956175" y="3070225"/>
            <a:ext cx="155575" cy="155575"/>
          </a:xfrm>
          <a:prstGeom prst="diamond">
            <a:avLst/>
          </a:prstGeom>
          <a:solidFill>
            <a:srgbClr val="EC8026"/>
          </a:solidFill>
          <a:ln w="9525">
            <a:noFill/>
            <a:miter lim="800000"/>
            <a:headEnd/>
            <a:tailEnd/>
          </a:ln>
        </p:spPr>
        <p:txBody>
          <a:bodyPr wrap="none" anchor="ctr"/>
          <a:lstStyle/>
          <a:p>
            <a:endParaRPr lang="en-US"/>
          </a:p>
        </p:txBody>
      </p:sp>
      <p:sp>
        <p:nvSpPr>
          <p:cNvPr id="71704" name="AutoShape 56"/>
          <p:cNvSpPr>
            <a:spLocks noChangeArrowheads="1"/>
          </p:cNvSpPr>
          <p:nvPr/>
        </p:nvSpPr>
        <p:spPr bwMode="auto">
          <a:xfrm>
            <a:off x="5180013" y="2489200"/>
            <a:ext cx="155575" cy="155575"/>
          </a:xfrm>
          <a:prstGeom prst="diamond">
            <a:avLst/>
          </a:prstGeom>
          <a:solidFill>
            <a:srgbClr val="EC8026"/>
          </a:solidFill>
          <a:ln w="9525">
            <a:noFill/>
            <a:miter lim="800000"/>
            <a:headEnd/>
            <a:tailEnd/>
          </a:ln>
        </p:spPr>
        <p:txBody>
          <a:bodyPr wrap="none" anchor="ctr"/>
          <a:lstStyle/>
          <a:p>
            <a:endParaRPr lang="en-US"/>
          </a:p>
        </p:txBody>
      </p:sp>
      <p:sp>
        <p:nvSpPr>
          <p:cNvPr id="71705" name="AutoShape 57"/>
          <p:cNvSpPr>
            <a:spLocks noChangeArrowheads="1"/>
          </p:cNvSpPr>
          <p:nvPr/>
        </p:nvSpPr>
        <p:spPr bwMode="auto">
          <a:xfrm>
            <a:off x="5216525" y="2355850"/>
            <a:ext cx="155575" cy="155575"/>
          </a:xfrm>
          <a:prstGeom prst="diamond">
            <a:avLst/>
          </a:prstGeom>
          <a:solidFill>
            <a:srgbClr val="EC8026"/>
          </a:solidFill>
          <a:ln w="9525">
            <a:noFill/>
            <a:miter lim="800000"/>
            <a:headEnd/>
            <a:tailEnd/>
          </a:ln>
        </p:spPr>
        <p:txBody>
          <a:bodyPr wrap="none" anchor="ctr"/>
          <a:lstStyle/>
          <a:p>
            <a:endParaRPr lang="en-US"/>
          </a:p>
        </p:txBody>
      </p:sp>
      <p:sp>
        <p:nvSpPr>
          <p:cNvPr id="71706" name="AutoShape 58"/>
          <p:cNvSpPr>
            <a:spLocks noChangeArrowheads="1"/>
          </p:cNvSpPr>
          <p:nvPr/>
        </p:nvSpPr>
        <p:spPr bwMode="auto">
          <a:xfrm>
            <a:off x="6494463" y="2089150"/>
            <a:ext cx="155575" cy="155575"/>
          </a:xfrm>
          <a:prstGeom prst="diamond">
            <a:avLst/>
          </a:prstGeom>
          <a:solidFill>
            <a:srgbClr val="EC8026"/>
          </a:solidFill>
          <a:ln w="9525">
            <a:noFill/>
            <a:miter lim="800000"/>
            <a:headEnd/>
            <a:tailEnd/>
          </a:ln>
        </p:spPr>
        <p:txBody>
          <a:bodyPr wrap="none" anchor="ctr"/>
          <a:lstStyle/>
          <a:p>
            <a:endParaRPr lang="en-US"/>
          </a:p>
        </p:txBody>
      </p:sp>
      <p:sp>
        <p:nvSpPr>
          <p:cNvPr id="71707" name="Freeform 59"/>
          <p:cNvSpPr>
            <a:spLocks/>
          </p:cNvSpPr>
          <p:nvPr/>
        </p:nvSpPr>
        <p:spPr bwMode="auto">
          <a:xfrm>
            <a:off x="2716213" y="4011613"/>
            <a:ext cx="155575" cy="155575"/>
          </a:xfrm>
          <a:custGeom>
            <a:avLst/>
            <a:gdLst>
              <a:gd name="T0" fmla="*/ 155575 w 127"/>
              <a:gd name="T1" fmla="*/ 77788 h 128"/>
              <a:gd name="T2" fmla="*/ 78400 w 127"/>
              <a:gd name="T3" fmla="*/ 155575 h 128"/>
              <a:gd name="T4" fmla="*/ 0 w 127"/>
              <a:gd name="T5" fmla="*/ 77788 h 128"/>
              <a:gd name="T6" fmla="*/ 78400 w 127"/>
              <a:gd name="T7" fmla="*/ 0 h 128"/>
              <a:gd name="T8" fmla="*/ 155575 w 127"/>
              <a:gd name="T9" fmla="*/ 77788 h 128"/>
              <a:gd name="T10" fmla="*/ 0 60000 65536"/>
              <a:gd name="T11" fmla="*/ 0 60000 65536"/>
              <a:gd name="T12" fmla="*/ 0 60000 65536"/>
              <a:gd name="T13" fmla="*/ 0 60000 65536"/>
              <a:gd name="T14" fmla="*/ 0 60000 65536"/>
              <a:gd name="T15" fmla="*/ 0 w 127"/>
              <a:gd name="T16" fmla="*/ 0 h 128"/>
              <a:gd name="T17" fmla="*/ 127 w 127"/>
              <a:gd name="T18" fmla="*/ 128 h 128"/>
            </a:gdLst>
            <a:ahLst/>
            <a:cxnLst>
              <a:cxn ang="T10">
                <a:pos x="T0" y="T1"/>
              </a:cxn>
              <a:cxn ang="T11">
                <a:pos x="T2" y="T3"/>
              </a:cxn>
              <a:cxn ang="T12">
                <a:pos x="T4" y="T5"/>
              </a:cxn>
              <a:cxn ang="T13">
                <a:pos x="T6" y="T7"/>
              </a:cxn>
              <a:cxn ang="T14">
                <a:pos x="T8" y="T9"/>
              </a:cxn>
            </a:cxnLst>
            <a:rect l="T15" t="T16" r="T17" b="T18"/>
            <a:pathLst>
              <a:path w="127" h="128">
                <a:moveTo>
                  <a:pt x="127" y="64"/>
                </a:moveTo>
                <a:lnTo>
                  <a:pt x="64" y="128"/>
                </a:lnTo>
                <a:lnTo>
                  <a:pt x="0" y="64"/>
                </a:lnTo>
                <a:lnTo>
                  <a:pt x="64" y="0"/>
                </a:lnTo>
                <a:lnTo>
                  <a:pt x="127" y="64"/>
                </a:lnTo>
                <a:close/>
              </a:path>
            </a:pathLst>
          </a:custGeom>
          <a:solidFill>
            <a:srgbClr val="EC8026"/>
          </a:solidFill>
          <a:ln w="9525">
            <a:noFill/>
            <a:round/>
            <a:headEnd/>
            <a:tailEnd/>
          </a:ln>
        </p:spPr>
        <p:txBody>
          <a:bodyPr/>
          <a:lstStyle/>
          <a:p>
            <a:endParaRPr lang="en-US"/>
          </a:p>
        </p:txBody>
      </p:sp>
      <p:sp>
        <p:nvSpPr>
          <p:cNvPr id="71708" name="Freeform 60"/>
          <p:cNvSpPr>
            <a:spLocks/>
          </p:cNvSpPr>
          <p:nvPr/>
        </p:nvSpPr>
        <p:spPr bwMode="auto">
          <a:xfrm>
            <a:off x="3303588" y="3489325"/>
            <a:ext cx="155575" cy="155575"/>
          </a:xfrm>
          <a:custGeom>
            <a:avLst/>
            <a:gdLst>
              <a:gd name="T0" fmla="*/ 155575 w 128"/>
              <a:gd name="T1" fmla="*/ 77788 h 128"/>
              <a:gd name="T2" fmla="*/ 77788 w 128"/>
              <a:gd name="T3" fmla="*/ 155575 h 128"/>
              <a:gd name="T4" fmla="*/ 0 w 128"/>
              <a:gd name="T5" fmla="*/ 77788 h 128"/>
              <a:gd name="T6" fmla="*/ 77788 w 128"/>
              <a:gd name="T7" fmla="*/ 0 h 128"/>
              <a:gd name="T8" fmla="*/ 155575 w 128"/>
              <a:gd name="T9" fmla="*/ 77788 h 128"/>
              <a:gd name="T10" fmla="*/ 0 60000 65536"/>
              <a:gd name="T11" fmla="*/ 0 60000 65536"/>
              <a:gd name="T12" fmla="*/ 0 60000 65536"/>
              <a:gd name="T13" fmla="*/ 0 60000 65536"/>
              <a:gd name="T14" fmla="*/ 0 60000 65536"/>
              <a:gd name="T15" fmla="*/ 0 w 128"/>
              <a:gd name="T16" fmla="*/ 0 h 128"/>
              <a:gd name="T17" fmla="*/ 128 w 128"/>
              <a:gd name="T18" fmla="*/ 128 h 128"/>
            </a:gdLst>
            <a:ahLst/>
            <a:cxnLst>
              <a:cxn ang="T10">
                <a:pos x="T0" y="T1"/>
              </a:cxn>
              <a:cxn ang="T11">
                <a:pos x="T2" y="T3"/>
              </a:cxn>
              <a:cxn ang="T12">
                <a:pos x="T4" y="T5"/>
              </a:cxn>
              <a:cxn ang="T13">
                <a:pos x="T6" y="T7"/>
              </a:cxn>
              <a:cxn ang="T14">
                <a:pos x="T8" y="T9"/>
              </a:cxn>
            </a:cxnLst>
            <a:rect l="T15" t="T16" r="T17" b="T18"/>
            <a:pathLst>
              <a:path w="128" h="128">
                <a:moveTo>
                  <a:pt x="128" y="64"/>
                </a:moveTo>
                <a:lnTo>
                  <a:pt x="64" y="128"/>
                </a:lnTo>
                <a:lnTo>
                  <a:pt x="0" y="64"/>
                </a:lnTo>
                <a:lnTo>
                  <a:pt x="64" y="0"/>
                </a:lnTo>
                <a:lnTo>
                  <a:pt x="128" y="64"/>
                </a:lnTo>
                <a:close/>
              </a:path>
            </a:pathLst>
          </a:custGeom>
          <a:solidFill>
            <a:srgbClr val="EC8026"/>
          </a:solidFill>
          <a:ln w="9525">
            <a:noFill/>
            <a:round/>
            <a:headEnd/>
            <a:tailEnd/>
          </a:ln>
        </p:spPr>
        <p:txBody>
          <a:bodyPr/>
          <a:lstStyle/>
          <a:p>
            <a:endParaRPr lang="en-US"/>
          </a:p>
        </p:txBody>
      </p:sp>
      <p:sp>
        <p:nvSpPr>
          <p:cNvPr id="71709" name="Freeform 61"/>
          <p:cNvSpPr>
            <a:spLocks/>
          </p:cNvSpPr>
          <p:nvPr/>
        </p:nvSpPr>
        <p:spPr bwMode="auto">
          <a:xfrm>
            <a:off x="3389313" y="3409950"/>
            <a:ext cx="155575" cy="155575"/>
          </a:xfrm>
          <a:custGeom>
            <a:avLst/>
            <a:gdLst>
              <a:gd name="T0" fmla="*/ 155575 w 127"/>
              <a:gd name="T1" fmla="*/ 71082 h 116"/>
              <a:gd name="T2" fmla="*/ 78400 w 127"/>
              <a:gd name="T3" fmla="*/ 155575 h 116"/>
              <a:gd name="T4" fmla="*/ 0 w 127"/>
              <a:gd name="T5" fmla="*/ 71082 h 116"/>
              <a:gd name="T6" fmla="*/ 78400 w 127"/>
              <a:gd name="T7" fmla="*/ 0 h 116"/>
              <a:gd name="T8" fmla="*/ 155575 w 127"/>
              <a:gd name="T9" fmla="*/ 71082 h 116"/>
              <a:gd name="T10" fmla="*/ 0 60000 65536"/>
              <a:gd name="T11" fmla="*/ 0 60000 65536"/>
              <a:gd name="T12" fmla="*/ 0 60000 65536"/>
              <a:gd name="T13" fmla="*/ 0 60000 65536"/>
              <a:gd name="T14" fmla="*/ 0 60000 65536"/>
              <a:gd name="T15" fmla="*/ 0 w 127"/>
              <a:gd name="T16" fmla="*/ 0 h 116"/>
              <a:gd name="T17" fmla="*/ 127 w 127"/>
              <a:gd name="T18" fmla="*/ 116 h 116"/>
            </a:gdLst>
            <a:ahLst/>
            <a:cxnLst>
              <a:cxn ang="T10">
                <a:pos x="T0" y="T1"/>
              </a:cxn>
              <a:cxn ang="T11">
                <a:pos x="T2" y="T3"/>
              </a:cxn>
              <a:cxn ang="T12">
                <a:pos x="T4" y="T5"/>
              </a:cxn>
              <a:cxn ang="T13">
                <a:pos x="T6" y="T7"/>
              </a:cxn>
              <a:cxn ang="T14">
                <a:pos x="T8" y="T9"/>
              </a:cxn>
            </a:cxnLst>
            <a:rect l="T15" t="T16" r="T17" b="T18"/>
            <a:pathLst>
              <a:path w="127" h="116">
                <a:moveTo>
                  <a:pt x="127" y="53"/>
                </a:moveTo>
                <a:lnTo>
                  <a:pt x="64" y="116"/>
                </a:lnTo>
                <a:lnTo>
                  <a:pt x="0" y="53"/>
                </a:lnTo>
                <a:lnTo>
                  <a:pt x="64" y="0"/>
                </a:lnTo>
                <a:lnTo>
                  <a:pt x="127" y="53"/>
                </a:lnTo>
                <a:close/>
              </a:path>
            </a:pathLst>
          </a:custGeom>
          <a:solidFill>
            <a:srgbClr val="EC8026"/>
          </a:solidFill>
          <a:ln w="9525">
            <a:noFill/>
            <a:round/>
            <a:headEnd/>
            <a:tailEnd/>
          </a:ln>
        </p:spPr>
        <p:txBody>
          <a:bodyPr/>
          <a:lstStyle/>
          <a:p>
            <a:endParaRPr lang="en-US"/>
          </a:p>
        </p:txBody>
      </p:sp>
      <p:sp>
        <p:nvSpPr>
          <p:cNvPr id="71710" name="Freeform 62"/>
          <p:cNvSpPr>
            <a:spLocks/>
          </p:cNvSpPr>
          <p:nvPr/>
        </p:nvSpPr>
        <p:spPr bwMode="auto">
          <a:xfrm>
            <a:off x="4849813" y="2178050"/>
            <a:ext cx="155575" cy="155575"/>
          </a:xfrm>
          <a:custGeom>
            <a:avLst/>
            <a:gdLst>
              <a:gd name="T0" fmla="*/ 155575 w 128"/>
              <a:gd name="T1" fmla="*/ 85101 h 117"/>
              <a:gd name="T2" fmla="*/ 77788 w 128"/>
              <a:gd name="T3" fmla="*/ 155575 h 117"/>
              <a:gd name="T4" fmla="*/ 0 w 128"/>
              <a:gd name="T5" fmla="*/ 85101 h 117"/>
              <a:gd name="T6" fmla="*/ 77788 w 128"/>
              <a:gd name="T7" fmla="*/ 0 h 117"/>
              <a:gd name="T8" fmla="*/ 155575 w 128"/>
              <a:gd name="T9" fmla="*/ 85101 h 117"/>
              <a:gd name="T10" fmla="*/ 0 60000 65536"/>
              <a:gd name="T11" fmla="*/ 0 60000 65536"/>
              <a:gd name="T12" fmla="*/ 0 60000 65536"/>
              <a:gd name="T13" fmla="*/ 0 60000 65536"/>
              <a:gd name="T14" fmla="*/ 0 60000 65536"/>
              <a:gd name="T15" fmla="*/ 0 w 128"/>
              <a:gd name="T16" fmla="*/ 0 h 117"/>
              <a:gd name="T17" fmla="*/ 128 w 128"/>
              <a:gd name="T18" fmla="*/ 117 h 117"/>
            </a:gdLst>
            <a:ahLst/>
            <a:cxnLst>
              <a:cxn ang="T10">
                <a:pos x="T0" y="T1"/>
              </a:cxn>
              <a:cxn ang="T11">
                <a:pos x="T2" y="T3"/>
              </a:cxn>
              <a:cxn ang="T12">
                <a:pos x="T4" y="T5"/>
              </a:cxn>
              <a:cxn ang="T13">
                <a:pos x="T6" y="T7"/>
              </a:cxn>
              <a:cxn ang="T14">
                <a:pos x="T8" y="T9"/>
              </a:cxn>
            </a:cxnLst>
            <a:rect l="T15" t="T16" r="T17" b="T18"/>
            <a:pathLst>
              <a:path w="128" h="117">
                <a:moveTo>
                  <a:pt x="128" y="64"/>
                </a:moveTo>
                <a:lnTo>
                  <a:pt x="64" y="117"/>
                </a:lnTo>
                <a:lnTo>
                  <a:pt x="0" y="64"/>
                </a:lnTo>
                <a:lnTo>
                  <a:pt x="64" y="0"/>
                </a:lnTo>
                <a:lnTo>
                  <a:pt x="128" y="64"/>
                </a:lnTo>
                <a:close/>
              </a:path>
            </a:pathLst>
          </a:custGeom>
          <a:solidFill>
            <a:srgbClr val="EC8026"/>
          </a:solidFill>
          <a:ln w="9525">
            <a:noFill/>
            <a:round/>
            <a:headEnd/>
            <a:tailEnd/>
          </a:ln>
        </p:spPr>
        <p:txBody>
          <a:bodyPr/>
          <a:lstStyle/>
          <a:p>
            <a:endParaRPr lang="en-US"/>
          </a:p>
        </p:txBody>
      </p:sp>
      <p:sp>
        <p:nvSpPr>
          <p:cNvPr id="71711" name="AutoShape 63"/>
          <p:cNvSpPr>
            <a:spLocks noChangeArrowheads="1"/>
          </p:cNvSpPr>
          <p:nvPr/>
        </p:nvSpPr>
        <p:spPr bwMode="auto">
          <a:xfrm>
            <a:off x="4230688" y="2976563"/>
            <a:ext cx="155575" cy="155575"/>
          </a:xfrm>
          <a:prstGeom prst="diamond">
            <a:avLst/>
          </a:prstGeom>
          <a:solidFill>
            <a:srgbClr val="EC8026"/>
          </a:solidFill>
          <a:ln w="9525">
            <a:noFill/>
            <a:miter lim="800000"/>
            <a:headEnd/>
            <a:tailEnd/>
          </a:ln>
        </p:spPr>
        <p:txBody>
          <a:bodyPr wrap="none" anchor="ctr"/>
          <a:lstStyle/>
          <a:p>
            <a:endParaRPr lang="en-US"/>
          </a:p>
        </p:txBody>
      </p:sp>
      <p:sp>
        <p:nvSpPr>
          <p:cNvPr id="84032" name="AutoShape 64"/>
          <p:cNvSpPr>
            <a:spLocks noChangeArrowheads="1"/>
          </p:cNvSpPr>
          <p:nvPr/>
        </p:nvSpPr>
        <p:spPr bwMode="auto">
          <a:xfrm>
            <a:off x="257175" y="5589588"/>
            <a:ext cx="8628063" cy="504825"/>
          </a:xfrm>
          <a:prstGeom prst="roundRect">
            <a:avLst>
              <a:gd name="adj" fmla="val 16667"/>
            </a:avLst>
          </a:prstGeom>
          <a:solidFill>
            <a:srgbClr val="EC8026"/>
          </a:solidFill>
          <a:ln w="38100">
            <a:noFill/>
            <a:round/>
            <a:headEnd/>
            <a:tailEnd/>
          </a:ln>
        </p:spPr>
        <p:txBody>
          <a:bodyPr wrap="none" anchor="ctr"/>
          <a:lstStyle/>
          <a:p>
            <a:pPr algn="ctr" eaLnBrk="0" hangingPunct="0">
              <a:spcAft>
                <a:spcPct val="20000"/>
              </a:spcAft>
              <a:buClr>
                <a:schemeClr val="tx1"/>
              </a:buClr>
            </a:pPr>
            <a:r>
              <a:rPr lang="en-US" b="1"/>
              <a:t>There is a significant correlation between the duration of transfusions and liver </a:t>
            </a:r>
            <a:br>
              <a:rPr lang="en-US" b="1"/>
            </a:br>
            <a:r>
              <a:rPr lang="en-US" b="1"/>
              <a:t>iron in patients with SCD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4032"/>
                                        </p:tgtEl>
                                        <p:attrNameLst>
                                          <p:attrName>style.visibility</p:attrName>
                                        </p:attrNameLst>
                                      </p:cBhvr>
                                      <p:to>
                                        <p:strVal val="visible"/>
                                      </p:to>
                                    </p:set>
                                    <p:animEffect transition="in" filter="dissolve">
                                      <p:cBhvr>
                                        <p:cTn id="7" dur="500"/>
                                        <p:tgtEl>
                                          <p:spTgt spid="84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20080708_15"/>
          <p:cNvPicPr>
            <a:picLocks noChangeAspect="1" noChangeArrowheads="1"/>
          </p:cNvPicPr>
          <p:nvPr/>
        </p:nvPicPr>
        <p:blipFill>
          <a:blip r:embed="rId3"/>
          <a:srcRect l="6667" t="6677" r="7500" b="48492"/>
          <a:stretch>
            <a:fillRect/>
          </a:stretch>
        </p:blipFill>
        <p:spPr bwMode="auto">
          <a:xfrm>
            <a:off x="0" y="0"/>
            <a:ext cx="9144000" cy="3581400"/>
          </a:xfrm>
          <a:prstGeom prst="rect">
            <a:avLst/>
          </a:prstGeom>
          <a:noFill/>
          <a:ln w="9525">
            <a:noFill/>
            <a:miter lim="800000"/>
            <a:headEnd/>
            <a:tailEnd/>
          </a:ln>
        </p:spPr>
      </p:pic>
      <p:pic>
        <p:nvPicPr>
          <p:cNvPr id="73731" name="Picture 3" descr="IMG_9376_0"/>
          <p:cNvPicPr>
            <a:picLocks noChangeAspect="1" noChangeArrowheads="1"/>
          </p:cNvPicPr>
          <p:nvPr/>
        </p:nvPicPr>
        <p:blipFill>
          <a:blip r:embed="rId4"/>
          <a:srcRect t="3333" b="48889"/>
          <a:stretch>
            <a:fillRect/>
          </a:stretch>
        </p:blipFill>
        <p:spPr bwMode="auto">
          <a:xfrm>
            <a:off x="0" y="3581400"/>
            <a:ext cx="9144000" cy="3276600"/>
          </a:xfrm>
          <a:prstGeom prst="rect">
            <a:avLst/>
          </a:prstGeom>
          <a:noFill/>
          <a:ln w="9525">
            <a:noFill/>
            <a:miter lim="800000"/>
            <a:headEnd/>
            <a:tailEnd/>
          </a:ln>
        </p:spPr>
      </p:pic>
      <p:sp>
        <p:nvSpPr>
          <p:cNvPr id="73732" name="Line 4"/>
          <p:cNvSpPr>
            <a:spLocks noChangeShapeType="1"/>
          </p:cNvSpPr>
          <p:nvPr/>
        </p:nvSpPr>
        <p:spPr bwMode="auto">
          <a:xfrm>
            <a:off x="0" y="3581400"/>
            <a:ext cx="9144000" cy="0"/>
          </a:xfrm>
          <a:prstGeom prst="line">
            <a:avLst/>
          </a:prstGeom>
          <a:noFill/>
          <a:ln w="38100">
            <a:solidFill>
              <a:schemeClr val="tx1"/>
            </a:solidFill>
            <a:round/>
            <a:headEnd/>
            <a:tailEnd/>
          </a:ln>
        </p:spPr>
        <p:txBody>
          <a:bodyPr/>
          <a:lstStyle/>
          <a:p>
            <a:endParaRPr lang="en-US"/>
          </a:p>
        </p:txBody>
      </p:sp>
      <p:sp>
        <p:nvSpPr>
          <p:cNvPr id="73733" name="Rectangle 5"/>
          <p:cNvSpPr>
            <a:spLocks noChangeArrowheads="1"/>
          </p:cNvSpPr>
          <p:nvPr/>
        </p:nvSpPr>
        <p:spPr bwMode="auto">
          <a:xfrm>
            <a:off x="7629525" y="6481763"/>
            <a:ext cx="1514475" cy="376237"/>
          </a:xfrm>
          <a:prstGeom prst="rect">
            <a:avLst/>
          </a:prstGeom>
          <a:solidFill>
            <a:schemeClr val="accent1"/>
          </a:solidFill>
          <a:ln w="9525">
            <a:solidFill>
              <a:schemeClr val="tx1"/>
            </a:solidFill>
            <a:miter lim="800000"/>
            <a:headEnd/>
            <a:tailEnd/>
          </a:ln>
        </p:spPr>
        <p:txBody>
          <a:bodyPr wrap="none">
            <a:spAutoFit/>
          </a:bodyPr>
          <a:lstStyle/>
          <a:p>
            <a:pPr>
              <a:spcBef>
                <a:spcPct val="30000"/>
              </a:spcBef>
            </a:pPr>
            <a:r>
              <a:rPr lang="en-US" sz="1800" b="1">
                <a:cs typeface="Arial" pitchFamily="34" charset="0"/>
              </a:rPr>
              <a:t>Normal liver</a:t>
            </a:r>
          </a:p>
        </p:txBody>
      </p:sp>
      <p:sp>
        <p:nvSpPr>
          <p:cNvPr id="73734" name="Rectangle 6"/>
          <p:cNvSpPr>
            <a:spLocks noChangeArrowheads="1"/>
          </p:cNvSpPr>
          <p:nvPr/>
        </p:nvSpPr>
        <p:spPr bwMode="auto">
          <a:xfrm>
            <a:off x="0" y="0"/>
            <a:ext cx="2771775" cy="376238"/>
          </a:xfrm>
          <a:prstGeom prst="rect">
            <a:avLst/>
          </a:prstGeom>
          <a:solidFill>
            <a:schemeClr val="accent1"/>
          </a:solidFill>
          <a:ln w="9525">
            <a:solidFill>
              <a:schemeClr val="tx1"/>
            </a:solidFill>
            <a:miter lim="800000"/>
            <a:headEnd/>
            <a:tailEnd/>
          </a:ln>
        </p:spPr>
        <p:txBody>
          <a:bodyPr wrap="none">
            <a:spAutoFit/>
          </a:bodyPr>
          <a:lstStyle/>
          <a:p>
            <a:pPr>
              <a:spcBef>
                <a:spcPct val="30000"/>
              </a:spcBef>
            </a:pPr>
            <a:r>
              <a:rPr lang="en-US" sz="1800" b="1">
                <a:cs typeface="Arial" pitchFamily="34" charset="0"/>
              </a:rPr>
              <a:t>Liver with iron overload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20080708_16"/>
          <p:cNvPicPr>
            <a:picLocks noChangeAspect="1" noChangeArrowheads="1"/>
          </p:cNvPicPr>
          <p:nvPr/>
        </p:nvPicPr>
        <p:blipFill>
          <a:blip r:embed="rId3"/>
          <a:srcRect t="13333" b="39999"/>
          <a:stretch>
            <a:fillRect/>
          </a:stretch>
        </p:blipFill>
        <p:spPr bwMode="auto">
          <a:xfrm>
            <a:off x="0" y="0"/>
            <a:ext cx="9144000" cy="3200400"/>
          </a:xfrm>
          <a:prstGeom prst="rect">
            <a:avLst/>
          </a:prstGeom>
          <a:noFill/>
          <a:ln w="9525">
            <a:noFill/>
            <a:miter lim="800000"/>
            <a:headEnd/>
            <a:tailEnd/>
          </a:ln>
        </p:spPr>
      </p:pic>
      <p:pic>
        <p:nvPicPr>
          <p:cNvPr id="75779" name="Picture 3" descr="IMG_9378_0"/>
          <p:cNvPicPr>
            <a:picLocks noChangeAspect="1" noChangeArrowheads="1"/>
          </p:cNvPicPr>
          <p:nvPr/>
        </p:nvPicPr>
        <p:blipFill>
          <a:blip r:embed="rId4"/>
          <a:srcRect t="22221" b="31111"/>
          <a:stretch>
            <a:fillRect/>
          </a:stretch>
        </p:blipFill>
        <p:spPr bwMode="auto">
          <a:xfrm>
            <a:off x="0" y="3200400"/>
            <a:ext cx="9144000" cy="3200400"/>
          </a:xfrm>
          <a:prstGeom prst="rect">
            <a:avLst/>
          </a:prstGeom>
          <a:noFill/>
          <a:ln w="9525">
            <a:noFill/>
            <a:miter lim="800000"/>
            <a:headEnd/>
            <a:tailEnd/>
          </a:ln>
        </p:spPr>
      </p:pic>
      <p:sp>
        <p:nvSpPr>
          <p:cNvPr id="75780" name="Line 4"/>
          <p:cNvSpPr>
            <a:spLocks noChangeShapeType="1"/>
          </p:cNvSpPr>
          <p:nvPr/>
        </p:nvSpPr>
        <p:spPr bwMode="auto">
          <a:xfrm>
            <a:off x="0" y="3200400"/>
            <a:ext cx="9144000" cy="0"/>
          </a:xfrm>
          <a:prstGeom prst="line">
            <a:avLst/>
          </a:prstGeom>
          <a:noFill/>
          <a:ln w="9525">
            <a:solidFill>
              <a:schemeClr val="tx1"/>
            </a:solidFill>
            <a:round/>
            <a:headEnd/>
            <a:tailEnd/>
          </a:ln>
        </p:spPr>
        <p:txBody>
          <a:bodyPr/>
          <a:lstStyle/>
          <a:p>
            <a:endParaRPr lang="en-US"/>
          </a:p>
        </p:txBody>
      </p:sp>
      <p:sp>
        <p:nvSpPr>
          <p:cNvPr id="75781" name="Rectangle 5"/>
          <p:cNvSpPr>
            <a:spLocks noChangeArrowheads="1"/>
          </p:cNvSpPr>
          <p:nvPr/>
        </p:nvSpPr>
        <p:spPr bwMode="auto">
          <a:xfrm>
            <a:off x="6858000" y="5943600"/>
            <a:ext cx="2047875" cy="376238"/>
          </a:xfrm>
          <a:prstGeom prst="rect">
            <a:avLst/>
          </a:prstGeom>
          <a:solidFill>
            <a:schemeClr val="accent1"/>
          </a:solidFill>
          <a:ln w="9525">
            <a:solidFill>
              <a:schemeClr val="tx1"/>
            </a:solidFill>
            <a:miter lim="800000"/>
            <a:headEnd/>
            <a:tailEnd/>
          </a:ln>
        </p:spPr>
        <p:txBody>
          <a:bodyPr>
            <a:spAutoFit/>
          </a:bodyPr>
          <a:lstStyle/>
          <a:p>
            <a:pPr>
              <a:spcBef>
                <a:spcPct val="30000"/>
              </a:spcBef>
            </a:pPr>
            <a:r>
              <a:rPr lang="en-US" sz="1800" b="1">
                <a:cs typeface="Arial" pitchFamily="34" charset="0"/>
              </a:rPr>
              <a:t>Normal pancreas</a:t>
            </a:r>
          </a:p>
        </p:txBody>
      </p:sp>
      <p:sp>
        <p:nvSpPr>
          <p:cNvPr id="75782" name="Rectangle 6"/>
          <p:cNvSpPr>
            <a:spLocks noChangeArrowheads="1"/>
          </p:cNvSpPr>
          <p:nvPr/>
        </p:nvSpPr>
        <p:spPr bwMode="auto">
          <a:xfrm>
            <a:off x="0" y="0"/>
            <a:ext cx="4206875" cy="376238"/>
          </a:xfrm>
          <a:prstGeom prst="rect">
            <a:avLst/>
          </a:prstGeom>
          <a:solidFill>
            <a:schemeClr val="accent1"/>
          </a:solidFill>
          <a:ln w="9525">
            <a:solidFill>
              <a:schemeClr val="tx1"/>
            </a:solidFill>
            <a:miter lim="800000"/>
            <a:headEnd/>
            <a:tailEnd/>
          </a:ln>
        </p:spPr>
        <p:txBody>
          <a:bodyPr wrap="none">
            <a:spAutoFit/>
          </a:bodyPr>
          <a:lstStyle/>
          <a:p>
            <a:pPr>
              <a:spcBef>
                <a:spcPct val="30000"/>
              </a:spcBef>
            </a:pPr>
            <a:r>
              <a:rPr lang="en-US" sz="1800" b="1">
                <a:cs typeface="Arial" pitchFamily="34" charset="0"/>
              </a:rPr>
              <a:t>Pancreas with massive iron overload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20080708_5"/>
          <p:cNvPicPr>
            <a:picLocks noChangeAspect="1" noChangeArrowheads="1"/>
          </p:cNvPicPr>
          <p:nvPr/>
        </p:nvPicPr>
        <p:blipFill>
          <a:blip r:embed="rId3">
            <a:lum bright="6000"/>
          </a:blip>
          <a:srcRect t="41112" b="8888"/>
          <a:stretch>
            <a:fillRect/>
          </a:stretch>
        </p:blipFill>
        <p:spPr bwMode="auto">
          <a:xfrm>
            <a:off x="0" y="0"/>
            <a:ext cx="9144000" cy="3505200"/>
          </a:xfrm>
          <a:prstGeom prst="rect">
            <a:avLst/>
          </a:prstGeom>
          <a:noFill/>
          <a:ln w="9525">
            <a:noFill/>
            <a:miter lim="800000"/>
            <a:headEnd/>
            <a:tailEnd/>
          </a:ln>
        </p:spPr>
      </p:pic>
      <p:sp>
        <p:nvSpPr>
          <p:cNvPr id="77827" name="Rectangle 3"/>
          <p:cNvSpPr>
            <a:spLocks noChangeArrowheads="1"/>
          </p:cNvSpPr>
          <p:nvPr/>
        </p:nvSpPr>
        <p:spPr bwMode="auto">
          <a:xfrm>
            <a:off x="0" y="2667000"/>
            <a:ext cx="4816475" cy="376238"/>
          </a:xfrm>
          <a:prstGeom prst="rect">
            <a:avLst/>
          </a:prstGeom>
          <a:solidFill>
            <a:schemeClr val="accent1"/>
          </a:solidFill>
          <a:ln w="9525">
            <a:solidFill>
              <a:schemeClr val="tx1"/>
            </a:solidFill>
            <a:miter lim="800000"/>
            <a:headEnd/>
            <a:tailEnd/>
          </a:ln>
        </p:spPr>
        <p:txBody>
          <a:bodyPr wrap="none">
            <a:spAutoFit/>
          </a:bodyPr>
          <a:lstStyle/>
          <a:p>
            <a:pPr>
              <a:spcBef>
                <a:spcPct val="30000"/>
              </a:spcBef>
            </a:pPr>
            <a:r>
              <a:rPr lang="en-US" sz="1800" b="1">
                <a:cs typeface="Arial" pitchFamily="34" charset="0"/>
              </a:rPr>
              <a:t>Dilated cardiomyopathy with iron overload</a:t>
            </a:r>
          </a:p>
        </p:txBody>
      </p:sp>
      <p:sp>
        <p:nvSpPr>
          <p:cNvPr id="77829" name="Line 5"/>
          <p:cNvSpPr>
            <a:spLocks noChangeShapeType="1"/>
          </p:cNvSpPr>
          <p:nvPr/>
        </p:nvSpPr>
        <p:spPr bwMode="auto">
          <a:xfrm>
            <a:off x="0" y="3505200"/>
            <a:ext cx="9144000" cy="0"/>
          </a:xfrm>
          <a:prstGeom prst="line">
            <a:avLst/>
          </a:prstGeom>
          <a:noFill/>
          <a:ln w="38100">
            <a:solidFill>
              <a:schemeClr val="tx1"/>
            </a:solidFill>
            <a:round/>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0" y="3429000"/>
            <a:ext cx="7848600" cy="33401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6" name="Object 48"/>
          <p:cNvGraphicFramePr>
            <a:graphicFrameLocks noChangeAspect="1"/>
          </p:cNvGraphicFramePr>
          <p:nvPr>
            <p:extLst/>
          </p:nvPr>
        </p:nvGraphicFramePr>
        <p:xfrm>
          <a:off x="2175971" y="878605"/>
          <a:ext cx="4341267" cy="5672774"/>
        </p:xfrm>
        <a:graphic>
          <a:graphicData uri="http://schemas.openxmlformats.org/presentationml/2006/ole">
            <mc:AlternateContent xmlns:mc="http://schemas.openxmlformats.org/markup-compatibility/2006">
              <mc:Choice xmlns:v="urn:schemas-microsoft-com:vml" Requires="v">
                <p:oleObj spid="_x0000_s1034" name="Graph" r:id="rId5" imgW="2981880" imgH="3896280" progId="Origin50.Graph">
                  <p:embed/>
                </p:oleObj>
              </mc:Choice>
              <mc:Fallback>
                <p:oleObj name="Graph" r:id="rId5" imgW="2981880" imgH="3896280"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5971" y="878605"/>
                        <a:ext cx="4341267" cy="5672774"/>
                      </a:xfrm>
                      <a:prstGeom prst="rect">
                        <a:avLst/>
                      </a:prstGeom>
                      <a:noFill/>
                      <a:ln>
                        <a:noFill/>
                      </a:ln>
                      <a:effectLst/>
                    </p:spPr>
                  </p:pic>
                </p:oleObj>
              </mc:Fallback>
            </mc:AlternateContent>
          </a:graphicData>
        </a:graphic>
      </p:graphicFrame>
      <p:sp>
        <p:nvSpPr>
          <p:cNvPr id="4" name="Rectangle 16"/>
          <p:cNvSpPr txBox="1">
            <a:spLocks noChangeArrowheads="1"/>
          </p:cNvSpPr>
          <p:nvPr/>
        </p:nvSpPr>
        <p:spPr bwMode="auto">
          <a:xfrm>
            <a:off x="3205908" y="138564"/>
            <a:ext cx="5201171" cy="789209"/>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a:lstStyle>
          <a:p>
            <a:pPr algn="r"/>
            <a:r>
              <a:rPr lang="en-GB" sz="1600" b="0" dirty="0"/>
              <a:t>I</a:t>
            </a:r>
            <a:r>
              <a:rPr lang="en-GB" sz="1600" b="0" dirty="0" smtClean="0"/>
              <a:t>ron loading through unregulated NTBI/LPI mechanisms is greater if RBC production is ineffective or turned off as it is in DBA</a:t>
            </a:r>
            <a:endParaRPr lang="en-GB" sz="1600" b="0" dirty="0"/>
          </a:p>
        </p:txBody>
      </p:sp>
      <p:sp>
        <p:nvSpPr>
          <p:cNvPr id="5" name="TextBox 4"/>
          <p:cNvSpPr txBox="1"/>
          <p:nvPr/>
        </p:nvSpPr>
        <p:spPr>
          <a:xfrm>
            <a:off x="6055894" y="6375257"/>
            <a:ext cx="2838437" cy="338554"/>
          </a:xfrm>
          <a:prstGeom prst="rect">
            <a:avLst/>
          </a:prstGeom>
          <a:noFill/>
        </p:spPr>
        <p:txBody>
          <a:bodyPr wrap="none" rtlCol="0">
            <a:spAutoFit/>
          </a:bodyPr>
          <a:lstStyle/>
          <a:p>
            <a:r>
              <a:rPr lang="en-US" sz="800" dirty="0" smtClean="0">
                <a:solidFill>
                  <a:prstClr val="black"/>
                </a:solidFill>
              </a:rPr>
              <a:t>Coates, TD, Free </a:t>
            </a:r>
            <a:r>
              <a:rPr lang="en-US" sz="800" dirty="0" err="1" smtClean="0">
                <a:solidFill>
                  <a:prstClr val="black"/>
                </a:solidFill>
              </a:rPr>
              <a:t>Radic</a:t>
            </a:r>
            <a:r>
              <a:rPr lang="en-US" sz="800" dirty="0" smtClean="0">
                <a:solidFill>
                  <a:prstClr val="black"/>
                </a:solidFill>
              </a:rPr>
              <a:t> </a:t>
            </a:r>
            <a:r>
              <a:rPr lang="en-US" sz="800" dirty="0" err="1" smtClean="0">
                <a:solidFill>
                  <a:prstClr val="black"/>
                </a:solidFill>
              </a:rPr>
              <a:t>Biol</a:t>
            </a:r>
            <a:r>
              <a:rPr lang="en-US" sz="800" dirty="0" smtClean="0">
                <a:solidFill>
                  <a:prstClr val="black"/>
                </a:solidFill>
              </a:rPr>
              <a:t> Med 2014  (Apr 12 </a:t>
            </a:r>
            <a:r>
              <a:rPr lang="en-US" sz="800" dirty="0" err="1" smtClean="0">
                <a:solidFill>
                  <a:prstClr val="black"/>
                </a:solidFill>
              </a:rPr>
              <a:t>epub</a:t>
            </a:r>
            <a:r>
              <a:rPr lang="en-US" sz="800" dirty="0" smtClean="0">
                <a:solidFill>
                  <a:prstClr val="black"/>
                </a:solidFill>
              </a:rPr>
              <a:t>)</a:t>
            </a:r>
          </a:p>
          <a:p>
            <a:r>
              <a:rPr lang="en-GB" sz="800" dirty="0">
                <a:solidFill>
                  <a:srgbClr val="000000"/>
                </a:solidFill>
              </a:rPr>
              <a:t>Berdoukas, V.  et al American Journal of </a:t>
            </a:r>
            <a:r>
              <a:rPr lang="en-GB" sz="800" dirty="0" err="1">
                <a:solidFill>
                  <a:srgbClr val="000000"/>
                </a:solidFill>
              </a:rPr>
              <a:t>Hematology</a:t>
            </a:r>
            <a:r>
              <a:rPr lang="en-GB" sz="800" dirty="0">
                <a:solidFill>
                  <a:srgbClr val="000000"/>
                </a:solidFill>
              </a:rPr>
              <a:t> 2013</a:t>
            </a:r>
            <a:endParaRPr lang="en-US" sz="800" dirty="0">
              <a:solidFill>
                <a:prstClr val="black"/>
              </a:solidFill>
            </a:endParaRPr>
          </a:p>
        </p:txBody>
      </p:sp>
      <p:sp>
        <p:nvSpPr>
          <p:cNvPr id="2" name="TextBox 1"/>
          <p:cNvSpPr txBox="1"/>
          <p:nvPr/>
        </p:nvSpPr>
        <p:spPr>
          <a:xfrm>
            <a:off x="6615718" y="4786030"/>
            <a:ext cx="1791361" cy="646331"/>
          </a:xfrm>
          <a:prstGeom prst="rect">
            <a:avLst/>
          </a:prstGeom>
          <a:noFill/>
          <a:ln w="25400">
            <a:solidFill>
              <a:srgbClr val="3366FF"/>
            </a:solidFill>
          </a:ln>
        </p:spPr>
        <p:txBody>
          <a:bodyPr wrap="square" rtlCol="0">
            <a:spAutoFit/>
          </a:bodyPr>
          <a:lstStyle/>
          <a:p>
            <a:pPr algn="ctr"/>
            <a:r>
              <a:rPr lang="en-US" sz="1200" dirty="0" smtClean="0"/>
              <a:t>Total iron loading is independent of marrow activity</a:t>
            </a:r>
            <a:endParaRPr lang="en-US" sz="1200" dirty="0"/>
          </a:p>
        </p:txBody>
      </p:sp>
      <p:sp>
        <p:nvSpPr>
          <p:cNvPr id="7" name="TextBox 6"/>
          <p:cNvSpPr txBox="1"/>
          <p:nvPr/>
        </p:nvSpPr>
        <p:spPr>
          <a:xfrm>
            <a:off x="6517239" y="2398518"/>
            <a:ext cx="1791361" cy="1015663"/>
          </a:xfrm>
          <a:prstGeom prst="rect">
            <a:avLst/>
          </a:prstGeom>
          <a:noFill/>
          <a:ln w="25400">
            <a:solidFill>
              <a:srgbClr val="3366FF"/>
            </a:solidFill>
          </a:ln>
        </p:spPr>
        <p:txBody>
          <a:bodyPr wrap="square" rtlCol="0">
            <a:spAutoFit/>
          </a:bodyPr>
          <a:lstStyle/>
          <a:p>
            <a:pPr algn="ctr"/>
            <a:r>
              <a:rPr lang="en-US" sz="1200" dirty="0" smtClean="0"/>
              <a:t>Disorders with ineffective erythropoiesis (black) have greater exposure to free iron</a:t>
            </a:r>
            <a:endParaRPr lang="en-US" sz="1200" dirty="0"/>
          </a:p>
        </p:txBody>
      </p:sp>
      <p:sp>
        <p:nvSpPr>
          <p:cNvPr id="3" name="Footer Placeholder 2"/>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6" name="Slide Number Placeholder 5"/>
          <p:cNvSpPr>
            <a:spLocks noGrp="1"/>
          </p:cNvSpPr>
          <p:nvPr>
            <p:ph type="sldNum" sz="quarter" idx="4294967295"/>
          </p:nvPr>
        </p:nvSpPr>
        <p:spPr>
          <a:xfrm>
            <a:off x="6553200" y="6465888"/>
            <a:ext cx="2133600" cy="365125"/>
          </a:xfrm>
          <a:prstGeom prst="rect">
            <a:avLst/>
          </a:prstGeom>
        </p:spPr>
        <p:txBody>
          <a:bodyPr/>
          <a:lstStyle/>
          <a:p>
            <a:pPr>
              <a:defRPr/>
            </a:pPr>
            <a:fld id="{D9437268-8633-2748-A703-64FD828C6AB0}" type="slidenum">
              <a:rPr lang="en-US" smtClean="0"/>
              <a:pPr>
                <a:defRPr/>
              </a:pPr>
              <a:t>28</a:t>
            </a:fld>
            <a:endParaRPr lang="en-US"/>
          </a:p>
        </p:txBody>
      </p:sp>
      <p:sp>
        <p:nvSpPr>
          <p:cNvPr id="8" name="TextBox 7"/>
          <p:cNvSpPr txBox="1"/>
          <p:nvPr/>
        </p:nvSpPr>
        <p:spPr>
          <a:xfrm flipH="1">
            <a:off x="266055" y="3095740"/>
            <a:ext cx="1243255" cy="369332"/>
          </a:xfrm>
          <a:prstGeom prst="rect">
            <a:avLst/>
          </a:prstGeom>
          <a:noFill/>
        </p:spPr>
        <p:txBody>
          <a:bodyPr wrap="square" rtlCol="0">
            <a:spAutoFit/>
          </a:bodyPr>
          <a:lstStyle/>
          <a:p>
            <a:r>
              <a:rPr lang="en-US" dirty="0" smtClean="0"/>
              <a:t>R2* = iron</a:t>
            </a:r>
            <a:endParaRPr lang="en-US" dirty="0"/>
          </a:p>
        </p:txBody>
      </p:sp>
    </p:spTree>
    <p:custDataLst>
      <p:tags r:id="rId2"/>
    </p:custDataLst>
    <p:extLst>
      <p:ext uri="{BB962C8B-B14F-4D97-AF65-F5344CB8AC3E}">
        <p14:creationId xmlns:p14="http://schemas.microsoft.com/office/powerpoint/2010/main" val="159849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924300" y="3646488"/>
            <a:ext cx="4965700" cy="712787"/>
          </a:xfrm>
          <a:prstGeom prst="rect">
            <a:avLst/>
          </a:prstGeom>
          <a:gradFill rotWithShape="1">
            <a:gsLst>
              <a:gs pos="0">
                <a:srgbClr val="FFCC00"/>
              </a:gs>
              <a:gs pos="100000">
                <a:srgbClr val="FF99CC"/>
              </a:gs>
            </a:gsLst>
            <a:lin ang="0" scaled="1"/>
          </a:gradFill>
          <a:ln w="9525">
            <a:noFill/>
            <a:miter lim="800000"/>
            <a:headEnd/>
            <a:tailEnd/>
          </a:ln>
        </p:spPr>
        <p:txBody>
          <a:bodyPr wrap="none" lIns="91427" tIns="45713" rIns="91427" bIns="45713" anchor="ctr"/>
          <a:lstStyle/>
          <a:p>
            <a:endParaRPr lang="en-US"/>
          </a:p>
        </p:txBody>
      </p:sp>
      <p:sp>
        <p:nvSpPr>
          <p:cNvPr id="106499" name="Rectangle 3"/>
          <p:cNvSpPr>
            <a:spLocks noChangeArrowheads="1"/>
          </p:cNvSpPr>
          <p:nvPr/>
        </p:nvSpPr>
        <p:spPr bwMode="auto">
          <a:xfrm>
            <a:off x="3924300" y="4803775"/>
            <a:ext cx="4965700" cy="1177925"/>
          </a:xfrm>
          <a:prstGeom prst="rect">
            <a:avLst/>
          </a:prstGeom>
          <a:gradFill rotWithShape="1">
            <a:gsLst>
              <a:gs pos="0">
                <a:srgbClr val="FFCC00"/>
              </a:gs>
              <a:gs pos="100000">
                <a:srgbClr val="FF99CC"/>
              </a:gs>
            </a:gsLst>
            <a:lin ang="0" scaled="1"/>
          </a:gradFill>
          <a:ln w="9525">
            <a:noFill/>
            <a:miter lim="800000"/>
            <a:headEnd/>
            <a:tailEnd/>
          </a:ln>
        </p:spPr>
        <p:txBody>
          <a:bodyPr wrap="none" lIns="91427" tIns="45713" rIns="91427" bIns="45713" anchor="ctr"/>
          <a:lstStyle/>
          <a:p>
            <a:endParaRPr lang="en-US"/>
          </a:p>
        </p:txBody>
      </p:sp>
      <p:graphicFrame>
        <p:nvGraphicFramePr>
          <p:cNvPr id="120836" name="Group 4"/>
          <p:cNvGraphicFramePr>
            <a:graphicFrameLocks noGrp="1"/>
          </p:cNvGraphicFramePr>
          <p:nvPr>
            <p:ph idx="4294967295"/>
          </p:nvPr>
        </p:nvGraphicFramePr>
        <p:xfrm>
          <a:off x="250825" y="1754188"/>
          <a:ext cx="8634413" cy="4242422"/>
        </p:xfrm>
        <a:graphic>
          <a:graphicData uri="http://schemas.openxmlformats.org/drawingml/2006/table">
            <a:tbl>
              <a:tblPr/>
              <a:tblGrid>
                <a:gridCol w="2160588"/>
                <a:gridCol w="1577975"/>
                <a:gridCol w="1631950"/>
                <a:gridCol w="1631950"/>
                <a:gridCol w="1631950"/>
              </a:tblGrid>
              <a:tr h="346075">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endParaRPr kumimoji="0" lang="en-US" sz="1600" b="1" i="0" u="none" strike="noStrike" cap="none" normalizeH="0" baseline="0" smtClean="0">
                        <a:ln>
                          <a:noFill/>
                        </a:ln>
                        <a:solidFill>
                          <a:schemeClr val="bg1"/>
                        </a:solidFill>
                        <a:effectLst/>
                        <a:latin typeface="Arial" pitchFamily="34" charset="0"/>
                        <a:ea typeface="ＭＳ Ｐゴシック" charset="-128"/>
                      </a:endParaRP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endParaRPr kumimoji="0" lang="en-US" sz="1600" b="1" i="0" u="none" strike="noStrike" cap="none" normalizeH="0" baseline="0" smtClean="0">
                        <a:ln>
                          <a:noFill/>
                        </a:ln>
                        <a:solidFill>
                          <a:schemeClr val="bg1"/>
                        </a:solidFill>
                        <a:effectLst/>
                        <a:latin typeface="Arial" pitchFamily="34" charset="0"/>
                        <a:ea typeface="ＭＳ Ｐゴシック" charset="-128"/>
                      </a:endParaRP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007FA1"/>
                    </a:solidFill>
                  </a:tcPr>
                </a:tc>
                <a:tc gridSpan="3">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Iron-overloaded state</a:t>
                      </a: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A1"/>
                    </a:solidFill>
                  </a:tcPr>
                </a:tc>
                <a:tc hMerge="1">
                  <a:txBody>
                    <a:bodyPr/>
                    <a:lstStyle/>
                    <a:p>
                      <a:endParaRPr lang="en-US"/>
                    </a:p>
                  </a:txBody>
                  <a:tcPr/>
                </a:tc>
                <a:tc hMerge="1">
                  <a:txBody>
                    <a:bodyPr/>
                    <a:lstStyle/>
                    <a:p>
                      <a:endParaRPr lang="en-US"/>
                    </a:p>
                  </a:txBody>
                  <a:tcPr/>
                </a:tc>
              </a:tr>
              <a:tr h="346075">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Parameter</a:t>
                      </a:r>
                    </a:p>
                  </a:txBody>
                  <a:tcPr marL="91427" marR="91427" marT="45713" marB="45713"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Normal</a:t>
                      </a:r>
                    </a:p>
                  </a:txBody>
                  <a:tcPr marL="91427" marR="91427" marT="45713" marB="45713"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007FA1"/>
                    </a:solidFill>
                  </a:tcPr>
                </a:tc>
                <a:tc>
                  <a:txBody>
                    <a:bodyPr/>
                    <a:lstStyle/>
                    <a:p>
                      <a:pPr marL="179388" marR="0" lvl="1" indent="0" algn="ctr" defTabSz="914400" rtl="0" eaLnBrk="1" fontAlgn="base" latinLnBrk="0" hangingPunct="1">
                        <a:lnSpc>
                          <a:spcPct val="100000"/>
                        </a:lnSpc>
                        <a:spcBef>
                          <a:spcPct val="40000"/>
                        </a:spcBef>
                        <a:spcAft>
                          <a:spcPct val="20000"/>
                        </a:spcAft>
                        <a:buClr>
                          <a:srgbClr val="EC8026"/>
                        </a:buClr>
                        <a:buSzTx/>
                        <a:buFontTx/>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Mild</a:t>
                      </a:r>
                    </a:p>
                  </a:txBody>
                  <a:tcPr marL="46800" marR="90000" marT="46800" marB="4680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Moderate</a:t>
                      </a: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Severe</a:t>
                      </a: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A1"/>
                    </a:solidFill>
                  </a:tcPr>
                </a:tc>
              </a:tr>
              <a:tr h="574675">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LIC, mg Fe/g dw</a:t>
                      </a: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&lt;1.2</a:t>
                      </a: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9AD2D6"/>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  3–7</a:t>
                      </a: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&gt;7 </a:t>
                      </a: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&gt;15</a:t>
                      </a: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FF3300"/>
                    </a:solidFill>
                  </a:tcPr>
                </a:tc>
              </a:tr>
              <a:tr h="622300">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Serum ferritin, ng/mL</a:t>
                      </a: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&lt;300</a:t>
                      </a:r>
                    </a:p>
                  </a:txBody>
                  <a:tcPr marL="91427" marR="91427" marT="45713" marB="45713" anchor="ctr" horzOverflow="overflow">
                    <a:lnL>
                      <a:noFill/>
                    </a:lnL>
                    <a:lnR>
                      <a:noFill/>
                    </a:lnR>
                    <a:lnT>
                      <a:noFill/>
                    </a:lnT>
                    <a:lnB>
                      <a:noFill/>
                    </a:lnB>
                    <a:lnTlToBr>
                      <a:noFill/>
                    </a:lnTlToBr>
                    <a:lnBlToTr>
                      <a:noFill/>
                    </a:lnBlToTr>
                    <a:solidFill>
                      <a:srgbClr val="9AD2D6"/>
                    </a:solidFill>
                  </a:tcPr>
                </a:tc>
                <a:tc gridSpan="2">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&gt;100 to &lt;2500</a:t>
                      </a:r>
                    </a:p>
                  </a:txBody>
                  <a:tcPr marL="91427" marR="91427" marT="45713" marB="45713" anchor="ctr" horzOverflow="overflow">
                    <a:lnL>
                      <a:noFill/>
                    </a:lnL>
                    <a:lnR>
                      <a:noFill/>
                    </a:lnR>
                    <a:lnT>
                      <a:noFill/>
                    </a:lnT>
                    <a:lnB>
                      <a:noFill/>
                    </a:lnB>
                    <a:lnTlToBr>
                      <a:noFill/>
                    </a:lnTlToBr>
                    <a:lnBlToTr>
                      <a:noFill/>
                    </a:lnBlToTr>
                    <a:solidFill>
                      <a:srgbClr val="FFCC0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&gt;2500</a:t>
                      </a:r>
                    </a:p>
                  </a:txBody>
                  <a:tcPr marL="91427" marR="91427" marT="45713" marB="45713" anchor="ctr" horzOverflow="overflow">
                    <a:lnL>
                      <a:noFill/>
                    </a:lnL>
                    <a:lnR>
                      <a:noFill/>
                    </a:lnR>
                    <a:lnT>
                      <a:noFill/>
                    </a:lnT>
                    <a:lnB>
                      <a:noFill/>
                    </a:lnB>
                    <a:lnTlToBr>
                      <a:noFill/>
                    </a:lnTlToBr>
                    <a:lnBlToTr>
                      <a:noFill/>
                    </a:lnBlToTr>
                    <a:solidFill>
                      <a:srgbClr val="FF3300"/>
                    </a:solidFill>
                  </a:tcPr>
                </a:tc>
              </a:tr>
              <a:tr h="623888">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Transferrin saturation, %</a:t>
                      </a: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20–50</a:t>
                      </a:r>
                    </a:p>
                  </a:txBody>
                  <a:tcPr marL="91427" marR="91427" marT="45713" marB="45713" anchor="ctr" horzOverflow="overflow">
                    <a:lnL>
                      <a:noFill/>
                    </a:lnL>
                    <a:lnR>
                      <a:noFill/>
                    </a:lnR>
                    <a:lnT>
                      <a:noFill/>
                    </a:lnT>
                    <a:lnB>
                      <a:noFill/>
                    </a:lnB>
                    <a:lnTlToBr>
                      <a:noFill/>
                    </a:lnTlToBr>
                    <a:lnBlToTr>
                      <a:noFill/>
                    </a:lnBlToTr>
                    <a:solidFill>
                      <a:srgbClr val="9AD2D6"/>
                    </a:solidFill>
                  </a:tcPr>
                </a:tc>
                <a:tc gridSpan="3">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&gt;50</a:t>
                      </a:r>
                    </a:p>
                  </a:txBody>
                  <a:tcPr marL="91427" marR="91427" marT="45713" marB="45713" anchor="ctr" horzOverflow="overflow">
                    <a:lnL>
                      <a:noFill/>
                    </a:lnL>
                    <a:lnR>
                      <a:noFill/>
                    </a:lnR>
                    <a:lnT>
                      <a:noFill/>
                    </a:lnT>
                    <a:lnB>
                      <a:noFill/>
                    </a:lnB>
                    <a:lnTlToBr>
                      <a:noFill/>
                    </a:lnTlToBr>
                    <a:lnBlToTr>
                      <a:noFill/>
                    </a:lnBlToTr>
                    <a:gradFill rotWithShape="1">
                      <a:gsLst>
                        <a:gs pos="0">
                          <a:srgbClr val="FFCC00"/>
                        </a:gs>
                        <a:gs pos="100000">
                          <a:srgbClr val="FF3300"/>
                        </a:gs>
                      </a:gsLst>
                      <a:lin ang="0" scaled="1"/>
                    </a:gradFill>
                  </a:tcPr>
                </a:tc>
                <a:tc hMerge="1">
                  <a:txBody>
                    <a:bodyPr/>
                    <a:lstStyle/>
                    <a:p>
                      <a:endParaRPr lang="en-US"/>
                    </a:p>
                  </a:txBody>
                  <a:tcPr/>
                </a:tc>
                <a:tc hMerge="1">
                  <a:txBody>
                    <a:bodyPr/>
                    <a:lstStyle/>
                    <a:p>
                      <a:endParaRPr lang="en-US"/>
                    </a:p>
                  </a:txBody>
                  <a:tcPr/>
                </a:tc>
              </a:tr>
              <a:tr h="560388">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Myocardial T2*, ms</a:t>
                      </a: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&gt;20</a:t>
                      </a:r>
                    </a:p>
                  </a:txBody>
                  <a:tcPr marL="91427" marR="91427" marT="45713" marB="45713" anchor="ctr" horzOverflow="overflow">
                    <a:lnL>
                      <a:noFill/>
                    </a:lnL>
                    <a:lnR>
                      <a:noFill/>
                    </a:lnR>
                    <a:lnT>
                      <a:noFill/>
                    </a:lnT>
                    <a:lnB>
                      <a:noFill/>
                    </a:lnB>
                    <a:lnTlToBr>
                      <a:noFill/>
                    </a:lnTlToBr>
                    <a:lnBlToTr>
                      <a:noFill/>
                    </a:lnBlToTr>
                    <a:solidFill>
                      <a:srgbClr val="9AD2D6"/>
                    </a:solidFill>
                  </a:tcPr>
                </a:tc>
                <a:tc gridSpan="2">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8–20</a:t>
                      </a:r>
                    </a:p>
                  </a:txBody>
                  <a:tcPr marL="91427" marR="91427" marT="45713" marB="45713" anchor="ctr" horzOverflow="overflow">
                    <a:lnL>
                      <a:noFill/>
                    </a:lnL>
                    <a:lnR>
                      <a:noFill/>
                    </a:lnR>
                    <a:lnT>
                      <a:noFill/>
                    </a:lnT>
                    <a:lnB>
                      <a:noFill/>
                    </a:lnB>
                    <a:lnTlToBr>
                      <a:noFill/>
                    </a:lnTlToBr>
                    <a:lnBlToTr>
                      <a:noFill/>
                    </a:lnBlToTr>
                    <a:solidFill>
                      <a:srgbClr val="FFCC0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&lt;8</a:t>
                      </a:r>
                    </a:p>
                  </a:txBody>
                  <a:tcPr marL="91427" marR="91427" marT="45713" marB="45713" anchor="ctr" horzOverflow="overflow">
                    <a:lnL>
                      <a:noFill/>
                    </a:lnL>
                    <a:lnR>
                      <a:noFill/>
                    </a:lnR>
                    <a:lnT>
                      <a:noFill/>
                    </a:lnT>
                    <a:lnB>
                      <a:noFill/>
                    </a:lnB>
                    <a:lnTlToBr>
                      <a:noFill/>
                    </a:lnTlToBr>
                    <a:lnBlToTr>
                      <a:noFill/>
                    </a:lnBlToTr>
                    <a:solidFill>
                      <a:srgbClr val="FF3300"/>
                    </a:solidFill>
                  </a:tcPr>
                </a:tc>
              </a:tr>
              <a:tr h="638175">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Alanine aminotransferase (ALT), U/L</a:t>
                      </a: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&lt;250</a:t>
                      </a:r>
                      <a:endParaRPr kumimoji="0" lang="en-US" sz="1600" b="1" i="0" u="none" strike="noStrike" cap="none" normalizeH="0" baseline="0" smtClean="0">
                        <a:ln>
                          <a:noFill/>
                        </a:ln>
                        <a:solidFill>
                          <a:srgbClr val="000000"/>
                        </a:solidFill>
                        <a:effectLst/>
                        <a:latin typeface="Arial" pitchFamily="34" charset="0"/>
                        <a:ea typeface="ＭＳ Ｐゴシック" charset="-128"/>
                      </a:endParaRPr>
                    </a:p>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endParaRPr kumimoji="0" lang="en-GB" sz="1600" b="1" i="0" u="none" strike="noStrike" cap="none" normalizeH="0" baseline="0" smtClean="0">
                        <a:ln>
                          <a:noFill/>
                        </a:ln>
                        <a:solidFill>
                          <a:srgbClr val="000000"/>
                        </a:solidFill>
                        <a:effectLst/>
                        <a:latin typeface="Arial" pitchFamily="34" charset="0"/>
                        <a:ea typeface="ＭＳ Ｐゴシック" charset="-128"/>
                      </a:endParaRPr>
                    </a:p>
                  </a:txBody>
                  <a:tcPr marL="91427" marR="91427" marT="45713" marB="45713" anchor="ctr" horzOverflow="overflow">
                    <a:lnL>
                      <a:noFill/>
                    </a:lnL>
                    <a:lnR>
                      <a:noFill/>
                    </a:lnR>
                    <a:lnT>
                      <a:noFill/>
                    </a:lnT>
                    <a:lnB>
                      <a:noFill/>
                    </a:lnB>
                    <a:lnTlToBr>
                      <a:noFill/>
                    </a:lnTlToBr>
                    <a:lnBlToTr>
                      <a:noFill/>
                    </a:lnBlToTr>
                    <a:solidFill>
                      <a:srgbClr val="9AD2D6"/>
                    </a:solidFill>
                  </a:tcPr>
                </a:tc>
                <a:tc gridSpan="3">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&gt;250</a:t>
                      </a:r>
                      <a:endParaRPr kumimoji="0" lang="en-US" sz="1600" b="1" i="0" u="none" strike="noStrike" cap="none" normalizeH="0" baseline="0" smtClean="0">
                        <a:ln>
                          <a:noFill/>
                        </a:ln>
                        <a:solidFill>
                          <a:srgbClr val="000000"/>
                        </a:solidFill>
                        <a:effectLst/>
                        <a:latin typeface="Arial" pitchFamily="34" charset="0"/>
                        <a:ea typeface="ＭＳ Ｐゴシック" charset="-128"/>
                      </a:endParaRPr>
                    </a:p>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endParaRPr kumimoji="0" lang="en-GB" sz="1600" b="1" i="0" u="none" strike="noStrike" cap="none" normalizeH="0" baseline="0" smtClean="0">
                        <a:ln>
                          <a:noFill/>
                        </a:ln>
                        <a:solidFill>
                          <a:srgbClr val="000000"/>
                        </a:solidFill>
                        <a:effectLst/>
                        <a:latin typeface="Arial" pitchFamily="34" charset="0"/>
                        <a:ea typeface="ＭＳ Ｐゴシック" charset="-128"/>
                      </a:endParaRPr>
                    </a:p>
                  </a:txBody>
                  <a:tcPr marL="91427" marR="91427" marT="45713" marB="45713" anchor="ctr" horzOverflow="overflow">
                    <a:lnL>
                      <a:noFill/>
                    </a:lnL>
                    <a:lnR>
                      <a:noFill/>
                    </a:lnR>
                    <a:lnT>
                      <a:noFill/>
                    </a:lnT>
                    <a:lnB>
                      <a:noFill/>
                    </a:lnB>
                    <a:lnTlToBr>
                      <a:noFill/>
                    </a:lnTlToBr>
                    <a:lnBlToTr>
                      <a:noFill/>
                    </a:lnBlToTr>
                    <a:gradFill rotWithShape="1">
                      <a:gsLst>
                        <a:gs pos="0">
                          <a:srgbClr val="FFCC00"/>
                        </a:gs>
                        <a:gs pos="100000">
                          <a:srgbClr val="FF3300"/>
                        </a:gs>
                      </a:gsLst>
                      <a:lin ang="0" scaled="1"/>
                    </a:gradFill>
                  </a:tcPr>
                </a:tc>
                <a:tc hMerge="1">
                  <a:txBody>
                    <a:bodyPr/>
                    <a:lstStyle/>
                    <a:p>
                      <a:endParaRPr lang="en-US"/>
                    </a:p>
                  </a:txBody>
                  <a:tcPr/>
                </a:tc>
                <a:tc hMerge="1">
                  <a:txBody>
                    <a:bodyPr/>
                    <a:lstStyle/>
                    <a:p>
                      <a:endParaRPr lang="en-US"/>
                    </a:p>
                  </a:txBody>
                  <a:tcPr/>
                </a:tc>
              </a:tr>
              <a:tr h="346075">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LPI, </a:t>
                      </a:r>
                      <a:r>
                        <a:rPr kumimoji="0" lang="el-GR" sz="1600" b="1" i="0" u="none" strike="noStrike" cap="none" normalizeH="0" baseline="0" smtClean="0">
                          <a:ln>
                            <a:noFill/>
                          </a:ln>
                          <a:solidFill>
                            <a:schemeClr val="bg1"/>
                          </a:solidFill>
                          <a:effectLst/>
                          <a:latin typeface="Arial" pitchFamily="34" charset="0"/>
                          <a:ea typeface="ＭＳ Ｐゴシック" charset="-128"/>
                          <a:cs typeface="Arial" pitchFamily="34" charset="0"/>
                        </a:rPr>
                        <a:t>μ</a:t>
                      </a:r>
                      <a:r>
                        <a:rPr kumimoji="0" lang="en-GB" sz="1600" b="1" i="0" u="none" strike="noStrike" cap="none" normalizeH="0" baseline="0" smtClean="0">
                          <a:ln>
                            <a:noFill/>
                          </a:ln>
                          <a:solidFill>
                            <a:schemeClr val="bg1"/>
                          </a:solidFill>
                          <a:effectLst/>
                          <a:latin typeface="Arial" pitchFamily="34" charset="0"/>
                          <a:ea typeface="ＭＳ Ｐゴシック" charset="-128"/>
                          <a:cs typeface="Arial" pitchFamily="34" charset="0"/>
                        </a:rPr>
                        <a:t>M</a:t>
                      </a:r>
                    </a:p>
                  </a:txBody>
                  <a:tcPr marL="91427" marR="91427" marT="45713" marB="45713" anchor="ctr" horzOverflow="overflow">
                    <a:lnL>
                      <a:noFill/>
                    </a:lnL>
                    <a:lnR>
                      <a:noFill/>
                    </a:lnR>
                    <a:lnT w="12700" cap="flat" cmpd="sng" algn="ctr">
                      <a:solidFill>
                        <a:schemeClr val="bg1"/>
                      </a:solidFill>
                      <a:prstDash val="solid"/>
                      <a:round/>
                      <a:headEnd type="none" w="med" len="med"/>
                      <a:tailEnd type="none" w="med" len="med"/>
                    </a:lnT>
                    <a:lnB w="28575" cap="flat" cmpd="sng" algn="ctr">
                      <a:solidFill>
                        <a:srgbClr val="007FA1"/>
                      </a:solidFill>
                      <a:prstDash val="solid"/>
                      <a:round/>
                      <a:headEnd type="none" w="med" len="med"/>
                      <a:tailEnd type="none" w="med" len="med"/>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0–0.4</a:t>
                      </a:r>
                    </a:p>
                  </a:txBody>
                  <a:tcPr marL="91427" marR="91427" marT="45713" marB="45713" anchor="ctr" horzOverflow="overflow">
                    <a:lnL>
                      <a:noFill/>
                    </a:lnL>
                    <a:lnR>
                      <a:noFill/>
                    </a:lnR>
                    <a:lnT>
                      <a:noFill/>
                    </a:lnT>
                    <a:lnB w="28575" cap="flat" cmpd="sng" algn="ctr">
                      <a:solidFill>
                        <a:srgbClr val="007FA1"/>
                      </a:solidFill>
                      <a:prstDash val="solid"/>
                      <a:round/>
                      <a:headEnd type="none" w="med" len="med"/>
                      <a:tailEnd type="none" w="med" len="med"/>
                    </a:lnB>
                    <a:lnTlToBr>
                      <a:noFill/>
                    </a:lnTlToBr>
                    <a:lnBlToTr>
                      <a:noFill/>
                    </a:lnBlToTr>
                    <a:solidFill>
                      <a:srgbClr val="9AD2D6"/>
                    </a:solidFill>
                  </a:tcPr>
                </a:tc>
                <a:tc gridSpan="3">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&gt;0.4</a:t>
                      </a:r>
                    </a:p>
                  </a:txBody>
                  <a:tcPr marL="91427" marR="91427" marT="45713" marB="45713" anchor="ctr" horzOverflow="overflow">
                    <a:lnL>
                      <a:noFill/>
                    </a:lnL>
                    <a:lnR>
                      <a:noFill/>
                    </a:lnR>
                    <a:lnT>
                      <a:noFill/>
                    </a:lnT>
                    <a:lnB w="28575" cap="flat" cmpd="sng" algn="ctr">
                      <a:solidFill>
                        <a:srgbClr val="007FA1"/>
                      </a:solidFill>
                      <a:prstDash val="solid"/>
                      <a:round/>
                      <a:headEnd type="none" w="med" len="med"/>
                      <a:tailEnd type="none" w="med" len="med"/>
                    </a:lnB>
                    <a:lnTlToBr>
                      <a:noFill/>
                    </a:lnTlToBr>
                    <a:lnBlToTr>
                      <a:noFill/>
                    </a:lnBlToTr>
                    <a:gradFill rotWithShape="1">
                      <a:gsLst>
                        <a:gs pos="0">
                          <a:srgbClr val="FFCC00"/>
                        </a:gs>
                        <a:gs pos="100000">
                          <a:srgbClr val="FF3300"/>
                        </a:gs>
                      </a:gsLst>
                      <a:lin ang="0" scaled="1"/>
                    </a:gradFill>
                  </a:tcPr>
                </a:tc>
                <a:tc hMerge="1">
                  <a:txBody>
                    <a:bodyPr/>
                    <a:lstStyle/>
                    <a:p>
                      <a:endParaRPr lang="en-US"/>
                    </a:p>
                  </a:txBody>
                  <a:tcPr/>
                </a:tc>
                <a:tc hMerge="1">
                  <a:txBody>
                    <a:bodyPr/>
                    <a:lstStyle/>
                    <a:p>
                      <a:endParaRPr lang="en-US"/>
                    </a:p>
                  </a:txBody>
                  <a:tcPr/>
                </a:tc>
              </a:tr>
            </a:tbl>
          </a:graphicData>
        </a:graphic>
      </p:graphicFrame>
      <p:sp>
        <p:nvSpPr>
          <p:cNvPr id="106540" name="Rectangle 60"/>
          <p:cNvSpPr>
            <a:spLocks noGrp="1" noChangeArrowheads="1"/>
          </p:cNvSpPr>
          <p:nvPr>
            <p:ph type="title"/>
          </p:nvPr>
        </p:nvSpPr>
        <p:spPr/>
        <p:txBody>
          <a:bodyPr/>
          <a:lstStyle/>
          <a:p>
            <a:pPr eaLnBrk="1" hangingPunct="1"/>
            <a:r>
              <a:rPr lang="en-GB" smtClean="0"/>
              <a:t>Thresholds for parameters used to evaluate iron overload</a:t>
            </a:r>
            <a:endParaRPr lang="en-US" smtClean="0"/>
          </a:p>
        </p:txBody>
      </p:sp>
      <p:sp>
        <p:nvSpPr>
          <p:cNvPr id="106541" name="Rectangle 61"/>
          <p:cNvSpPr>
            <a:spLocks noChangeArrowheads="1"/>
          </p:cNvSpPr>
          <p:nvPr/>
        </p:nvSpPr>
        <p:spPr bwMode="auto">
          <a:xfrm>
            <a:off x="4189413" y="6272213"/>
            <a:ext cx="520700" cy="177800"/>
          </a:xfrm>
          <a:prstGeom prst="rect">
            <a:avLst/>
          </a:prstGeom>
          <a:gradFill rotWithShape="1">
            <a:gsLst>
              <a:gs pos="0">
                <a:srgbClr val="FFCC00"/>
              </a:gs>
              <a:gs pos="100000">
                <a:srgbClr val="FF3300"/>
              </a:gs>
            </a:gsLst>
            <a:lin ang="0" scaled="1"/>
          </a:gradFill>
          <a:ln w="9525">
            <a:noFill/>
            <a:miter lim="800000"/>
            <a:headEnd/>
            <a:tailEnd/>
          </a:ln>
        </p:spPr>
        <p:txBody>
          <a:bodyPr wrap="none" lIns="91427" tIns="45713" rIns="91427" bIns="45713" anchor="ctr"/>
          <a:lstStyle/>
          <a:p>
            <a:endParaRPr lang="en-US"/>
          </a:p>
        </p:txBody>
      </p:sp>
      <p:sp>
        <p:nvSpPr>
          <p:cNvPr id="106542" name="Text Box 62"/>
          <p:cNvSpPr txBox="1">
            <a:spLocks noChangeArrowheads="1"/>
          </p:cNvSpPr>
          <p:nvPr/>
        </p:nvSpPr>
        <p:spPr bwMode="auto">
          <a:xfrm>
            <a:off x="4684713" y="6219825"/>
            <a:ext cx="4200525" cy="304800"/>
          </a:xfrm>
          <a:prstGeom prst="rect">
            <a:avLst/>
          </a:prstGeom>
          <a:noFill/>
          <a:ln w="9525">
            <a:noFill/>
            <a:miter lim="800000"/>
            <a:headEnd/>
            <a:tailEnd/>
          </a:ln>
        </p:spPr>
        <p:txBody>
          <a:bodyPr wrap="none" lIns="91427" tIns="45713" rIns="91427" bIns="45713">
            <a:spAutoFit/>
          </a:bodyPr>
          <a:lstStyle/>
          <a:p>
            <a:pPr>
              <a:spcBef>
                <a:spcPct val="50000"/>
              </a:spcBef>
              <a:buClr>
                <a:schemeClr val="accent1"/>
              </a:buClr>
              <a:buFont typeface="Arial" pitchFamily="34" charset="0"/>
              <a:buNone/>
            </a:pPr>
            <a:r>
              <a:rPr lang="en-GB" sz="1400" b="1"/>
              <a:t>Increased risk of complications/cardiac disease</a:t>
            </a:r>
            <a:endParaRPr lang="en-US" sz="1400" b="1"/>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3" descr="Tf.jpg"/>
          <p:cNvPicPr>
            <a:picLocks noChangeAspect="1"/>
          </p:cNvPicPr>
          <p:nvPr/>
        </p:nvPicPr>
        <p:blipFill>
          <a:blip r:embed="rId3"/>
          <a:srcRect/>
          <a:stretch>
            <a:fillRect/>
          </a:stretch>
        </p:blipFill>
        <p:spPr bwMode="auto">
          <a:xfrm>
            <a:off x="1752600" y="533400"/>
            <a:ext cx="5486400" cy="4953000"/>
          </a:xfrm>
          <a:prstGeom prst="rect">
            <a:avLst/>
          </a:prstGeom>
          <a:noFill/>
          <a:ln w="9525">
            <a:noFill/>
            <a:miter lim="800000"/>
            <a:headEnd/>
            <a:tailEnd/>
          </a:ln>
        </p:spPr>
      </p:pic>
      <p:sp>
        <p:nvSpPr>
          <p:cNvPr id="32771" name="TextBox 4"/>
          <p:cNvSpPr txBox="1">
            <a:spLocks noChangeArrowheads="1"/>
          </p:cNvSpPr>
          <p:nvPr/>
        </p:nvSpPr>
        <p:spPr bwMode="auto">
          <a:xfrm>
            <a:off x="1676400" y="5715000"/>
            <a:ext cx="5867400" cy="584200"/>
          </a:xfrm>
          <a:prstGeom prst="rect">
            <a:avLst/>
          </a:prstGeom>
          <a:noFill/>
          <a:ln w="9525">
            <a:noFill/>
            <a:miter lim="800000"/>
            <a:headEnd/>
            <a:tailEnd/>
          </a:ln>
        </p:spPr>
        <p:txBody>
          <a:bodyPr>
            <a:spAutoFit/>
          </a:bodyPr>
          <a:lstStyle/>
          <a:p>
            <a:r>
              <a:rPr lang="en-US" sz="2400"/>
              <a:t>                     </a:t>
            </a:r>
            <a:r>
              <a:rPr lang="en-US" sz="3200"/>
              <a:t>Transferrin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GB" smtClean="0"/>
              <a:t>Measuring LIC by liver biopsy</a:t>
            </a:r>
          </a:p>
        </p:txBody>
      </p:sp>
      <p:graphicFrame>
        <p:nvGraphicFramePr>
          <p:cNvPr id="90115" name="Group 3"/>
          <p:cNvGraphicFramePr>
            <a:graphicFrameLocks noGrp="1"/>
          </p:cNvGraphicFramePr>
          <p:nvPr>
            <p:ph sz="half" idx="1"/>
          </p:nvPr>
        </p:nvGraphicFramePr>
        <p:xfrm>
          <a:off x="468313" y="1773238"/>
          <a:ext cx="8362950" cy="4824415"/>
        </p:xfrm>
        <a:graphic>
          <a:graphicData uri="http://schemas.openxmlformats.org/drawingml/2006/table">
            <a:tbl>
              <a:tblPr/>
              <a:tblGrid>
                <a:gridCol w="4181475"/>
                <a:gridCol w="4181475"/>
              </a:tblGrid>
              <a:tr h="430213">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2000" b="1" i="0" u="none" strike="noStrike" cap="none" normalizeH="0" baseline="0" smtClean="0">
                          <a:ln>
                            <a:noFill/>
                          </a:ln>
                          <a:solidFill>
                            <a:schemeClr val="bg1"/>
                          </a:solidFill>
                          <a:effectLst/>
                          <a:latin typeface="Arial" pitchFamily="34" charset="0"/>
                          <a:ea typeface="ＭＳ Ｐゴシック" charset="-128"/>
                        </a:rPr>
                        <a:t>Advantages</a:t>
                      </a:r>
                    </a:p>
                  </a:txBody>
                  <a:tcPr horzOverflow="overflow">
                    <a:lnL>
                      <a:noFill/>
                    </a:lnL>
                    <a:lnR>
                      <a:noFill/>
                    </a:lnR>
                    <a:lnT>
                      <a:noFill/>
                    </a:lnT>
                    <a:lnB>
                      <a:noFill/>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2000" b="1" i="0" u="none" strike="noStrike" cap="none" normalizeH="0" baseline="0" smtClean="0">
                          <a:ln>
                            <a:noFill/>
                          </a:ln>
                          <a:solidFill>
                            <a:schemeClr val="bg1"/>
                          </a:solidFill>
                          <a:effectLst/>
                          <a:latin typeface="Arial" pitchFamily="34" charset="0"/>
                          <a:ea typeface="ＭＳ Ｐゴシック" charset="-128"/>
                        </a:rPr>
                        <a:t>Disadvantages</a:t>
                      </a:r>
                    </a:p>
                  </a:txBody>
                  <a:tcPr horzOverflow="overflow">
                    <a:lnL>
                      <a:noFill/>
                    </a:lnL>
                    <a:lnR>
                      <a:noFill/>
                    </a:lnR>
                    <a:lnT>
                      <a:noFill/>
                    </a:lnT>
                    <a:lnB>
                      <a:noFill/>
                    </a:lnB>
                    <a:lnTlToBr>
                      <a:noFill/>
                    </a:lnTlToBr>
                    <a:lnBlToTr>
                      <a:noFill/>
                    </a:lnBlToTr>
                    <a:solidFill>
                      <a:srgbClr val="007FA1"/>
                    </a:solidFill>
                  </a:tcPr>
                </a:tc>
              </a:tr>
              <a:tr h="792163">
                <a:tc>
                  <a:txBody>
                    <a:bodyPr/>
                    <a:lstStyle/>
                    <a:p>
                      <a:pPr marL="0" marR="0" lvl="0" indent="0" algn="l" defTabSz="914400" rtl="0" eaLnBrk="1" fontAlgn="base" latinLnBrk="0" hangingPunct="1">
                        <a:lnSpc>
                          <a:spcPct val="100000"/>
                        </a:lnSpc>
                        <a:spcBef>
                          <a:spcPct val="0"/>
                        </a:spcBef>
                        <a:spcAft>
                          <a:spcPct val="20000"/>
                        </a:spcAft>
                        <a:buClr>
                          <a:schemeClr val="bg1"/>
                        </a:buClr>
                        <a:buSzTx/>
                        <a:buFont typeface="Arial" pitchFamily="34" charset="0"/>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Direct measurement of LIC</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solidFill>
                  </a:tcPr>
                </a:tc>
                <a:tc>
                  <a:txBody>
                    <a:bodyPr/>
                    <a:lstStyle/>
                    <a:p>
                      <a:pPr marL="0" marR="0" lvl="0" indent="0" algn="l" defTabSz="914400" rtl="0" eaLnBrk="1" fontAlgn="base" latinLnBrk="0" hangingPunct="1">
                        <a:lnSpc>
                          <a:spcPct val="100000"/>
                        </a:lnSpc>
                        <a:spcBef>
                          <a:spcPct val="0"/>
                        </a:spcBef>
                        <a:spcAft>
                          <a:spcPct val="20000"/>
                        </a:spcAft>
                        <a:buClr>
                          <a:schemeClr val="tx1"/>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Invasive; painful; potentially serious complications, eg bleeding</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solidFill>
                  </a:tcPr>
                </a:tc>
              </a:tr>
              <a:tr h="755650">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Validated reference standard</a:t>
                      </a:r>
                    </a:p>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79999"/>
                      </a:srgbClr>
                    </a:solidFill>
                  </a:tcPr>
                </a:tc>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Risk of sampling error, especially in patients with cirrhosis</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79999"/>
                      </a:srgbClr>
                    </a:solidFill>
                  </a:tcPr>
                </a:tc>
              </a:tr>
              <a:tr h="755650">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Quantitative, specific and sensitive</a:t>
                      </a:r>
                    </a:p>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39999"/>
                      </a:srgbClr>
                    </a:solidFill>
                  </a:tcPr>
                </a:tc>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Inadequate standardization between laboratories</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39999"/>
                      </a:srgbClr>
                    </a:solidFill>
                  </a:tcPr>
                </a:tc>
              </a:tr>
              <a:tr h="696913">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Allows for measurement of non-heme storage iron </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20000"/>
                      </a:srgbClr>
                    </a:solidFill>
                  </a:tcPr>
                </a:tc>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Difficult to follow-up</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20000"/>
                      </a:srgbClr>
                    </a:solidFill>
                  </a:tcPr>
                </a:tc>
              </a:tr>
              <a:tr h="696913">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Provides information on liver histology/pathology</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10196"/>
                      </a:srgbClr>
                    </a:solidFill>
                  </a:tcPr>
                </a:tc>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Char char="●"/>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10196"/>
                      </a:srgbClr>
                    </a:solidFill>
                  </a:tcPr>
                </a:tc>
              </a:tr>
              <a:tr h="696913">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Positive correlation with morbidity and mortality</a:t>
                      </a:r>
                    </a:p>
                  </a:txBody>
                  <a:tcPr horzOverflow="overflow">
                    <a:lnL>
                      <a:noFill/>
                    </a:lnL>
                    <a:lnR w="12700" cap="flat" cmpd="sng" algn="ctr">
                      <a:solidFill>
                        <a:schemeClr val="bg1"/>
                      </a:solidFill>
                      <a:prstDash val="solid"/>
                      <a:round/>
                      <a:headEnd type="none" w="med" len="med"/>
                      <a:tailEnd type="none" w="med" len="med"/>
                    </a:lnR>
                    <a:lnT>
                      <a:noFill/>
                    </a:lnT>
                    <a:lnB w="28575" cap="flat" cmpd="sng" algn="ctr">
                      <a:solidFill>
                        <a:srgbClr val="007FA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Char char="●"/>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w="28575" cap="flat" cmpd="sng" algn="ctr">
                      <a:solidFill>
                        <a:srgbClr val="007FA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defTabSz="457200" eaLnBrk="1" hangingPunct="1"/>
            <a:endParaRPr lang="en-US" sz="3600" b="1">
              <a:solidFill>
                <a:prstClr val="black"/>
              </a:solidFill>
              <a:latin typeface="Arial" charset="0"/>
              <a:ea typeface="ＭＳ Ｐゴシック" charset="0"/>
              <a:cs typeface="ＭＳ Ｐゴシック" charset="0"/>
            </a:endParaRPr>
          </a:p>
        </p:txBody>
      </p:sp>
      <p:sp>
        <p:nvSpPr>
          <p:cNvPr id="28675" name="Rectangle 3"/>
          <p:cNvSpPr>
            <a:spLocks noGrp="1" noChangeArrowheads="1"/>
          </p:cNvSpPr>
          <p:nvPr>
            <p:ph type="title"/>
          </p:nvPr>
        </p:nvSpPr>
        <p:spPr>
          <a:xfrm>
            <a:off x="2728217" y="317985"/>
            <a:ext cx="6124006" cy="700289"/>
          </a:xfrm>
          <a:noFill/>
          <a:ln/>
        </p:spPr>
        <p:txBody>
          <a:bodyPr anchor="ctr"/>
          <a:lstStyle/>
          <a:p>
            <a:pPr algn="r"/>
            <a:r>
              <a:rPr lang="en-US" sz="1800" dirty="0" smtClean="0">
                <a:solidFill>
                  <a:schemeClr val="accent1">
                    <a:lumMod val="75000"/>
                  </a:schemeClr>
                </a:solidFill>
              </a:rPr>
              <a:t>Liver iron concentration predicts </a:t>
            </a:r>
            <a:r>
              <a:rPr lang="en-US" sz="1800" dirty="0">
                <a:solidFill>
                  <a:schemeClr val="accent1">
                    <a:lumMod val="75000"/>
                  </a:schemeClr>
                </a:solidFill>
              </a:rPr>
              <a:t>total body iron stores</a:t>
            </a:r>
          </a:p>
        </p:txBody>
      </p:sp>
      <p:sp>
        <p:nvSpPr>
          <p:cNvPr id="28676" name="Rectangle 4"/>
          <p:cNvSpPr>
            <a:spLocks noChangeArrowheads="1"/>
          </p:cNvSpPr>
          <p:nvPr/>
        </p:nvSpPr>
        <p:spPr bwMode="auto">
          <a:xfrm>
            <a:off x="488971" y="6345280"/>
            <a:ext cx="38957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77" name="Rectangle 5"/>
          <p:cNvSpPr>
            <a:spLocks noChangeArrowheads="1"/>
          </p:cNvSpPr>
          <p:nvPr/>
        </p:nvSpPr>
        <p:spPr bwMode="auto">
          <a:xfrm>
            <a:off x="3685600" y="5585942"/>
            <a:ext cx="22184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1">
                <a:solidFill>
                  <a:prstClr val="black"/>
                </a:solidFill>
                <a:latin typeface="Arial" charset="0"/>
                <a:ea typeface="ＭＳ Ｐゴシック" charset="0"/>
                <a:cs typeface="ＭＳ Ｐゴシック" charset="0"/>
              </a:rPr>
              <a:t>LIC (mg Fe/g dry wt)</a:t>
            </a:r>
          </a:p>
        </p:txBody>
      </p:sp>
      <p:sp>
        <p:nvSpPr>
          <p:cNvPr id="28678" name="Rectangle 6"/>
          <p:cNvSpPr>
            <a:spLocks noChangeArrowheads="1"/>
          </p:cNvSpPr>
          <p:nvPr/>
        </p:nvSpPr>
        <p:spPr bwMode="auto">
          <a:xfrm rot="16200000">
            <a:off x="-118823" y="3367782"/>
            <a:ext cx="348297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457200" eaLnBrk="1" hangingPunct="1"/>
            <a:r>
              <a:rPr lang="en-US" sz="1800" b="1">
                <a:solidFill>
                  <a:prstClr val="black"/>
                </a:solidFill>
                <a:latin typeface="Arial" charset="0"/>
                <a:ea typeface="ＭＳ Ｐゴシック" charset="0"/>
                <a:cs typeface="ＭＳ Ｐゴシック" charset="0"/>
              </a:rPr>
              <a:t>Total body iron stores (mg/kg)</a:t>
            </a:r>
          </a:p>
        </p:txBody>
      </p:sp>
      <p:sp>
        <p:nvSpPr>
          <p:cNvPr id="28679" name="Freeform 7"/>
          <p:cNvSpPr>
            <a:spLocks/>
          </p:cNvSpPr>
          <p:nvPr/>
        </p:nvSpPr>
        <p:spPr bwMode="auto">
          <a:xfrm>
            <a:off x="2369563" y="5082664"/>
            <a:ext cx="4667250" cy="133350"/>
          </a:xfrm>
          <a:custGeom>
            <a:avLst/>
            <a:gdLst>
              <a:gd name="T0" fmla="*/ 2940 w 2940"/>
              <a:gd name="T1" fmla="*/ 84 h 84"/>
              <a:gd name="T2" fmla="*/ 2940 w 2940"/>
              <a:gd name="T3" fmla="*/ 0 h 84"/>
              <a:gd name="T4" fmla="*/ 0 w 2940"/>
              <a:gd name="T5" fmla="*/ 0 h 84"/>
            </a:gdLst>
            <a:ahLst/>
            <a:cxnLst>
              <a:cxn ang="0">
                <a:pos x="T0" y="T1"/>
              </a:cxn>
              <a:cxn ang="0">
                <a:pos x="T2" y="T3"/>
              </a:cxn>
              <a:cxn ang="0">
                <a:pos x="T4" y="T5"/>
              </a:cxn>
            </a:cxnLst>
            <a:rect l="0" t="0" r="r" b="b"/>
            <a:pathLst>
              <a:path w="2940" h="84">
                <a:moveTo>
                  <a:pt x="2940" y="84"/>
                </a:moveTo>
                <a:lnTo>
                  <a:pt x="2940" y="0"/>
                </a:lnTo>
                <a:lnTo>
                  <a:pt x="0" y="0"/>
                </a:lnTo>
              </a:path>
            </a:pathLst>
          </a:custGeom>
          <a:noFill/>
          <a:ln w="1905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80" name="Line 8"/>
          <p:cNvSpPr>
            <a:spLocks noChangeShapeType="1"/>
          </p:cNvSpPr>
          <p:nvPr/>
        </p:nvSpPr>
        <p:spPr bwMode="auto">
          <a:xfrm flipV="1">
            <a:off x="6131942" y="5039801"/>
            <a:ext cx="1587" cy="13335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81" name="Line 9"/>
          <p:cNvSpPr>
            <a:spLocks noChangeShapeType="1"/>
          </p:cNvSpPr>
          <p:nvPr/>
        </p:nvSpPr>
        <p:spPr bwMode="auto">
          <a:xfrm flipV="1">
            <a:off x="4303159" y="5039801"/>
            <a:ext cx="1587" cy="13335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82" name="Line 10"/>
          <p:cNvSpPr>
            <a:spLocks noChangeShapeType="1"/>
          </p:cNvSpPr>
          <p:nvPr/>
        </p:nvSpPr>
        <p:spPr bwMode="auto">
          <a:xfrm flipV="1">
            <a:off x="3398284" y="5039801"/>
            <a:ext cx="1587" cy="13335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83" name="Freeform 11"/>
          <p:cNvSpPr>
            <a:spLocks/>
          </p:cNvSpPr>
          <p:nvPr/>
        </p:nvSpPr>
        <p:spPr bwMode="auto">
          <a:xfrm>
            <a:off x="2379109" y="2201351"/>
            <a:ext cx="123825" cy="2971800"/>
          </a:xfrm>
          <a:custGeom>
            <a:avLst/>
            <a:gdLst>
              <a:gd name="T0" fmla="*/ 0 w 78"/>
              <a:gd name="T1" fmla="*/ 0 h 1872"/>
              <a:gd name="T2" fmla="*/ 78 w 78"/>
              <a:gd name="T3" fmla="*/ 0 h 1872"/>
              <a:gd name="T4" fmla="*/ 78 w 78"/>
              <a:gd name="T5" fmla="*/ 1872 h 1872"/>
            </a:gdLst>
            <a:ahLst/>
            <a:cxnLst>
              <a:cxn ang="0">
                <a:pos x="T0" y="T1"/>
              </a:cxn>
              <a:cxn ang="0">
                <a:pos x="T2" y="T3"/>
              </a:cxn>
              <a:cxn ang="0">
                <a:pos x="T4" y="T5"/>
              </a:cxn>
            </a:cxnLst>
            <a:rect l="0" t="0" r="r" b="b"/>
            <a:pathLst>
              <a:path w="78" h="1872">
                <a:moveTo>
                  <a:pt x="0" y="0"/>
                </a:moveTo>
                <a:lnTo>
                  <a:pt x="78" y="0"/>
                </a:lnTo>
                <a:lnTo>
                  <a:pt x="78" y="1872"/>
                </a:lnTo>
              </a:path>
            </a:pathLst>
          </a:custGeom>
          <a:noFill/>
          <a:ln w="1905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84" name="Line 12"/>
          <p:cNvSpPr>
            <a:spLocks noChangeShapeType="1"/>
          </p:cNvSpPr>
          <p:nvPr/>
        </p:nvSpPr>
        <p:spPr bwMode="auto">
          <a:xfrm>
            <a:off x="2379109" y="2696651"/>
            <a:ext cx="123825" cy="1588"/>
          </a:xfrm>
          <a:prstGeom prst="line">
            <a:avLst/>
          </a:prstGeom>
          <a:noFill/>
          <a:ln w="19050">
            <a:solidFill>
              <a:srgbClr val="FFFFFF"/>
            </a:solidFill>
            <a:round/>
            <a:headEnd/>
            <a:tailEnd/>
          </a:ln>
          <a:extLst>
            <a:ext uri="{909E8E84-426E-40dd-AFC4-6F175D3DCCD1}">
              <a14:hiddenFill xmlns="" xmlns:a14="http://schemas.microsoft.com/office/drawing/2010/main">
                <a:no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85" name="Line 13"/>
          <p:cNvSpPr>
            <a:spLocks noChangeShapeType="1"/>
          </p:cNvSpPr>
          <p:nvPr/>
        </p:nvSpPr>
        <p:spPr bwMode="auto">
          <a:xfrm>
            <a:off x="2379109" y="3163376"/>
            <a:ext cx="123825" cy="1588"/>
          </a:xfrm>
          <a:prstGeom prst="line">
            <a:avLst/>
          </a:prstGeom>
          <a:noFill/>
          <a:ln w="19050">
            <a:solidFill>
              <a:srgbClr val="FFFFFF"/>
            </a:solidFill>
            <a:round/>
            <a:headEnd/>
            <a:tailEnd/>
          </a:ln>
          <a:extLst>
            <a:ext uri="{909E8E84-426E-40dd-AFC4-6F175D3DCCD1}">
              <a14:hiddenFill xmlns="" xmlns:a14="http://schemas.microsoft.com/office/drawing/2010/main">
                <a:no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86" name="Line 14"/>
          <p:cNvSpPr>
            <a:spLocks noChangeShapeType="1"/>
          </p:cNvSpPr>
          <p:nvPr/>
        </p:nvSpPr>
        <p:spPr bwMode="auto">
          <a:xfrm>
            <a:off x="2379109" y="3630101"/>
            <a:ext cx="123825" cy="1588"/>
          </a:xfrm>
          <a:prstGeom prst="line">
            <a:avLst/>
          </a:prstGeom>
          <a:noFill/>
          <a:ln w="19050">
            <a:solidFill>
              <a:srgbClr val="FFFFFF"/>
            </a:solidFill>
            <a:round/>
            <a:headEnd/>
            <a:tailEnd/>
          </a:ln>
          <a:extLst>
            <a:ext uri="{909E8E84-426E-40dd-AFC4-6F175D3DCCD1}">
              <a14:hiddenFill xmlns="" xmlns:a14="http://schemas.microsoft.com/office/drawing/2010/main">
                <a:no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87" name="Line 15"/>
          <p:cNvSpPr>
            <a:spLocks noChangeShapeType="1"/>
          </p:cNvSpPr>
          <p:nvPr/>
        </p:nvSpPr>
        <p:spPr bwMode="auto">
          <a:xfrm>
            <a:off x="2379109" y="4106351"/>
            <a:ext cx="123825" cy="1588"/>
          </a:xfrm>
          <a:prstGeom prst="line">
            <a:avLst/>
          </a:prstGeom>
          <a:noFill/>
          <a:ln w="19050">
            <a:solidFill>
              <a:srgbClr val="FFFFFF"/>
            </a:solidFill>
            <a:round/>
            <a:headEnd/>
            <a:tailEnd/>
          </a:ln>
          <a:extLst>
            <a:ext uri="{909E8E84-426E-40dd-AFC4-6F175D3DCCD1}">
              <a14:hiddenFill xmlns="" xmlns:a14="http://schemas.microsoft.com/office/drawing/2010/main">
                <a:no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88" name="Line 16"/>
          <p:cNvSpPr>
            <a:spLocks noChangeShapeType="1"/>
          </p:cNvSpPr>
          <p:nvPr/>
        </p:nvSpPr>
        <p:spPr bwMode="auto">
          <a:xfrm>
            <a:off x="2379109" y="4592126"/>
            <a:ext cx="123825" cy="1588"/>
          </a:xfrm>
          <a:prstGeom prst="line">
            <a:avLst/>
          </a:prstGeom>
          <a:noFill/>
          <a:ln w="19050">
            <a:solidFill>
              <a:srgbClr val="FFFFFF"/>
            </a:solidFill>
            <a:round/>
            <a:headEnd/>
            <a:tailEnd/>
          </a:ln>
          <a:extLst>
            <a:ext uri="{909E8E84-426E-40dd-AFC4-6F175D3DCCD1}">
              <a14:hiddenFill xmlns="" xmlns:a14="http://schemas.microsoft.com/office/drawing/2010/main">
                <a:no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89" name="Freeform 17"/>
          <p:cNvSpPr>
            <a:spLocks/>
          </p:cNvSpPr>
          <p:nvPr/>
        </p:nvSpPr>
        <p:spPr bwMode="auto">
          <a:xfrm>
            <a:off x="2798192" y="2820483"/>
            <a:ext cx="4038600" cy="2162175"/>
          </a:xfrm>
          <a:custGeom>
            <a:avLst/>
            <a:gdLst>
              <a:gd name="T0" fmla="*/ 0 w 424"/>
              <a:gd name="T1" fmla="*/ 227 h 227"/>
              <a:gd name="T2" fmla="*/ 208 w 424"/>
              <a:gd name="T3" fmla="*/ 108 h 227"/>
              <a:gd name="T4" fmla="*/ 424 w 424"/>
              <a:gd name="T5" fmla="*/ 0 h 227"/>
            </a:gdLst>
            <a:ahLst/>
            <a:cxnLst>
              <a:cxn ang="0">
                <a:pos x="T0" y="T1"/>
              </a:cxn>
              <a:cxn ang="0">
                <a:pos x="T2" y="T3"/>
              </a:cxn>
              <a:cxn ang="0">
                <a:pos x="T4" y="T5"/>
              </a:cxn>
            </a:cxnLst>
            <a:rect l="0" t="0" r="r" b="b"/>
            <a:pathLst>
              <a:path w="424" h="227">
                <a:moveTo>
                  <a:pt x="0" y="227"/>
                </a:moveTo>
                <a:cubicBezTo>
                  <a:pt x="69" y="186"/>
                  <a:pt x="137" y="145"/>
                  <a:pt x="208" y="108"/>
                </a:cubicBezTo>
                <a:cubicBezTo>
                  <a:pt x="279" y="70"/>
                  <a:pt x="351" y="35"/>
                  <a:pt x="424" y="0"/>
                </a:cubicBezTo>
              </a:path>
            </a:pathLst>
          </a:custGeom>
          <a:noFill/>
          <a:ln w="28575" cap="flat" cmpd="sng">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90" name="Freeform 18"/>
          <p:cNvSpPr>
            <a:spLocks/>
          </p:cNvSpPr>
          <p:nvPr/>
        </p:nvSpPr>
        <p:spPr bwMode="auto">
          <a:xfrm>
            <a:off x="2541015" y="2649026"/>
            <a:ext cx="4286250" cy="2381250"/>
          </a:xfrm>
          <a:custGeom>
            <a:avLst/>
            <a:gdLst>
              <a:gd name="T0" fmla="*/ 0 w 450"/>
              <a:gd name="T1" fmla="*/ 250 h 250"/>
              <a:gd name="T2" fmla="*/ 450 w 450"/>
              <a:gd name="T3" fmla="*/ 0 h 250"/>
            </a:gdLst>
            <a:ahLst/>
            <a:cxnLst>
              <a:cxn ang="0">
                <a:pos x="T0" y="T1"/>
              </a:cxn>
              <a:cxn ang="0">
                <a:pos x="T2" y="T3"/>
              </a:cxn>
            </a:cxnLst>
            <a:rect l="0" t="0" r="r" b="b"/>
            <a:pathLst>
              <a:path w="450" h="250">
                <a:moveTo>
                  <a:pt x="0" y="250"/>
                </a:moveTo>
                <a:cubicBezTo>
                  <a:pt x="0" y="250"/>
                  <a:pt x="225" y="125"/>
                  <a:pt x="450" y="0"/>
                </a:cubicBezTo>
              </a:path>
            </a:pathLst>
          </a:custGeom>
          <a:noFill/>
          <a:ln w="28575" cap="flat" cmpd="sng">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91" name="Freeform 19"/>
          <p:cNvSpPr>
            <a:spLocks/>
          </p:cNvSpPr>
          <p:nvPr/>
        </p:nvSpPr>
        <p:spPr bwMode="auto">
          <a:xfrm>
            <a:off x="2779138" y="2487101"/>
            <a:ext cx="4076700" cy="2343150"/>
          </a:xfrm>
          <a:custGeom>
            <a:avLst/>
            <a:gdLst>
              <a:gd name="T0" fmla="*/ 0 w 428"/>
              <a:gd name="T1" fmla="*/ 246 h 246"/>
              <a:gd name="T2" fmla="*/ 165 w 428"/>
              <a:gd name="T3" fmla="*/ 156 h 246"/>
              <a:gd name="T4" fmla="*/ 428 w 428"/>
              <a:gd name="T5" fmla="*/ 0 h 246"/>
            </a:gdLst>
            <a:ahLst/>
            <a:cxnLst>
              <a:cxn ang="0">
                <a:pos x="T0" y="T1"/>
              </a:cxn>
              <a:cxn ang="0">
                <a:pos x="T2" y="T3"/>
              </a:cxn>
              <a:cxn ang="0">
                <a:pos x="T4" y="T5"/>
              </a:cxn>
            </a:cxnLst>
            <a:rect l="0" t="0" r="r" b="b"/>
            <a:pathLst>
              <a:path w="428" h="246">
                <a:moveTo>
                  <a:pt x="0" y="246"/>
                </a:moveTo>
                <a:cubicBezTo>
                  <a:pt x="47" y="221"/>
                  <a:pt x="93" y="197"/>
                  <a:pt x="165" y="156"/>
                </a:cubicBezTo>
                <a:cubicBezTo>
                  <a:pt x="236" y="115"/>
                  <a:pt x="332" y="57"/>
                  <a:pt x="428" y="0"/>
                </a:cubicBezTo>
              </a:path>
            </a:pathLst>
          </a:custGeom>
          <a:noFill/>
          <a:ln w="28575" cap="flat" cmpd="sng">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92" name="Rectangle 20"/>
          <p:cNvSpPr>
            <a:spLocks noChangeArrowheads="1"/>
          </p:cNvSpPr>
          <p:nvPr/>
        </p:nvSpPr>
        <p:spPr bwMode="auto">
          <a:xfrm>
            <a:off x="2750563" y="479215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93" name="Rectangle 21"/>
          <p:cNvSpPr>
            <a:spLocks noChangeArrowheads="1"/>
          </p:cNvSpPr>
          <p:nvPr/>
        </p:nvSpPr>
        <p:spPr bwMode="auto">
          <a:xfrm>
            <a:off x="2826763" y="473500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94" name="Rectangle 22"/>
          <p:cNvSpPr>
            <a:spLocks noChangeArrowheads="1"/>
          </p:cNvSpPr>
          <p:nvPr/>
        </p:nvSpPr>
        <p:spPr bwMode="auto">
          <a:xfrm>
            <a:off x="2826763" y="469690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95" name="Rectangle 23"/>
          <p:cNvSpPr>
            <a:spLocks noChangeArrowheads="1"/>
          </p:cNvSpPr>
          <p:nvPr/>
        </p:nvSpPr>
        <p:spPr bwMode="auto">
          <a:xfrm>
            <a:off x="2979163" y="463975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96" name="Rectangle 24"/>
          <p:cNvSpPr>
            <a:spLocks noChangeArrowheads="1"/>
          </p:cNvSpPr>
          <p:nvPr/>
        </p:nvSpPr>
        <p:spPr bwMode="auto">
          <a:xfrm>
            <a:off x="6789163" y="242995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97" name="Rectangle 25"/>
          <p:cNvSpPr>
            <a:spLocks noChangeArrowheads="1"/>
          </p:cNvSpPr>
          <p:nvPr/>
        </p:nvSpPr>
        <p:spPr bwMode="auto">
          <a:xfrm>
            <a:off x="3017264" y="4630226"/>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98" name="Rectangle 26"/>
          <p:cNvSpPr>
            <a:spLocks noChangeArrowheads="1"/>
          </p:cNvSpPr>
          <p:nvPr/>
        </p:nvSpPr>
        <p:spPr bwMode="auto">
          <a:xfrm>
            <a:off x="2998216" y="460165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699" name="Rectangle 27"/>
          <p:cNvSpPr>
            <a:spLocks noChangeArrowheads="1"/>
          </p:cNvSpPr>
          <p:nvPr/>
        </p:nvSpPr>
        <p:spPr bwMode="auto">
          <a:xfrm>
            <a:off x="3112513" y="446830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00" name="Rectangle 28"/>
          <p:cNvSpPr>
            <a:spLocks noChangeArrowheads="1"/>
          </p:cNvSpPr>
          <p:nvPr/>
        </p:nvSpPr>
        <p:spPr bwMode="auto">
          <a:xfrm>
            <a:off x="3150616" y="4401626"/>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01" name="Rectangle 29"/>
          <p:cNvSpPr>
            <a:spLocks noChangeArrowheads="1"/>
          </p:cNvSpPr>
          <p:nvPr/>
        </p:nvSpPr>
        <p:spPr bwMode="auto">
          <a:xfrm>
            <a:off x="3198240" y="462070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02" name="Rectangle 30"/>
          <p:cNvSpPr>
            <a:spLocks noChangeArrowheads="1"/>
          </p:cNvSpPr>
          <p:nvPr/>
        </p:nvSpPr>
        <p:spPr bwMode="auto">
          <a:xfrm>
            <a:off x="3245864" y="463975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03" name="Rectangle 31"/>
          <p:cNvSpPr>
            <a:spLocks noChangeArrowheads="1"/>
          </p:cNvSpPr>
          <p:nvPr/>
        </p:nvSpPr>
        <p:spPr bwMode="auto">
          <a:xfrm>
            <a:off x="3407792" y="456355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04" name="Rectangle 32"/>
          <p:cNvSpPr>
            <a:spLocks noChangeArrowheads="1"/>
          </p:cNvSpPr>
          <p:nvPr/>
        </p:nvSpPr>
        <p:spPr bwMode="auto">
          <a:xfrm>
            <a:off x="3379216" y="4458776"/>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05" name="Rectangle 33"/>
          <p:cNvSpPr>
            <a:spLocks noChangeArrowheads="1"/>
          </p:cNvSpPr>
          <p:nvPr/>
        </p:nvSpPr>
        <p:spPr bwMode="auto">
          <a:xfrm>
            <a:off x="3322064" y="4458776"/>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06" name="Rectangle 34"/>
          <p:cNvSpPr>
            <a:spLocks noChangeArrowheads="1"/>
          </p:cNvSpPr>
          <p:nvPr/>
        </p:nvSpPr>
        <p:spPr bwMode="auto">
          <a:xfrm>
            <a:off x="3626864" y="4458776"/>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07" name="Rectangle 35"/>
          <p:cNvSpPr>
            <a:spLocks noChangeArrowheads="1"/>
          </p:cNvSpPr>
          <p:nvPr/>
        </p:nvSpPr>
        <p:spPr bwMode="auto">
          <a:xfrm>
            <a:off x="3693538" y="4306376"/>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08" name="Rectangle 36"/>
          <p:cNvSpPr>
            <a:spLocks noChangeArrowheads="1"/>
          </p:cNvSpPr>
          <p:nvPr/>
        </p:nvSpPr>
        <p:spPr bwMode="auto">
          <a:xfrm>
            <a:off x="3769738" y="441115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09" name="Rectangle 37"/>
          <p:cNvSpPr>
            <a:spLocks noChangeArrowheads="1"/>
          </p:cNvSpPr>
          <p:nvPr/>
        </p:nvSpPr>
        <p:spPr bwMode="auto">
          <a:xfrm>
            <a:off x="3884040" y="427780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10" name="Rectangle 38"/>
          <p:cNvSpPr>
            <a:spLocks noChangeArrowheads="1"/>
          </p:cNvSpPr>
          <p:nvPr/>
        </p:nvSpPr>
        <p:spPr bwMode="auto">
          <a:xfrm>
            <a:off x="4093592" y="4325426"/>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11" name="Rectangle 39"/>
          <p:cNvSpPr>
            <a:spLocks noChangeArrowheads="1"/>
          </p:cNvSpPr>
          <p:nvPr/>
        </p:nvSpPr>
        <p:spPr bwMode="auto">
          <a:xfrm>
            <a:off x="4084064" y="4230176"/>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12" name="Rectangle 40"/>
          <p:cNvSpPr>
            <a:spLocks noChangeArrowheads="1"/>
          </p:cNvSpPr>
          <p:nvPr/>
        </p:nvSpPr>
        <p:spPr bwMode="auto">
          <a:xfrm>
            <a:off x="4188840" y="4287326"/>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13" name="Rectangle 41"/>
          <p:cNvSpPr>
            <a:spLocks noChangeArrowheads="1"/>
          </p:cNvSpPr>
          <p:nvPr/>
        </p:nvSpPr>
        <p:spPr bwMode="auto">
          <a:xfrm>
            <a:off x="4350763" y="393490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14" name="Rectangle 42"/>
          <p:cNvSpPr>
            <a:spLocks noChangeArrowheads="1"/>
          </p:cNvSpPr>
          <p:nvPr/>
        </p:nvSpPr>
        <p:spPr bwMode="auto">
          <a:xfrm>
            <a:off x="4731763" y="383965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15" name="Rectangle 43"/>
          <p:cNvSpPr>
            <a:spLocks noChangeArrowheads="1"/>
          </p:cNvSpPr>
          <p:nvPr/>
        </p:nvSpPr>
        <p:spPr bwMode="auto">
          <a:xfrm>
            <a:off x="5131816" y="3449126"/>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16" name="Rectangle 44"/>
          <p:cNvSpPr>
            <a:spLocks noChangeArrowheads="1"/>
          </p:cNvSpPr>
          <p:nvPr/>
        </p:nvSpPr>
        <p:spPr bwMode="auto">
          <a:xfrm>
            <a:off x="5817616" y="3030026"/>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17" name="Rectangle 45"/>
          <p:cNvSpPr>
            <a:spLocks noChangeArrowheads="1"/>
          </p:cNvSpPr>
          <p:nvPr/>
        </p:nvSpPr>
        <p:spPr bwMode="auto">
          <a:xfrm>
            <a:off x="5846192" y="3306251"/>
            <a:ext cx="76200" cy="76200"/>
          </a:xfrm>
          <a:prstGeom prst="rect">
            <a:avLst/>
          </a:prstGeom>
          <a:solidFill>
            <a:schemeClr val="tx2"/>
          </a:solidFill>
          <a:ln w="19050">
            <a:solidFill>
              <a:srgbClr val="000000"/>
            </a:solidFill>
            <a:miter lim="800000"/>
            <a:headEnd/>
            <a:tailEnd/>
          </a:ln>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18" name="Rectangle 46"/>
          <p:cNvSpPr>
            <a:spLocks noChangeArrowheads="1"/>
          </p:cNvSpPr>
          <p:nvPr/>
        </p:nvSpPr>
        <p:spPr bwMode="auto">
          <a:xfrm>
            <a:off x="2437135" y="5233517"/>
            <a:ext cx="128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defTabSz="457200" eaLnBrk="1" hangingPunct="1"/>
            <a:r>
              <a:rPr lang="en-US" sz="1800">
                <a:solidFill>
                  <a:prstClr val="black"/>
                </a:solidFill>
                <a:latin typeface="Arial" charset="0"/>
                <a:ea typeface="ＭＳ Ｐゴシック" charset="0"/>
                <a:cs typeface="ＭＳ Ｐゴシック" charset="0"/>
              </a:rPr>
              <a:t>0</a:t>
            </a:r>
          </a:p>
        </p:txBody>
      </p:sp>
      <p:sp>
        <p:nvSpPr>
          <p:cNvPr id="28719" name="Rectangle 47"/>
          <p:cNvSpPr>
            <a:spLocks noChangeArrowheads="1"/>
          </p:cNvSpPr>
          <p:nvPr/>
        </p:nvSpPr>
        <p:spPr bwMode="auto">
          <a:xfrm>
            <a:off x="3342011" y="5233517"/>
            <a:ext cx="128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defTabSz="457200" eaLnBrk="1" hangingPunct="1"/>
            <a:r>
              <a:rPr lang="en-US" sz="1800">
                <a:solidFill>
                  <a:prstClr val="black"/>
                </a:solidFill>
                <a:latin typeface="Arial" charset="0"/>
                <a:ea typeface="ＭＳ Ｐゴシック" charset="0"/>
                <a:cs typeface="ＭＳ Ｐゴシック" charset="0"/>
              </a:rPr>
              <a:t>5</a:t>
            </a:r>
          </a:p>
        </p:txBody>
      </p:sp>
      <p:sp>
        <p:nvSpPr>
          <p:cNvPr id="28720" name="Rectangle 48"/>
          <p:cNvSpPr>
            <a:spLocks noChangeArrowheads="1"/>
          </p:cNvSpPr>
          <p:nvPr/>
        </p:nvSpPr>
        <p:spPr bwMode="auto">
          <a:xfrm>
            <a:off x="4139834" y="5233517"/>
            <a:ext cx="2567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defTabSz="457200" eaLnBrk="1" hangingPunct="1"/>
            <a:r>
              <a:rPr lang="en-US" sz="1800">
                <a:solidFill>
                  <a:prstClr val="black"/>
                </a:solidFill>
                <a:latin typeface="Arial" charset="0"/>
                <a:ea typeface="ＭＳ Ｐゴシック" charset="0"/>
                <a:cs typeface="ＭＳ Ｐゴシック" charset="0"/>
              </a:rPr>
              <a:t>10</a:t>
            </a:r>
          </a:p>
        </p:txBody>
      </p:sp>
      <p:sp>
        <p:nvSpPr>
          <p:cNvPr id="28721" name="Rectangle 49"/>
          <p:cNvSpPr>
            <a:spLocks noChangeArrowheads="1"/>
          </p:cNvSpPr>
          <p:nvPr/>
        </p:nvSpPr>
        <p:spPr bwMode="auto">
          <a:xfrm>
            <a:off x="5054234" y="5233517"/>
            <a:ext cx="2567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defTabSz="457200" eaLnBrk="1" hangingPunct="1"/>
            <a:r>
              <a:rPr lang="en-US" sz="1800">
                <a:solidFill>
                  <a:prstClr val="black"/>
                </a:solidFill>
                <a:latin typeface="Arial" charset="0"/>
                <a:ea typeface="ＭＳ Ｐゴシック" charset="0"/>
                <a:cs typeface="ＭＳ Ｐゴシック" charset="0"/>
              </a:rPr>
              <a:t>15</a:t>
            </a:r>
          </a:p>
        </p:txBody>
      </p:sp>
      <p:sp>
        <p:nvSpPr>
          <p:cNvPr id="28722" name="Rectangle 50"/>
          <p:cNvSpPr>
            <a:spLocks noChangeArrowheads="1"/>
          </p:cNvSpPr>
          <p:nvPr/>
        </p:nvSpPr>
        <p:spPr bwMode="auto">
          <a:xfrm>
            <a:off x="6035310" y="5233517"/>
            <a:ext cx="2567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defTabSz="457200" eaLnBrk="1" hangingPunct="1"/>
            <a:r>
              <a:rPr lang="en-US" sz="1800">
                <a:solidFill>
                  <a:prstClr val="black"/>
                </a:solidFill>
                <a:latin typeface="Arial" charset="0"/>
                <a:ea typeface="ＭＳ Ｐゴシック" charset="0"/>
                <a:cs typeface="ＭＳ Ｐゴシック" charset="0"/>
              </a:rPr>
              <a:t>20</a:t>
            </a:r>
          </a:p>
        </p:txBody>
      </p:sp>
      <p:sp>
        <p:nvSpPr>
          <p:cNvPr id="28723" name="Rectangle 51"/>
          <p:cNvSpPr>
            <a:spLocks noChangeArrowheads="1"/>
          </p:cNvSpPr>
          <p:nvPr/>
        </p:nvSpPr>
        <p:spPr bwMode="auto">
          <a:xfrm>
            <a:off x="6883034" y="5233517"/>
            <a:ext cx="2567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defTabSz="457200" eaLnBrk="1" hangingPunct="1"/>
            <a:r>
              <a:rPr lang="en-US" sz="1800">
                <a:solidFill>
                  <a:prstClr val="black"/>
                </a:solidFill>
                <a:latin typeface="Arial" charset="0"/>
                <a:ea typeface="ＭＳ Ｐゴシック" charset="0"/>
                <a:cs typeface="ＭＳ Ｐゴシック" charset="0"/>
              </a:rPr>
              <a:t>25</a:t>
            </a:r>
          </a:p>
        </p:txBody>
      </p:sp>
      <p:sp>
        <p:nvSpPr>
          <p:cNvPr id="28724" name="Rectangle 52"/>
          <p:cNvSpPr>
            <a:spLocks noChangeArrowheads="1"/>
          </p:cNvSpPr>
          <p:nvPr/>
        </p:nvSpPr>
        <p:spPr bwMode="auto">
          <a:xfrm>
            <a:off x="1917754" y="2045817"/>
            <a:ext cx="38513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defTabSz="457200" eaLnBrk="1" hangingPunct="1"/>
            <a:r>
              <a:rPr lang="en-US" sz="1800">
                <a:solidFill>
                  <a:prstClr val="black"/>
                </a:solidFill>
                <a:latin typeface="Arial" charset="0"/>
                <a:ea typeface="ＭＳ Ｐゴシック" charset="0"/>
                <a:cs typeface="ＭＳ Ｐゴシック" charset="0"/>
              </a:rPr>
              <a:t>300</a:t>
            </a:r>
          </a:p>
        </p:txBody>
      </p:sp>
      <p:sp>
        <p:nvSpPr>
          <p:cNvPr id="28725" name="Rectangle 53"/>
          <p:cNvSpPr>
            <a:spLocks noChangeArrowheads="1"/>
          </p:cNvSpPr>
          <p:nvPr/>
        </p:nvSpPr>
        <p:spPr bwMode="auto">
          <a:xfrm>
            <a:off x="1917754" y="2522067"/>
            <a:ext cx="38513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defTabSz="457200" eaLnBrk="1" hangingPunct="1"/>
            <a:r>
              <a:rPr lang="en-US" sz="1800">
                <a:solidFill>
                  <a:prstClr val="black"/>
                </a:solidFill>
                <a:latin typeface="Arial" charset="0"/>
                <a:ea typeface="ＭＳ Ｐゴシック" charset="0"/>
                <a:cs typeface="ＭＳ Ｐゴシック" charset="0"/>
              </a:rPr>
              <a:t>250</a:t>
            </a:r>
          </a:p>
        </p:txBody>
      </p:sp>
      <p:sp>
        <p:nvSpPr>
          <p:cNvPr id="28726" name="Rectangle 54"/>
          <p:cNvSpPr>
            <a:spLocks noChangeArrowheads="1"/>
          </p:cNvSpPr>
          <p:nvPr/>
        </p:nvSpPr>
        <p:spPr bwMode="auto">
          <a:xfrm>
            <a:off x="1917754" y="2998317"/>
            <a:ext cx="38513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defTabSz="457200" eaLnBrk="1" hangingPunct="1"/>
            <a:r>
              <a:rPr lang="en-US" sz="1800">
                <a:solidFill>
                  <a:prstClr val="black"/>
                </a:solidFill>
                <a:latin typeface="Arial" charset="0"/>
                <a:ea typeface="ＭＳ Ｐゴシック" charset="0"/>
                <a:cs typeface="ＭＳ Ｐゴシック" charset="0"/>
              </a:rPr>
              <a:t>200</a:t>
            </a:r>
          </a:p>
        </p:txBody>
      </p:sp>
      <p:sp>
        <p:nvSpPr>
          <p:cNvPr id="28727" name="Rectangle 55"/>
          <p:cNvSpPr>
            <a:spLocks noChangeArrowheads="1"/>
          </p:cNvSpPr>
          <p:nvPr/>
        </p:nvSpPr>
        <p:spPr bwMode="auto">
          <a:xfrm>
            <a:off x="1917754" y="3476115"/>
            <a:ext cx="38513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defTabSz="457200" eaLnBrk="1" hangingPunct="1"/>
            <a:r>
              <a:rPr lang="en-US" sz="1800">
                <a:solidFill>
                  <a:prstClr val="black"/>
                </a:solidFill>
                <a:latin typeface="Arial" charset="0"/>
                <a:ea typeface="ＭＳ Ｐゴシック" charset="0"/>
                <a:cs typeface="ＭＳ Ｐゴシック" charset="0"/>
              </a:rPr>
              <a:t>150</a:t>
            </a:r>
          </a:p>
        </p:txBody>
      </p:sp>
      <p:sp>
        <p:nvSpPr>
          <p:cNvPr id="28728" name="Rectangle 56"/>
          <p:cNvSpPr>
            <a:spLocks noChangeArrowheads="1"/>
          </p:cNvSpPr>
          <p:nvPr/>
        </p:nvSpPr>
        <p:spPr bwMode="auto">
          <a:xfrm>
            <a:off x="1917754" y="3952372"/>
            <a:ext cx="38513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defTabSz="457200" eaLnBrk="1" hangingPunct="1"/>
            <a:r>
              <a:rPr lang="en-US" sz="1800">
                <a:solidFill>
                  <a:prstClr val="black"/>
                </a:solidFill>
                <a:latin typeface="Arial" charset="0"/>
                <a:ea typeface="ＭＳ Ｐゴシック" charset="0"/>
                <a:cs typeface="ＭＳ Ｐゴシック" charset="0"/>
              </a:rPr>
              <a:t>100</a:t>
            </a:r>
          </a:p>
        </p:txBody>
      </p:sp>
      <p:sp>
        <p:nvSpPr>
          <p:cNvPr id="28729" name="Rectangle 57"/>
          <p:cNvSpPr>
            <a:spLocks noChangeArrowheads="1"/>
          </p:cNvSpPr>
          <p:nvPr/>
        </p:nvSpPr>
        <p:spPr bwMode="auto">
          <a:xfrm>
            <a:off x="2042957" y="4428656"/>
            <a:ext cx="2567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defTabSz="457200" eaLnBrk="1" hangingPunct="1"/>
            <a:r>
              <a:rPr lang="en-US" sz="1800">
                <a:solidFill>
                  <a:prstClr val="black"/>
                </a:solidFill>
                <a:latin typeface="Arial" charset="0"/>
                <a:ea typeface="ＭＳ Ｐゴシック" charset="0"/>
                <a:cs typeface="ＭＳ Ｐゴシック" charset="0"/>
              </a:rPr>
              <a:t>50</a:t>
            </a:r>
          </a:p>
        </p:txBody>
      </p:sp>
      <p:sp>
        <p:nvSpPr>
          <p:cNvPr id="28730" name="Rectangle 58"/>
          <p:cNvSpPr>
            <a:spLocks noChangeArrowheads="1"/>
          </p:cNvSpPr>
          <p:nvPr/>
        </p:nvSpPr>
        <p:spPr bwMode="auto">
          <a:xfrm>
            <a:off x="2168160" y="4906492"/>
            <a:ext cx="1283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defTabSz="457200" eaLnBrk="1" hangingPunct="1"/>
            <a:r>
              <a:rPr lang="en-US" sz="1800">
                <a:solidFill>
                  <a:prstClr val="black"/>
                </a:solidFill>
                <a:latin typeface="Arial" charset="0"/>
                <a:ea typeface="ＭＳ Ｐゴシック" charset="0"/>
                <a:cs typeface="ＭＳ Ｐゴシック" charset="0"/>
              </a:rPr>
              <a:t>0</a:t>
            </a:r>
          </a:p>
        </p:txBody>
      </p:sp>
      <p:sp>
        <p:nvSpPr>
          <p:cNvPr id="28731" name="Line 59"/>
          <p:cNvSpPr>
            <a:spLocks noChangeShapeType="1"/>
          </p:cNvSpPr>
          <p:nvPr/>
        </p:nvSpPr>
        <p:spPr bwMode="auto">
          <a:xfrm flipV="1">
            <a:off x="5188984" y="5039801"/>
            <a:ext cx="1587" cy="13335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pPr defTabSz="457200" eaLnBrk="1" hangingPunct="1"/>
            <a:endParaRPr lang="en-US" sz="1800">
              <a:solidFill>
                <a:prstClr val="black"/>
              </a:solidFill>
              <a:latin typeface="Arial" charset="0"/>
              <a:ea typeface="ＭＳ Ｐゴシック" charset="0"/>
              <a:cs typeface="ＭＳ Ｐゴシック" charset="0"/>
            </a:endParaRPr>
          </a:p>
        </p:txBody>
      </p:sp>
      <p:sp>
        <p:nvSpPr>
          <p:cNvPr id="28732" name="Text Box 60"/>
          <p:cNvSpPr txBox="1">
            <a:spLocks noChangeArrowheads="1"/>
          </p:cNvSpPr>
          <p:nvPr/>
        </p:nvSpPr>
        <p:spPr bwMode="auto">
          <a:xfrm>
            <a:off x="827115" y="1755876"/>
            <a:ext cx="206043" cy="67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457200" eaLnBrk="1" hangingPunct="1"/>
            <a:endParaRPr lang="en-US" sz="2200" b="1">
              <a:solidFill>
                <a:prstClr val="black"/>
              </a:solidFill>
              <a:latin typeface="Arial" charset="0"/>
              <a:ea typeface="ＭＳ Ｐゴシック" charset="0"/>
              <a:cs typeface="ＭＳ Ｐゴシック" charset="0"/>
            </a:endParaRPr>
          </a:p>
          <a:p>
            <a:pPr defTabSz="457200" eaLnBrk="1" hangingPunct="1"/>
            <a:endParaRPr lang="en-US" sz="1600" b="1">
              <a:solidFill>
                <a:srgbClr val="FFFF00"/>
              </a:solidFill>
              <a:latin typeface="Arial" charset="0"/>
              <a:ea typeface="ＭＳ Ｐゴシック" charset="0"/>
              <a:cs typeface="ＭＳ Ｐゴシック" charset="0"/>
            </a:endParaRPr>
          </a:p>
        </p:txBody>
      </p:sp>
      <p:sp>
        <p:nvSpPr>
          <p:cNvPr id="28733" name="Rectangle 61"/>
          <p:cNvSpPr>
            <a:spLocks noChangeArrowheads="1"/>
          </p:cNvSpPr>
          <p:nvPr/>
        </p:nvSpPr>
        <p:spPr bwMode="auto">
          <a:xfrm>
            <a:off x="5319056" y="3849689"/>
            <a:ext cx="3121559" cy="665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defTabSz="457200" eaLnBrk="1" hangingPunct="1">
              <a:spcBef>
                <a:spcPct val="20000"/>
              </a:spcBef>
              <a:buClr>
                <a:srgbClr val="4F81BD"/>
              </a:buClr>
            </a:pPr>
            <a:r>
              <a:rPr lang="en-US" sz="1100" dirty="0">
                <a:solidFill>
                  <a:prstClr val="black"/>
                </a:solidFill>
                <a:latin typeface="Arial" charset="0"/>
                <a:ea typeface="ＭＳ Ｐゴシック" charset="0"/>
                <a:cs typeface="ＭＳ Ｐゴシック" charset="0"/>
              </a:rPr>
              <a:t>Stores calculated by quantitative phlebotomy </a:t>
            </a:r>
          </a:p>
          <a:p>
            <a:pPr defTabSz="457200" eaLnBrk="1" hangingPunct="1">
              <a:spcBef>
                <a:spcPct val="20000"/>
              </a:spcBef>
              <a:buClr>
                <a:srgbClr val="4F81BD"/>
              </a:buClr>
            </a:pPr>
            <a:r>
              <a:rPr lang="en-US" sz="1100" dirty="0">
                <a:solidFill>
                  <a:prstClr val="black"/>
                </a:solidFill>
                <a:latin typeface="Arial" charset="0"/>
                <a:ea typeface="ＭＳ Ｐゴシック" charset="0"/>
                <a:cs typeface="ＭＳ Ｐゴシック" charset="0"/>
              </a:rPr>
              <a:t>LIC measured from biopsy samples in 25 patients</a:t>
            </a:r>
          </a:p>
        </p:txBody>
      </p:sp>
      <p:sp>
        <p:nvSpPr>
          <p:cNvPr id="28734" name="Rectangle 62"/>
          <p:cNvSpPr>
            <a:spLocks noChangeArrowheads="1"/>
          </p:cNvSpPr>
          <p:nvPr/>
        </p:nvSpPr>
        <p:spPr bwMode="auto">
          <a:xfrm>
            <a:off x="2728236" y="1401887"/>
            <a:ext cx="3438787" cy="276999"/>
          </a:xfrm>
          <a:prstGeom prst="rect">
            <a:avLst/>
          </a:prstGeom>
          <a:noFill/>
          <a:ln w="12700">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457200" eaLnBrk="1" hangingPunct="1"/>
            <a:r>
              <a:rPr lang="en-GB" sz="1200" dirty="0">
                <a:solidFill>
                  <a:prstClr val="black"/>
                </a:solidFill>
                <a:latin typeface="Arial" charset="0"/>
                <a:ea typeface="ＭＳ Ｐゴシック" charset="0"/>
                <a:cs typeface="ＭＳ Ｐゴシック" charset="0"/>
              </a:rPr>
              <a:t>Body iron (mg/kg) = 10.6 x LIC (mg Fe/g dry </a:t>
            </a:r>
            <a:r>
              <a:rPr lang="en-GB" sz="1200" dirty="0" err="1">
                <a:solidFill>
                  <a:prstClr val="black"/>
                </a:solidFill>
                <a:latin typeface="Arial" charset="0"/>
                <a:ea typeface="ＭＳ Ｐゴシック" charset="0"/>
                <a:cs typeface="ＭＳ Ｐゴシック" charset="0"/>
              </a:rPr>
              <a:t>wt</a:t>
            </a:r>
            <a:r>
              <a:rPr lang="en-GB" sz="1200" dirty="0">
                <a:solidFill>
                  <a:prstClr val="black"/>
                </a:solidFill>
                <a:latin typeface="Arial" charset="0"/>
                <a:ea typeface="ＭＳ Ｐゴシック" charset="0"/>
                <a:cs typeface="ＭＳ Ｐゴシック" charset="0"/>
              </a:rPr>
              <a:t>)</a:t>
            </a:r>
            <a:endParaRPr lang="en-US" sz="1200" dirty="0">
              <a:solidFill>
                <a:prstClr val="black"/>
              </a:solidFill>
              <a:latin typeface="Arial" charset="0"/>
              <a:ea typeface="ＭＳ Ｐゴシック" charset="0"/>
              <a:cs typeface="ＭＳ Ｐゴシック" charset="0"/>
            </a:endParaRPr>
          </a:p>
        </p:txBody>
      </p:sp>
      <p:sp>
        <p:nvSpPr>
          <p:cNvPr id="28735" name="Text Box 63"/>
          <p:cNvSpPr txBox="1">
            <a:spLocks noChangeArrowheads="1"/>
          </p:cNvSpPr>
          <p:nvPr/>
        </p:nvSpPr>
        <p:spPr bwMode="auto">
          <a:xfrm>
            <a:off x="4694102" y="5981210"/>
            <a:ext cx="41433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defTabSz="457200" eaLnBrk="1" hangingPunct="1">
              <a:spcBef>
                <a:spcPct val="50000"/>
              </a:spcBef>
            </a:pPr>
            <a:r>
              <a:rPr lang="en-GB" sz="1200">
                <a:solidFill>
                  <a:prstClr val="black"/>
                </a:solidFill>
                <a:latin typeface="Arial" charset="0"/>
                <a:ea typeface="ＭＳ Ｐゴシック" charset="0"/>
                <a:cs typeface="ＭＳ Ｐゴシック" charset="0"/>
              </a:rPr>
              <a:t>Angelucci E, et al. N Engl J Med. 2000;343:327-31.</a:t>
            </a:r>
          </a:p>
        </p:txBody>
      </p:sp>
      <p:sp>
        <p:nvSpPr>
          <p:cNvPr id="28736" name="Text Box 64"/>
          <p:cNvSpPr txBox="1">
            <a:spLocks noChangeArrowheads="1"/>
          </p:cNvSpPr>
          <p:nvPr/>
        </p:nvSpPr>
        <p:spPr bwMode="auto">
          <a:xfrm>
            <a:off x="4666696" y="2839526"/>
            <a:ext cx="10001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defTabSz="457200" eaLnBrk="1" hangingPunct="1">
              <a:spcBef>
                <a:spcPct val="50000"/>
              </a:spcBef>
            </a:pPr>
            <a:r>
              <a:rPr lang="en-GB" sz="1400">
                <a:solidFill>
                  <a:prstClr val="black"/>
                </a:solidFill>
                <a:latin typeface="Arial" charset="0"/>
                <a:ea typeface="ＭＳ Ｐゴシック" charset="0"/>
                <a:cs typeface="ＭＳ Ｐゴシック" charset="0"/>
              </a:rPr>
              <a:t>R = 0.98</a:t>
            </a:r>
          </a:p>
        </p:txBody>
      </p:sp>
      <p:sp>
        <p:nvSpPr>
          <p:cNvPr id="2" name="TextBox 1"/>
          <p:cNvSpPr txBox="1"/>
          <p:nvPr/>
        </p:nvSpPr>
        <p:spPr>
          <a:xfrm>
            <a:off x="2774666" y="1778045"/>
            <a:ext cx="3169876" cy="461665"/>
          </a:xfrm>
          <a:prstGeom prst="rect">
            <a:avLst/>
          </a:prstGeom>
          <a:noFill/>
        </p:spPr>
        <p:txBody>
          <a:bodyPr wrap="square" rtlCol="0">
            <a:spAutoFit/>
          </a:bodyPr>
          <a:lstStyle/>
          <a:p>
            <a:pPr defTabSz="457200" eaLnBrk="1" hangingPunct="1"/>
            <a:r>
              <a:rPr lang="en-US" sz="1200" u="sng" dirty="0" smtClean="0">
                <a:solidFill>
                  <a:prstClr val="black"/>
                </a:solidFill>
                <a:latin typeface="Arial" charset="0"/>
                <a:ea typeface="ＭＳ Ｐゴシック" charset="0"/>
                <a:cs typeface="ＭＳ Ｐゴシック" charset="0"/>
              </a:rPr>
              <a:t>   PRBC (ml) x 1.08    </a:t>
            </a:r>
            <a:r>
              <a:rPr lang="en-US" sz="1200" dirty="0" smtClean="0">
                <a:solidFill>
                  <a:prstClr val="black"/>
                </a:solidFill>
                <a:latin typeface="ＭＳ ゴシック"/>
                <a:ea typeface="ＭＳ ゴシック"/>
                <a:cs typeface="ＭＳ ゴシック"/>
              </a:rPr>
              <a:t>≅</a:t>
            </a:r>
            <a:r>
              <a:rPr lang="en-US" sz="1200" dirty="0" smtClean="0">
                <a:solidFill>
                  <a:prstClr val="black"/>
                </a:solidFill>
                <a:latin typeface="Arial" charset="0"/>
                <a:ea typeface="ＭＳ Ｐゴシック" charset="0"/>
                <a:cs typeface="ＭＳ Ｐゴシック" charset="0"/>
              </a:rPr>
              <a:t>    </a:t>
            </a:r>
            <a:r>
              <a:rPr lang="en-US" sz="1200" dirty="0" err="1" smtClean="0">
                <a:solidFill>
                  <a:prstClr val="black"/>
                </a:solidFill>
                <a:latin typeface="Arial" charset="0"/>
                <a:ea typeface="ＭＳ Ｐゴシック" charset="0"/>
                <a:cs typeface="ＭＳ Ｐゴシック" charset="0"/>
              </a:rPr>
              <a:t>Δ</a:t>
            </a:r>
            <a:r>
              <a:rPr lang="en-US" sz="1200" dirty="0" smtClean="0">
                <a:solidFill>
                  <a:prstClr val="black"/>
                </a:solidFill>
                <a:latin typeface="Arial" charset="0"/>
                <a:ea typeface="ＭＳ Ｐゴシック" charset="0"/>
                <a:cs typeface="ＭＳ Ｐゴシック" charset="0"/>
              </a:rPr>
              <a:t> LIC (mg / g dw)</a:t>
            </a:r>
          </a:p>
          <a:p>
            <a:pPr defTabSz="457200" eaLnBrk="1" hangingPunct="1"/>
            <a:r>
              <a:rPr lang="en-US" sz="1200" dirty="0" smtClean="0">
                <a:solidFill>
                  <a:prstClr val="black"/>
                </a:solidFill>
                <a:latin typeface="Arial" charset="0"/>
                <a:ea typeface="ＭＳ Ｐゴシック" charset="0"/>
                <a:cs typeface="ＭＳ Ｐゴシック" charset="0"/>
              </a:rPr>
              <a:t>      10.6 x </a:t>
            </a:r>
            <a:r>
              <a:rPr lang="en-US" sz="1200" dirty="0" err="1" smtClean="0">
                <a:solidFill>
                  <a:prstClr val="black"/>
                </a:solidFill>
                <a:latin typeface="Arial" charset="0"/>
                <a:ea typeface="ＭＳ Ｐゴシック" charset="0"/>
                <a:cs typeface="ＭＳ Ｐゴシック" charset="0"/>
              </a:rPr>
              <a:t>wt</a:t>
            </a:r>
            <a:r>
              <a:rPr lang="en-US" sz="1200" dirty="0" smtClean="0">
                <a:solidFill>
                  <a:prstClr val="black"/>
                </a:solidFill>
                <a:latin typeface="Arial" charset="0"/>
                <a:ea typeface="ＭＳ Ｐゴシック" charset="0"/>
                <a:cs typeface="ＭＳ Ｐゴシック" charset="0"/>
              </a:rPr>
              <a:t> (kg)</a:t>
            </a:r>
            <a:endParaRPr lang="en-US" sz="1200" dirty="0">
              <a:solidFill>
                <a:prstClr val="black"/>
              </a:solidFill>
              <a:latin typeface="Arial" charset="0"/>
              <a:ea typeface="ＭＳ Ｐゴシック" charset="0"/>
              <a:cs typeface="ＭＳ Ｐゴシック" charset="0"/>
            </a:endParaRPr>
          </a:p>
        </p:txBody>
      </p:sp>
      <p:sp>
        <p:nvSpPr>
          <p:cNvPr id="67" name="Rectangle 62"/>
          <p:cNvSpPr>
            <a:spLocks noChangeArrowheads="1"/>
          </p:cNvSpPr>
          <p:nvPr/>
        </p:nvSpPr>
        <p:spPr bwMode="auto">
          <a:xfrm>
            <a:off x="2826762" y="2320456"/>
            <a:ext cx="339250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457200" eaLnBrk="1" hangingPunct="1"/>
            <a:r>
              <a:rPr lang="en-GB" sz="1200" dirty="0">
                <a:solidFill>
                  <a:prstClr val="black"/>
                </a:solidFill>
                <a:latin typeface="Arial" charset="0"/>
                <a:ea typeface="ＭＳ Ｐゴシック" charset="0"/>
                <a:cs typeface="ＭＳ Ｐゴシック" charset="0"/>
              </a:rPr>
              <a:t>7</a:t>
            </a:r>
            <a:r>
              <a:rPr lang="en-GB" sz="1200" dirty="0" smtClean="0">
                <a:solidFill>
                  <a:prstClr val="black"/>
                </a:solidFill>
                <a:latin typeface="Arial" charset="0"/>
                <a:ea typeface="ＭＳ Ｐゴシック" charset="0"/>
                <a:cs typeface="ＭＳ Ｐゴシック" charset="0"/>
              </a:rPr>
              <a:t>00 cc in a 70 kg patient raises LIC by 1.02 mg</a:t>
            </a:r>
            <a:endParaRPr lang="en-US" sz="1200" dirty="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78214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GB" smtClean="0"/>
              <a:t>LIC and liver prognosis</a:t>
            </a:r>
            <a:endParaRPr lang="en-US" smtClean="0"/>
          </a:p>
        </p:txBody>
      </p:sp>
      <p:sp>
        <p:nvSpPr>
          <p:cNvPr id="124931" name="Rectangle 3"/>
          <p:cNvSpPr>
            <a:spLocks noGrp="1" noChangeArrowheads="1"/>
          </p:cNvSpPr>
          <p:nvPr>
            <p:ph type="body" idx="1"/>
          </p:nvPr>
        </p:nvSpPr>
        <p:spPr>
          <a:xfrm>
            <a:off x="457200" y="1754188"/>
            <a:ext cx="8229600" cy="522287"/>
          </a:xfrm>
        </p:spPr>
        <p:txBody>
          <a:bodyPr/>
          <a:lstStyle/>
          <a:p>
            <a:pPr marL="261938" indent="-261938" eaLnBrk="1" hangingPunct="1"/>
            <a:r>
              <a:rPr lang="en-GB" smtClean="0"/>
              <a:t>The liver is the primary site of iron storage in the body</a:t>
            </a:r>
            <a:endParaRPr lang="en-US" smtClean="0"/>
          </a:p>
        </p:txBody>
      </p:sp>
      <p:sp>
        <p:nvSpPr>
          <p:cNvPr id="124932" name="AutoShape 4"/>
          <p:cNvSpPr>
            <a:spLocks noChangeArrowheads="1"/>
          </p:cNvSpPr>
          <p:nvPr/>
        </p:nvSpPr>
        <p:spPr bwMode="auto">
          <a:xfrm>
            <a:off x="4405313" y="4211638"/>
            <a:ext cx="488950" cy="544512"/>
          </a:xfrm>
          <a:prstGeom prst="downArrow">
            <a:avLst>
              <a:gd name="adj1" fmla="val 50000"/>
              <a:gd name="adj2" fmla="val 27841"/>
            </a:avLst>
          </a:prstGeom>
          <a:solidFill>
            <a:srgbClr val="EC8026"/>
          </a:solidFill>
          <a:ln w="9525">
            <a:noFill/>
            <a:miter lim="800000"/>
            <a:headEnd/>
            <a:tailEnd/>
          </a:ln>
        </p:spPr>
        <p:txBody>
          <a:bodyPr wrap="none" lIns="91427" tIns="45713" rIns="91427" bIns="45713" anchor="ctr"/>
          <a:lstStyle/>
          <a:p>
            <a:endParaRPr lang="en-US"/>
          </a:p>
        </p:txBody>
      </p:sp>
      <p:sp>
        <p:nvSpPr>
          <p:cNvPr id="124933" name="AutoShape 5"/>
          <p:cNvSpPr>
            <a:spLocks noChangeArrowheads="1"/>
          </p:cNvSpPr>
          <p:nvPr/>
        </p:nvSpPr>
        <p:spPr bwMode="auto">
          <a:xfrm>
            <a:off x="7189788" y="4211638"/>
            <a:ext cx="488950" cy="544512"/>
          </a:xfrm>
          <a:prstGeom prst="downArrow">
            <a:avLst>
              <a:gd name="adj1" fmla="val 50000"/>
              <a:gd name="adj2" fmla="val 27841"/>
            </a:avLst>
          </a:prstGeom>
          <a:solidFill>
            <a:srgbClr val="EC8026"/>
          </a:solidFill>
          <a:ln w="9525">
            <a:noFill/>
            <a:miter lim="800000"/>
            <a:headEnd/>
            <a:tailEnd/>
          </a:ln>
        </p:spPr>
        <p:txBody>
          <a:bodyPr wrap="none" lIns="91427" tIns="45713" rIns="91427" bIns="45713" anchor="ctr"/>
          <a:lstStyle/>
          <a:p>
            <a:endParaRPr lang="en-US"/>
          </a:p>
        </p:txBody>
      </p:sp>
      <p:sp>
        <p:nvSpPr>
          <p:cNvPr id="124934" name="Text Box 6"/>
          <p:cNvSpPr txBox="1">
            <a:spLocks noChangeArrowheads="1"/>
          </p:cNvSpPr>
          <p:nvPr/>
        </p:nvSpPr>
        <p:spPr bwMode="auto">
          <a:xfrm>
            <a:off x="412750" y="2630488"/>
            <a:ext cx="1781175" cy="366712"/>
          </a:xfrm>
          <a:prstGeom prst="rect">
            <a:avLst/>
          </a:prstGeom>
          <a:noFill/>
          <a:ln w="9525">
            <a:noFill/>
            <a:miter lim="800000"/>
            <a:headEnd/>
            <a:tailEnd/>
          </a:ln>
        </p:spPr>
        <p:txBody>
          <a:bodyPr lIns="91427" tIns="45713" rIns="91427" bIns="45713">
            <a:spAutoFit/>
          </a:bodyPr>
          <a:lstStyle/>
          <a:p>
            <a:pPr algn="ctr" eaLnBrk="0" hangingPunct="0">
              <a:spcBef>
                <a:spcPct val="50000"/>
              </a:spcBef>
            </a:pPr>
            <a:r>
              <a:rPr lang="en-US" sz="1800" b="1"/>
              <a:t>1.2</a:t>
            </a:r>
          </a:p>
        </p:txBody>
      </p:sp>
      <p:sp>
        <p:nvSpPr>
          <p:cNvPr id="124935" name="Text Box 7"/>
          <p:cNvSpPr txBox="1">
            <a:spLocks noChangeArrowheads="1"/>
          </p:cNvSpPr>
          <p:nvPr/>
        </p:nvSpPr>
        <p:spPr bwMode="auto">
          <a:xfrm>
            <a:off x="2520950" y="2630488"/>
            <a:ext cx="1584325" cy="366712"/>
          </a:xfrm>
          <a:prstGeom prst="rect">
            <a:avLst/>
          </a:prstGeom>
          <a:noFill/>
          <a:ln w="9525">
            <a:noFill/>
            <a:miter lim="800000"/>
            <a:headEnd/>
            <a:tailEnd/>
          </a:ln>
        </p:spPr>
        <p:txBody>
          <a:bodyPr lIns="91427" tIns="45713" rIns="91427" bIns="45713">
            <a:spAutoFit/>
          </a:bodyPr>
          <a:lstStyle/>
          <a:p>
            <a:pPr algn="ctr" eaLnBrk="0" hangingPunct="0">
              <a:spcBef>
                <a:spcPct val="50000"/>
              </a:spcBef>
            </a:pPr>
            <a:r>
              <a:rPr lang="en-US" sz="1800" b="1"/>
              <a:t>7</a:t>
            </a:r>
          </a:p>
        </p:txBody>
      </p:sp>
      <p:sp>
        <p:nvSpPr>
          <p:cNvPr id="124936" name="Text Box 8"/>
          <p:cNvSpPr txBox="1">
            <a:spLocks noChangeArrowheads="1"/>
          </p:cNvSpPr>
          <p:nvPr/>
        </p:nvSpPr>
        <p:spPr bwMode="auto">
          <a:xfrm>
            <a:off x="5202238" y="2614613"/>
            <a:ext cx="1706562" cy="366712"/>
          </a:xfrm>
          <a:prstGeom prst="rect">
            <a:avLst/>
          </a:prstGeom>
          <a:noFill/>
          <a:ln w="9525">
            <a:noFill/>
            <a:miter lim="800000"/>
            <a:headEnd/>
            <a:tailEnd/>
          </a:ln>
        </p:spPr>
        <p:txBody>
          <a:bodyPr lIns="91427" tIns="45713" rIns="91427" bIns="45713">
            <a:spAutoFit/>
          </a:bodyPr>
          <a:lstStyle/>
          <a:p>
            <a:pPr algn="ctr" eaLnBrk="0" hangingPunct="0">
              <a:spcBef>
                <a:spcPct val="50000"/>
              </a:spcBef>
            </a:pPr>
            <a:r>
              <a:rPr lang="en-US" sz="1800" b="1"/>
              <a:t>15</a:t>
            </a:r>
          </a:p>
        </p:txBody>
      </p:sp>
      <p:sp>
        <p:nvSpPr>
          <p:cNvPr id="124937" name="Rectangle 9"/>
          <p:cNvSpPr>
            <a:spLocks noChangeArrowheads="1"/>
          </p:cNvSpPr>
          <p:nvPr/>
        </p:nvSpPr>
        <p:spPr bwMode="auto">
          <a:xfrm>
            <a:off x="431800" y="2952750"/>
            <a:ext cx="8169275" cy="1122363"/>
          </a:xfrm>
          <a:prstGeom prst="rect">
            <a:avLst/>
          </a:prstGeom>
          <a:gradFill rotWithShape="1">
            <a:gsLst>
              <a:gs pos="0">
                <a:srgbClr val="EC8026"/>
              </a:gs>
              <a:gs pos="100000">
                <a:srgbClr val="007FA1"/>
              </a:gs>
            </a:gsLst>
            <a:lin ang="0" scaled="1"/>
          </a:gradFill>
          <a:ln w="9525">
            <a:noFill/>
            <a:miter lim="800000"/>
            <a:headEnd/>
            <a:tailEnd/>
          </a:ln>
        </p:spPr>
        <p:txBody>
          <a:bodyPr wrap="none" lIns="91427" tIns="45713" rIns="91427" bIns="45713" anchor="ctr"/>
          <a:lstStyle/>
          <a:p>
            <a:endParaRPr lang="en-US"/>
          </a:p>
        </p:txBody>
      </p:sp>
      <p:sp>
        <p:nvSpPr>
          <p:cNvPr id="124938" name="Text Box 10"/>
          <p:cNvSpPr txBox="1">
            <a:spLocks noChangeArrowheads="1"/>
          </p:cNvSpPr>
          <p:nvPr/>
        </p:nvSpPr>
        <p:spPr bwMode="auto">
          <a:xfrm>
            <a:off x="3398838" y="3138488"/>
            <a:ext cx="2330450" cy="641350"/>
          </a:xfrm>
          <a:prstGeom prst="rect">
            <a:avLst/>
          </a:prstGeom>
          <a:noFill/>
          <a:ln w="9525">
            <a:noFill/>
            <a:miter lim="800000"/>
            <a:headEnd/>
            <a:tailEnd/>
          </a:ln>
        </p:spPr>
        <p:txBody>
          <a:bodyPr lIns="91427" tIns="45713" rIns="91427" bIns="45713">
            <a:spAutoFit/>
          </a:bodyPr>
          <a:lstStyle/>
          <a:p>
            <a:pPr algn="ctr" eaLnBrk="0" hangingPunct="0">
              <a:spcBef>
                <a:spcPct val="50000"/>
              </a:spcBef>
            </a:pPr>
            <a:r>
              <a:rPr lang="en-GB" sz="1800" b="1">
                <a:solidFill>
                  <a:schemeClr val="bg1"/>
                </a:solidFill>
              </a:rPr>
              <a:t>Moderate iron overload</a:t>
            </a:r>
            <a:endParaRPr lang="en-US" sz="1800" b="1">
              <a:solidFill>
                <a:schemeClr val="bg1"/>
              </a:solidFill>
            </a:endParaRPr>
          </a:p>
        </p:txBody>
      </p:sp>
      <p:sp>
        <p:nvSpPr>
          <p:cNvPr id="124939" name="Line 11"/>
          <p:cNvSpPr>
            <a:spLocks noChangeShapeType="1"/>
          </p:cNvSpPr>
          <p:nvPr/>
        </p:nvSpPr>
        <p:spPr bwMode="auto">
          <a:xfrm>
            <a:off x="1303338" y="2967038"/>
            <a:ext cx="14287" cy="1108075"/>
          </a:xfrm>
          <a:prstGeom prst="line">
            <a:avLst/>
          </a:prstGeom>
          <a:noFill/>
          <a:ln w="28575">
            <a:solidFill>
              <a:schemeClr val="tx2"/>
            </a:solidFill>
            <a:prstDash val="dash"/>
            <a:round/>
            <a:headEnd/>
            <a:tailEnd/>
          </a:ln>
        </p:spPr>
        <p:txBody>
          <a:bodyPr lIns="91427" tIns="45713" rIns="91427" bIns="45713"/>
          <a:lstStyle/>
          <a:p>
            <a:endParaRPr lang="en-US"/>
          </a:p>
        </p:txBody>
      </p:sp>
      <p:sp>
        <p:nvSpPr>
          <p:cNvPr id="124940" name="Line 12"/>
          <p:cNvSpPr>
            <a:spLocks noChangeShapeType="1"/>
          </p:cNvSpPr>
          <p:nvPr/>
        </p:nvSpPr>
        <p:spPr bwMode="auto">
          <a:xfrm>
            <a:off x="3306763" y="2967038"/>
            <a:ext cx="0" cy="1108075"/>
          </a:xfrm>
          <a:prstGeom prst="line">
            <a:avLst/>
          </a:prstGeom>
          <a:noFill/>
          <a:ln w="28575">
            <a:solidFill>
              <a:schemeClr val="tx2"/>
            </a:solidFill>
            <a:prstDash val="dash"/>
            <a:round/>
            <a:headEnd/>
            <a:tailEnd/>
          </a:ln>
        </p:spPr>
        <p:txBody>
          <a:bodyPr lIns="91427" tIns="45713" rIns="91427" bIns="45713"/>
          <a:lstStyle/>
          <a:p>
            <a:endParaRPr lang="en-US"/>
          </a:p>
        </p:txBody>
      </p:sp>
      <p:sp>
        <p:nvSpPr>
          <p:cNvPr id="124941" name="Rectangle 13"/>
          <p:cNvSpPr>
            <a:spLocks noChangeArrowheads="1"/>
          </p:cNvSpPr>
          <p:nvPr/>
        </p:nvSpPr>
        <p:spPr bwMode="auto">
          <a:xfrm>
            <a:off x="403225" y="3265488"/>
            <a:ext cx="971550" cy="366712"/>
          </a:xfrm>
          <a:prstGeom prst="rect">
            <a:avLst/>
          </a:prstGeom>
          <a:noFill/>
          <a:ln w="9525">
            <a:noFill/>
            <a:miter lim="800000"/>
            <a:headEnd/>
            <a:tailEnd/>
          </a:ln>
        </p:spPr>
        <p:txBody>
          <a:bodyPr wrap="none" lIns="91427" tIns="45713" rIns="91427" bIns="45713">
            <a:spAutoFit/>
          </a:bodyPr>
          <a:lstStyle/>
          <a:p>
            <a:pPr eaLnBrk="0" hangingPunct="0"/>
            <a:r>
              <a:rPr lang="en-US" sz="1800" b="1"/>
              <a:t>Normal</a:t>
            </a:r>
          </a:p>
        </p:txBody>
      </p:sp>
      <p:sp>
        <p:nvSpPr>
          <p:cNvPr id="124942" name="Line 14"/>
          <p:cNvSpPr>
            <a:spLocks noChangeShapeType="1"/>
          </p:cNvSpPr>
          <p:nvPr/>
        </p:nvSpPr>
        <p:spPr bwMode="auto">
          <a:xfrm>
            <a:off x="6048375" y="2944813"/>
            <a:ext cx="14288" cy="1130300"/>
          </a:xfrm>
          <a:prstGeom prst="line">
            <a:avLst/>
          </a:prstGeom>
          <a:noFill/>
          <a:ln w="28575">
            <a:solidFill>
              <a:schemeClr val="tx2"/>
            </a:solidFill>
            <a:prstDash val="dash"/>
            <a:round/>
            <a:headEnd/>
            <a:tailEnd/>
          </a:ln>
        </p:spPr>
        <p:txBody>
          <a:bodyPr lIns="91427" tIns="45713" rIns="91427" bIns="45713"/>
          <a:lstStyle/>
          <a:p>
            <a:endParaRPr lang="en-US"/>
          </a:p>
        </p:txBody>
      </p:sp>
      <p:sp>
        <p:nvSpPr>
          <p:cNvPr id="124943" name="Rectangle 15"/>
          <p:cNvSpPr>
            <a:spLocks noChangeArrowheads="1"/>
          </p:cNvSpPr>
          <p:nvPr/>
        </p:nvSpPr>
        <p:spPr bwMode="auto">
          <a:xfrm>
            <a:off x="6167438" y="3138488"/>
            <a:ext cx="2247900" cy="641350"/>
          </a:xfrm>
          <a:prstGeom prst="rect">
            <a:avLst/>
          </a:prstGeom>
          <a:noFill/>
          <a:ln w="9525">
            <a:noFill/>
            <a:miter lim="800000"/>
            <a:headEnd/>
            <a:tailEnd/>
          </a:ln>
        </p:spPr>
        <p:txBody>
          <a:bodyPr lIns="91427" tIns="45713" rIns="91427" bIns="45713">
            <a:spAutoFit/>
          </a:bodyPr>
          <a:lstStyle/>
          <a:p>
            <a:pPr algn="ctr" eaLnBrk="0" hangingPunct="0"/>
            <a:r>
              <a:rPr lang="en-GB" sz="1800" b="1">
                <a:solidFill>
                  <a:schemeClr val="tx2"/>
                </a:solidFill>
              </a:rPr>
              <a:t>Severe iron overload</a:t>
            </a:r>
            <a:endParaRPr lang="en-US" sz="1800" b="1">
              <a:solidFill>
                <a:schemeClr val="tx2"/>
              </a:solidFill>
            </a:endParaRPr>
          </a:p>
        </p:txBody>
      </p:sp>
      <p:sp>
        <p:nvSpPr>
          <p:cNvPr id="124944" name="Text Box 16"/>
          <p:cNvSpPr txBox="1">
            <a:spLocks noChangeArrowheads="1"/>
          </p:cNvSpPr>
          <p:nvPr/>
        </p:nvSpPr>
        <p:spPr bwMode="auto">
          <a:xfrm>
            <a:off x="1754188" y="3122613"/>
            <a:ext cx="1765300" cy="641350"/>
          </a:xfrm>
          <a:prstGeom prst="rect">
            <a:avLst/>
          </a:prstGeom>
          <a:noFill/>
          <a:ln w="9525">
            <a:noFill/>
            <a:miter lim="800000"/>
            <a:headEnd/>
            <a:tailEnd/>
          </a:ln>
        </p:spPr>
        <p:txBody>
          <a:bodyPr lIns="91427" tIns="45713" rIns="91427" bIns="45713">
            <a:spAutoFit/>
          </a:bodyPr>
          <a:lstStyle/>
          <a:p>
            <a:pPr eaLnBrk="0" hangingPunct="0">
              <a:spcBef>
                <a:spcPct val="50000"/>
              </a:spcBef>
            </a:pPr>
            <a:r>
              <a:rPr lang="en-GB" sz="1800" b="1"/>
              <a:t>Mild iron overload</a:t>
            </a:r>
            <a:endParaRPr lang="en-US" sz="1800" b="1"/>
          </a:p>
        </p:txBody>
      </p:sp>
      <p:sp>
        <p:nvSpPr>
          <p:cNvPr id="124945" name="Text Box 17"/>
          <p:cNvSpPr txBox="1">
            <a:spLocks noChangeArrowheads="1"/>
          </p:cNvSpPr>
          <p:nvPr/>
        </p:nvSpPr>
        <p:spPr bwMode="auto">
          <a:xfrm>
            <a:off x="2562225" y="2205038"/>
            <a:ext cx="3906838" cy="366712"/>
          </a:xfrm>
          <a:prstGeom prst="rect">
            <a:avLst/>
          </a:prstGeom>
          <a:noFill/>
          <a:ln w="9525">
            <a:noFill/>
            <a:miter lim="800000"/>
            <a:headEnd/>
            <a:tailEnd/>
          </a:ln>
        </p:spPr>
        <p:txBody>
          <a:bodyPr lIns="91427" tIns="45713" rIns="91427" bIns="45713">
            <a:spAutoFit/>
          </a:bodyPr>
          <a:lstStyle/>
          <a:p>
            <a:pPr eaLnBrk="0" hangingPunct="0">
              <a:spcBef>
                <a:spcPct val="50000"/>
              </a:spcBef>
            </a:pPr>
            <a:r>
              <a:rPr lang="en-US" sz="1800" b="1">
                <a:solidFill>
                  <a:srgbClr val="EC8026"/>
                </a:solidFill>
              </a:rPr>
              <a:t>Threshold LIC levels (mg Fe/g dw)</a:t>
            </a:r>
          </a:p>
        </p:txBody>
      </p:sp>
      <p:sp>
        <p:nvSpPr>
          <p:cNvPr id="124946" name="Text Box 18"/>
          <p:cNvSpPr txBox="1">
            <a:spLocks noChangeArrowheads="1"/>
          </p:cNvSpPr>
          <p:nvPr/>
        </p:nvSpPr>
        <p:spPr bwMode="auto">
          <a:xfrm>
            <a:off x="150813" y="6402388"/>
            <a:ext cx="6034087" cy="274637"/>
          </a:xfrm>
          <a:prstGeom prst="rect">
            <a:avLst/>
          </a:prstGeom>
          <a:noFill/>
          <a:ln w="9525">
            <a:noFill/>
            <a:miter lim="800000"/>
            <a:headEnd/>
            <a:tailEnd/>
          </a:ln>
        </p:spPr>
        <p:txBody>
          <a:bodyPr wrap="none" anchor="b">
            <a:spAutoFit/>
          </a:bodyPr>
          <a:lstStyle/>
          <a:p>
            <a:r>
              <a:rPr lang="en-GB" sz="1200" dirty="0"/>
              <a:t>Jensen PD </a:t>
            </a:r>
            <a:r>
              <a:rPr lang="en-GB" sz="1200" i="1" dirty="0"/>
              <a:t>et al</a:t>
            </a:r>
            <a:r>
              <a:rPr lang="en-GB" sz="1200" dirty="0"/>
              <a:t>. </a:t>
            </a:r>
            <a:r>
              <a:rPr lang="en-GB" sz="1200" i="1" dirty="0"/>
              <a:t>Blood</a:t>
            </a:r>
            <a:r>
              <a:rPr lang="en-GB" sz="1200" dirty="0"/>
              <a:t> 2003;101:4632–4639; </a:t>
            </a:r>
            <a:r>
              <a:rPr lang="en-GB" sz="1200" dirty="0" err="1"/>
              <a:t>Angelucci</a:t>
            </a:r>
            <a:r>
              <a:rPr lang="en-GB" sz="1200" dirty="0"/>
              <a:t> E </a:t>
            </a:r>
            <a:r>
              <a:rPr lang="en-GB" sz="1200" i="1" dirty="0"/>
              <a:t>et al</a:t>
            </a:r>
            <a:r>
              <a:rPr lang="en-GB" sz="1200" dirty="0"/>
              <a:t>. </a:t>
            </a:r>
            <a:r>
              <a:rPr lang="en-GB" sz="1200" i="1" dirty="0"/>
              <a:t>Blood</a:t>
            </a:r>
            <a:r>
              <a:rPr lang="en-GB" sz="1200" dirty="0"/>
              <a:t> 2002;100:17–21</a:t>
            </a:r>
          </a:p>
        </p:txBody>
      </p:sp>
      <p:sp>
        <p:nvSpPr>
          <p:cNvPr id="124947" name="AutoShape 19"/>
          <p:cNvSpPr>
            <a:spLocks noChangeArrowheads="1"/>
          </p:cNvSpPr>
          <p:nvPr/>
        </p:nvSpPr>
        <p:spPr bwMode="auto">
          <a:xfrm>
            <a:off x="3362325" y="4840288"/>
            <a:ext cx="2505075" cy="577850"/>
          </a:xfrm>
          <a:prstGeom prst="roundRect">
            <a:avLst>
              <a:gd name="adj" fmla="val 16667"/>
            </a:avLst>
          </a:prstGeom>
          <a:solidFill>
            <a:srgbClr val="EC8026"/>
          </a:solidFill>
          <a:ln w="38100">
            <a:noFill/>
            <a:round/>
            <a:headEnd/>
            <a:tailEnd/>
          </a:ln>
        </p:spPr>
        <p:txBody>
          <a:bodyPr wrap="none" anchor="ctr"/>
          <a:lstStyle/>
          <a:p>
            <a:pPr algn="ctr">
              <a:spcBef>
                <a:spcPct val="20000"/>
              </a:spcBef>
              <a:buClr>
                <a:schemeClr val="accent1"/>
              </a:buClr>
              <a:buFont typeface="Arial" pitchFamily="34" charset="0"/>
              <a:buNone/>
            </a:pPr>
            <a:r>
              <a:rPr lang="en-US" sz="1800" b="1"/>
              <a:t>Increased risk of liver</a:t>
            </a:r>
            <a:br>
              <a:rPr lang="en-US" sz="1800" b="1"/>
            </a:br>
            <a:r>
              <a:rPr lang="en-US" sz="1800" b="1"/>
              <a:t>fibrosis</a:t>
            </a:r>
          </a:p>
        </p:txBody>
      </p:sp>
      <p:sp>
        <p:nvSpPr>
          <p:cNvPr id="124948" name="AutoShape 20"/>
          <p:cNvSpPr>
            <a:spLocks noChangeArrowheads="1"/>
          </p:cNvSpPr>
          <p:nvPr/>
        </p:nvSpPr>
        <p:spPr bwMode="auto">
          <a:xfrm>
            <a:off x="6010275" y="4840288"/>
            <a:ext cx="2736850" cy="1252537"/>
          </a:xfrm>
          <a:prstGeom prst="roundRect">
            <a:avLst>
              <a:gd name="adj" fmla="val 16667"/>
            </a:avLst>
          </a:prstGeom>
          <a:solidFill>
            <a:srgbClr val="EC8026"/>
          </a:solidFill>
          <a:ln w="38100">
            <a:noFill/>
            <a:round/>
            <a:headEnd/>
            <a:tailEnd/>
          </a:ln>
        </p:spPr>
        <p:txBody>
          <a:bodyPr wrap="none" anchor="ctr"/>
          <a:lstStyle/>
          <a:p>
            <a:pPr algn="ctr">
              <a:spcBef>
                <a:spcPct val="20000"/>
              </a:spcBef>
              <a:buClr>
                <a:schemeClr val="accent1"/>
              </a:buClr>
              <a:buFont typeface="Arial" pitchFamily="34" charset="0"/>
              <a:buNone/>
            </a:pPr>
            <a:r>
              <a:rPr lang="en-US" sz="1800" b="1"/>
              <a:t>Progression of liver</a:t>
            </a:r>
            <a:br>
              <a:rPr lang="en-US" sz="1800" b="1"/>
            </a:br>
            <a:r>
              <a:rPr lang="en-US" sz="1800" b="1"/>
              <a:t>fibrosis</a:t>
            </a:r>
          </a:p>
          <a:p>
            <a:pPr algn="ctr">
              <a:spcBef>
                <a:spcPct val="20000"/>
              </a:spcBef>
              <a:buClr>
                <a:schemeClr val="accent1"/>
              </a:buClr>
              <a:buFont typeface="Arial" pitchFamily="34" charset="0"/>
              <a:buNone/>
            </a:pPr>
            <a:r>
              <a:rPr lang="en-US" sz="1800" b="1"/>
              <a:t>Deranged ALT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GB" smtClean="0"/>
              <a:t>Methods used to assess iron overload</a:t>
            </a:r>
            <a:endParaRPr lang="en-US" smtClean="0"/>
          </a:p>
        </p:txBody>
      </p:sp>
      <p:sp>
        <p:nvSpPr>
          <p:cNvPr id="79875" name="Rectangle 3"/>
          <p:cNvSpPr>
            <a:spLocks noGrp="1" noChangeArrowheads="1"/>
          </p:cNvSpPr>
          <p:nvPr>
            <p:ph type="body" idx="1"/>
          </p:nvPr>
        </p:nvSpPr>
        <p:spPr>
          <a:xfrm>
            <a:off x="457200" y="2708275"/>
            <a:ext cx="8229600" cy="3889375"/>
          </a:xfrm>
        </p:spPr>
        <p:txBody>
          <a:bodyPr/>
          <a:lstStyle/>
          <a:p>
            <a:pPr eaLnBrk="1" hangingPunct="1">
              <a:spcAft>
                <a:spcPct val="100000"/>
              </a:spcAft>
            </a:pPr>
            <a:r>
              <a:rPr lang="en-US" dirty="0" smtClean="0"/>
              <a:t>Transferrin saturation</a:t>
            </a:r>
          </a:p>
          <a:p>
            <a:pPr eaLnBrk="1" hangingPunct="1">
              <a:spcAft>
                <a:spcPct val="100000"/>
              </a:spcAft>
            </a:pPr>
            <a:r>
              <a:rPr lang="en-US" dirty="0" smtClean="0"/>
              <a:t>Serum ferritin</a:t>
            </a:r>
          </a:p>
          <a:p>
            <a:pPr eaLnBrk="1" hangingPunct="1">
              <a:spcAft>
                <a:spcPct val="100000"/>
              </a:spcAft>
            </a:pPr>
            <a:r>
              <a:rPr lang="en-US" dirty="0" smtClean="0"/>
              <a:t>LIC</a:t>
            </a:r>
          </a:p>
          <a:p>
            <a:pPr eaLnBrk="1" hangingPunct="1"/>
            <a:r>
              <a:rPr lang="en-US" dirty="0" smtClean="0"/>
              <a:t>Iron distribution (</a:t>
            </a:r>
            <a:r>
              <a:rPr lang="en-US" dirty="0" err="1" smtClean="0"/>
              <a:t>eg</a:t>
            </a:r>
            <a:r>
              <a:rPr lang="en-US" dirty="0" smtClean="0"/>
              <a:t> cardiac iron and pancreatic iron)</a:t>
            </a:r>
            <a:endParaRPr lang="en-GB"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GB" smtClean="0"/>
              <a:t>Measuring and interpreting serum ferritin</a:t>
            </a:r>
          </a:p>
        </p:txBody>
      </p:sp>
      <p:graphicFrame>
        <p:nvGraphicFramePr>
          <p:cNvPr id="96259" name="Group 3"/>
          <p:cNvGraphicFramePr>
            <a:graphicFrameLocks noGrp="1"/>
          </p:cNvGraphicFramePr>
          <p:nvPr>
            <p:ph sz="half" idx="1"/>
          </p:nvPr>
        </p:nvGraphicFramePr>
        <p:xfrm>
          <a:off x="257175" y="1773238"/>
          <a:ext cx="8628063" cy="3984625"/>
        </p:xfrm>
        <a:graphic>
          <a:graphicData uri="http://schemas.openxmlformats.org/drawingml/2006/table">
            <a:tbl>
              <a:tblPr/>
              <a:tblGrid>
                <a:gridCol w="4314825"/>
                <a:gridCol w="4313238"/>
              </a:tblGrid>
              <a:tr h="296863">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2000" b="1" i="0" u="none" strike="noStrike" cap="none" normalizeH="0" baseline="0" smtClean="0">
                          <a:ln>
                            <a:noFill/>
                          </a:ln>
                          <a:solidFill>
                            <a:schemeClr val="bg1"/>
                          </a:solidFill>
                          <a:effectLst/>
                          <a:latin typeface="Arial" pitchFamily="34" charset="0"/>
                          <a:ea typeface="ＭＳ Ｐゴシック" charset="-128"/>
                        </a:rPr>
                        <a:t>Advantages</a:t>
                      </a:r>
                    </a:p>
                  </a:txBody>
                  <a:tcPr horzOverflow="overflow">
                    <a:lnL>
                      <a:noFill/>
                    </a:lnL>
                    <a:lnR>
                      <a:noFill/>
                    </a:lnR>
                    <a:lnT>
                      <a:noFill/>
                    </a:lnT>
                    <a:lnB>
                      <a:noFill/>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chemeClr val="bg1"/>
                          </a:solidFill>
                          <a:effectLst/>
                          <a:latin typeface="Arial" pitchFamily="34" charset="0"/>
                          <a:ea typeface="ＭＳ Ｐゴシック" charset="-128"/>
                        </a:rPr>
                        <a:t>Disadvantages</a:t>
                      </a:r>
                    </a:p>
                  </a:txBody>
                  <a:tcPr horzOverflow="overflow">
                    <a:lnL>
                      <a:noFill/>
                    </a:lnL>
                    <a:lnR>
                      <a:noFill/>
                    </a:lnR>
                    <a:lnT>
                      <a:noFill/>
                    </a:lnT>
                    <a:lnB>
                      <a:noFill/>
                    </a:lnB>
                    <a:lnTlToBr>
                      <a:noFill/>
                    </a:lnTlToBr>
                    <a:lnBlToTr>
                      <a:noFill/>
                    </a:lnBlToTr>
                    <a:solidFill>
                      <a:srgbClr val="007FA1"/>
                    </a:solidFill>
                  </a:tcPr>
                </a:tc>
              </a:tr>
              <a:tr h="479425">
                <a:tc>
                  <a:txBody>
                    <a:bodyPr/>
                    <a:lstStyle/>
                    <a:p>
                      <a:pPr marL="0" marR="0" lvl="0" indent="0" algn="l" defTabSz="914400" rtl="0" eaLnBrk="1" fontAlgn="base" latinLnBrk="0" hangingPunct="1">
                        <a:lnSpc>
                          <a:spcPct val="100000"/>
                        </a:lnSpc>
                        <a:spcBef>
                          <a:spcPct val="0"/>
                        </a:spcBef>
                        <a:spcAft>
                          <a:spcPct val="20000"/>
                        </a:spcAft>
                        <a:buClr>
                          <a:schemeClr val="bg1"/>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Easy to assess</a:t>
                      </a:r>
                      <a:endParaRPr kumimoji="0" lang="en-GB"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solidFill>
                  </a:tcPr>
                </a:tc>
                <a:tc>
                  <a:txBody>
                    <a:bodyPr/>
                    <a:lstStyle/>
                    <a:p>
                      <a:pPr marL="0" marR="0" lvl="0" indent="0" algn="l" defTabSz="914400" rtl="0" eaLnBrk="1" fontAlgn="base" latinLnBrk="0" hangingPunct="1">
                        <a:lnSpc>
                          <a:spcPct val="100000"/>
                        </a:lnSpc>
                        <a:spcBef>
                          <a:spcPct val="0"/>
                        </a:spcBef>
                        <a:spcAft>
                          <a:spcPct val="6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Indirect measurement of iron burden</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solidFill>
                  </a:tcPr>
                </a:tc>
              </a:tr>
              <a:tr h="685800">
                <a:tc>
                  <a:txBody>
                    <a:bodyPr/>
                    <a:lstStyle/>
                    <a:p>
                      <a:pPr marL="0" marR="0" lvl="0" indent="0" algn="l" defTabSz="914400" rtl="0" eaLnBrk="1" fontAlgn="base" latinLnBrk="0" hangingPunct="1">
                        <a:lnSpc>
                          <a:spcPct val="100000"/>
                        </a:lnSpc>
                        <a:spcBef>
                          <a:spcPct val="0"/>
                        </a:spcBef>
                        <a:spcAft>
                          <a:spcPct val="6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Inexpensive</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79999"/>
                      </a:srgbClr>
                    </a:solidFill>
                  </a:tcPr>
                </a:tc>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Fluctuates in response to inflammation, abnormal liver function, ascorbate deficiencies</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79999"/>
                      </a:srgbClr>
                    </a:solidFill>
                  </a:tcPr>
                </a:tc>
              </a:tr>
              <a:tr h="75565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Repeat serial measures are useful for monitoring chelation therapy</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39999"/>
                      </a:srgbClr>
                    </a:solidFill>
                  </a:tcPr>
                </a:tc>
                <a:tc>
                  <a:txBody>
                    <a:bodyPr/>
                    <a:lstStyle/>
                    <a:p>
                      <a:pPr marL="0" marR="0" lvl="0" indent="0" algn="l" defTabSz="914400" rtl="0" eaLnBrk="1" fontAlgn="base" latinLnBrk="0" hangingPunct="1">
                        <a:lnSpc>
                          <a:spcPct val="100000"/>
                        </a:lnSpc>
                        <a:spcBef>
                          <a:spcPct val="0"/>
                        </a:spcBef>
                        <a:spcAft>
                          <a:spcPct val="6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Individual measures may not provide reliable indication of iron levels and response to chelation therapy</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39999"/>
                      </a:srgbClr>
                    </a:solidFill>
                  </a:tcPr>
                </a:tc>
              </a:tr>
              <a:tr h="479425">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Positive correlation with morbidity and mortality</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20000"/>
                      </a:srgbClr>
                    </a:solidFill>
                  </a:tcPr>
                </a:tc>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20000"/>
                      </a:srgbClr>
                    </a:solidFill>
                  </a:tcPr>
                </a:tc>
              </a:tr>
              <a:tr h="479425">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Allows longitudinal follow-up of patients</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10196"/>
                      </a:srgbClr>
                    </a:solidFill>
                  </a:tcPr>
                </a:tc>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Char char="●"/>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10196"/>
                      </a:srgbClr>
                    </a:solidFill>
                  </a:tcPr>
                </a:tc>
              </a:tr>
            </a:tbl>
          </a:graphicData>
        </a:graphic>
      </p:graphicFrame>
      <p:sp>
        <p:nvSpPr>
          <p:cNvPr id="88082" name="AutoShape 32"/>
          <p:cNvSpPr>
            <a:spLocks noChangeArrowheads="1"/>
          </p:cNvSpPr>
          <p:nvPr/>
        </p:nvSpPr>
        <p:spPr bwMode="auto">
          <a:xfrm>
            <a:off x="257175" y="6022975"/>
            <a:ext cx="8628063" cy="574675"/>
          </a:xfrm>
          <a:prstGeom prst="roundRect">
            <a:avLst>
              <a:gd name="adj" fmla="val 16667"/>
            </a:avLst>
          </a:prstGeom>
          <a:solidFill>
            <a:srgbClr val="EC8026"/>
          </a:solidFill>
          <a:ln w="38100">
            <a:noFill/>
            <a:round/>
            <a:headEnd/>
            <a:tailEnd/>
          </a:ln>
        </p:spPr>
        <p:txBody>
          <a:bodyPr wrap="none" anchor="ctr"/>
          <a:lstStyle/>
          <a:p>
            <a:pPr algn="ctr">
              <a:spcBef>
                <a:spcPct val="50000"/>
              </a:spcBef>
              <a:buClr>
                <a:schemeClr val="accent1"/>
              </a:buClr>
              <a:buFont typeface="Arial" pitchFamily="34" charset="0"/>
              <a:buNone/>
            </a:pPr>
            <a:r>
              <a:rPr lang="en-GB" b="1"/>
              <a:t>Serial measurement of serum ferritin is a simple, reliable, </a:t>
            </a:r>
            <a:br>
              <a:rPr lang="en-GB" b="1"/>
            </a:br>
            <a:r>
              <a:rPr lang="en-GB" b="1"/>
              <a:t>indirect measure of total body iron</a:t>
            </a:r>
            <a:endParaRPr lang="en-US"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GB" smtClean="0"/>
              <a:t>Ferritin and serum ferritin</a:t>
            </a:r>
            <a:endParaRPr lang="en-US" smtClean="0"/>
          </a:p>
        </p:txBody>
      </p:sp>
      <p:sp>
        <p:nvSpPr>
          <p:cNvPr id="86019" name="Rectangle 3"/>
          <p:cNvSpPr>
            <a:spLocks noGrp="1" noChangeArrowheads="1"/>
          </p:cNvSpPr>
          <p:nvPr>
            <p:ph type="body" idx="1"/>
          </p:nvPr>
        </p:nvSpPr>
        <p:spPr>
          <a:xfrm>
            <a:off x="4572000" y="1754188"/>
            <a:ext cx="4114800" cy="4483100"/>
          </a:xfrm>
        </p:spPr>
        <p:txBody>
          <a:bodyPr/>
          <a:lstStyle/>
          <a:p>
            <a:pPr eaLnBrk="1" hangingPunct="1"/>
            <a:r>
              <a:rPr lang="en-US" sz="1600" smtClean="0"/>
              <a:t>Ferritin is primarily an intracellular protein that: </a:t>
            </a:r>
          </a:p>
          <a:p>
            <a:pPr lvl="1" eaLnBrk="1" hangingPunct="1"/>
            <a:r>
              <a:rPr lang="en-US" sz="1600" smtClean="0"/>
              <a:t>Stores iron in a form readily accessible to cells</a:t>
            </a:r>
          </a:p>
          <a:p>
            <a:pPr lvl="1" eaLnBrk="1" hangingPunct="1">
              <a:spcAft>
                <a:spcPct val="40000"/>
              </a:spcAft>
            </a:pPr>
            <a:r>
              <a:rPr lang="en-US" sz="1600" smtClean="0"/>
              <a:t>Releases it in a controlled fashion</a:t>
            </a:r>
          </a:p>
          <a:p>
            <a:pPr eaLnBrk="1" hangingPunct="1"/>
            <a:r>
              <a:rPr lang="en-US" sz="1600" smtClean="0"/>
              <a:t>The molecule is shaped like a hollow sphere that stores ferric (Fe</a:t>
            </a:r>
            <a:r>
              <a:rPr lang="en-US" sz="1600" baseline="30000" smtClean="0"/>
              <a:t>3+</a:t>
            </a:r>
            <a:r>
              <a:rPr lang="en-US" sz="1600" smtClean="0"/>
              <a:t>) iron in its central cavity </a:t>
            </a:r>
          </a:p>
          <a:p>
            <a:pPr lvl="1" eaLnBrk="1" hangingPunct="1">
              <a:spcAft>
                <a:spcPct val="40000"/>
              </a:spcAft>
            </a:pPr>
            <a:r>
              <a:rPr lang="en-GB" sz="1600" smtClean="0"/>
              <a:t>The storage capacity of ferritin is approximately 4500 Fe</a:t>
            </a:r>
            <a:r>
              <a:rPr lang="en-GB" sz="1600" baseline="30000" smtClean="0"/>
              <a:t>3+</a:t>
            </a:r>
            <a:r>
              <a:rPr lang="en-GB" sz="1600" smtClean="0"/>
              <a:t> ions per molecule</a:t>
            </a:r>
          </a:p>
          <a:p>
            <a:pPr eaLnBrk="1" hangingPunct="1">
              <a:spcAft>
                <a:spcPct val="40000"/>
              </a:spcAft>
            </a:pPr>
            <a:r>
              <a:rPr lang="en-GB" sz="1600" smtClean="0"/>
              <a:t>Ferritin is found in all tissues but primarily in the liver, spleen and bone marrow</a:t>
            </a:r>
          </a:p>
          <a:p>
            <a:pPr eaLnBrk="1" hangingPunct="1"/>
            <a:r>
              <a:rPr lang="en-GB" sz="1600" smtClean="0"/>
              <a:t>A small amount is also found in the blood as </a:t>
            </a:r>
            <a:r>
              <a:rPr lang="en-GB" sz="1600" smtClean="0">
                <a:solidFill>
                  <a:srgbClr val="EC8026"/>
                </a:solidFill>
              </a:rPr>
              <a:t>serum ferritin</a:t>
            </a:r>
            <a:endParaRPr lang="en-US" sz="1600" smtClean="0">
              <a:solidFill>
                <a:srgbClr val="EC8026"/>
              </a:solidFill>
            </a:endParaRPr>
          </a:p>
        </p:txBody>
      </p:sp>
      <p:pic>
        <p:nvPicPr>
          <p:cNvPr id="86020" name="Picture 4"/>
          <p:cNvPicPr>
            <a:picLocks noGrp="1" noChangeAspect="1" noChangeArrowheads="1"/>
          </p:cNvPicPr>
          <p:nvPr>
            <p:ph sz="half" idx="4294967295"/>
          </p:nvPr>
        </p:nvPicPr>
        <p:blipFill>
          <a:blip r:embed="rId3"/>
          <a:srcRect/>
          <a:stretch>
            <a:fillRect/>
          </a:stretch>
        </p:blipFill>
        <p:spPr>
          <a:xfrm>
            <a:off x="569913" y="1641475"/>
            <a:ext cx="3646487" cy="3646488"/>
          </a:xfrm>
          <a:noFill/>
        </p:spPr>
      </p:pic>
      <p:sp>
        <p:nvSpPr>
          <p:cNvPr id="86021" name="Text Box 5"/>
          <p:cNvSpPr txBox="1">
            <a:spLocks noChangeArrowheads="1"/>
          </p:cNvSpPr>
          <p:nvPr/>
        </p:nvSpPr>
        <p:spPr bwMode="auto">
          <a:xfrm>
            <a:off x="142875" y="6403975"/>
            <a:ext cx="8404225" cy="274638"/>
          </a:xfrm>
          <a:prstGeom prst="rect">
            <a:avLst/>
          </a:prstGeom>
          <a:noFill/>
          <a:ln w="9525">
            <a:noFill/>
            <a:miter lim="800000"/>
            <a:headEnd/>
            <a:tailEnd/>
          </a:ln>
        </p:spPr>
        <p:txBody>
          <a:bodyPr lIns="91427" tIns="45713" rIns="91427" bIns="45713">
            <a:spAutoFit/>
          </a:bodyPr>
          <a:lstStyle/>
          <a:p>
            <a:pPr>
              <a:spcBef>
                <a:spcPct val="50000"/>
              </a:spcBef>
              <a:buClr>
                <a:schemeClr val="accent1"/>
              </a:buClr>
              <a:buFont typeface="Arial" pitchFamily="34" charset="0"/>
              <a:buNone/>
            </a:pPr>
            <a:r>
              <a:rPr lang="en-GB" sz="1200"/>
              <a:t>Harrison PM &amp; Arosio P. </a:t>
            </a:r>
            <a:r>
              <a:rPr lang="en-GB" sz="1200" i="1"/>
              <a:t>Biochim Biophys Acta</a:t>
            </a:r>
            <a:r>
              <a:rPr lang="en-GB" sz="1200"/>
              <a:t> 1996;1275:161–203</a:t>
            </a:r>
            <a:endParaRPr lang="en-US" sz="1200"/>
          </a:p>
        </p:txBody>
      </p:sp>
      <p:sp>
        <p:nvSpPr>
          <p:cNvPr id="94214" name="AutoShape 6"/>
          <p:cNvSpPr>
            <a:spLocks noChangeArrowheads="1"/>
          </p:cNvSpPr>
          <p:nvPr/>
        </p:nvSpPr>
        <p:spPr bwMode="auto">
          <a:xfrm>
            <a:off x="473075" y="5300663"/>
            <a:ext cx="3883025" cy="720725"/>
          </a:xfrm>
          <a:prstGeom prst="roundRect">
            <a:avLst>
              <a:gd name="adj" fmla="val 16667"/>
            </a:avLst>
          </a:prstGeom>
          <a:solidFill>
            <a:srgbClr val="EC8026"/>
          </a:solidFill>
          <a:ln w="38100">
            <a:noFill/>
            <a:round/>
            <a:headEnd/>
            <a:tailEnd/>
          </a:ln>
        </p:spPr>
        <p:txBody>
          <a:bodyPr wrap="none" anchor="ctr"/>
          <a:lstStyle/>
          <a:p>
            <a:pPr algn="ctr">
              <a:spcBef>
                <a:spcPct val="50000"/>
              </a:spcBef>
              <a:buClr>
                <a:schemeClr val="accent1"/>
              </a:buClr>
              <a:buFont typeface="Arial" pitchFamily="34" charset="0"/>
              <a:buNone/>
            </a:pPr>
            <a:r>
              <a:rPr lang="en-GB" b="1"/>
              <a:t>Serum ferritin &gt;1000 </a:t>
            </a:r>
            <a:r>
              <a:rPr lang="en-GB" b="1">
                <a:sym typeface="Symbol" pitchFamily="18" charset="2"/>
              </a:rPr>
              <a:t>ng/mL </a:t>
            </a:r>
            <a:r>
              <a:rPr lang="en-GB" b="1"/>
              <a:t>is a </a:t>
            </a:r>
            <a:br>
              <a:rPr lang="en-GB" b="1"/>
            </a:br>
            <a:r>
              <a:rPr lang="en-GB" b="1"/>
              <a:t>marker of excess body iron</a:t>
            </a:r>
            <a:endParaRPr lang="en-US"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dissolve">
                                      <p:cBhvr>
                                        <p:cTn id="7" dur="500"/>
                                        <p:tgtEl>
                                          <p:spTgt spid="94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a:xfrm>
            <a:off x="4064000" y="338138"/>
            <a:ext cx="4708525" cy="806450"/>
          </a:xfrm>
        </p:spPr>
        <p:txBody>
          <a:bodyPr/>
          <a:lstStyle/>
          <a:p>
            <a:pPr algn="r"/>
            <a:r>
              <a:rPr lang="en-US" sz="2000">
                <a:latin typeface="Arial" charset="0"/>
              </a:rPr>
              <a:t>Relation of serum ferritin to LIC in populations of iron loaded patients</a:t>
            </a:r>
          </a:p>
        </p:txBody>
      </p:sp>
      <p:pic>
        <p:nvPicPr>
          <p:cNvPr id="33794" name="Picture 4" descr="C:\Documents and Settings\mpuliyel\My Documents\OriginLab\90\User Files\Graph1.jpg"/>
          <p:cNvPicPr>
            <a:picLocks noChangeAspect="1" noChangeArrowheads="1"/>
          </p:cNvPicPr>
          <p:nvPr/>
        </p:nvPicPr>
        <p:blipFill>
          <a:blip r:embed="rId3">
            <a:extLst>
              <a:ext uri="{28A0092B-C50C-407E-A947-70E740481C1C}">
                <a14:useLocalDpi xmlns:a14="http://schemas.microsoft.com/office/drawing/2010/main" val="0"/>
              </a:ext>
            </a:extLst>
          </a:blip>
          <a:srcRect l="4225" t="9505" r="5852"/>
          <a:stretch>
            <a:fillRect/>
          </a:stretch>
        </p:blipFill>
        <p:spPr bwMode="auto">
          <a:xfrm>
            <a:off x="811213" y="1682750"/>
            <a:ext cx="5810250" cy="444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4732338" y="1536700"/>
            <a:ext cx="3360737" cy="522288"/>
          </a:xfrm>
          <a:prstGeom prst="rect">
            <a:avLst/>
          </a:prstGeom>
          <a:solidFill>
            <a:srgbClr val="DCEAF2"/>
          </a:solidFill>
          <a:ln w="25400">
            <a:solidFill>
              <a:schemeClr val="tx2">
                <a:lumMod val="60000"/>
                <a:lumOff val="40000"/>
              </a:schemeClr>
            </a:solidFill>
          </a:ln>
        </p:spPr>
        <p:txBody>
          <a:bodyPr>
            <a:spAutoFit/>
          </a:bodyPr>
          <a:lstStyle/>
          <a:p>
            <a:pPr marL="342900" indent="-342900">
              <a:buFont typeface="+mj-lt"/>
              <a:buAutoNum type="arabicPeriod"/>
              <a:defRPr/>
            </a:pPr>
            <a:r>
              <a:rPr lang="en-US" sz="1400" dirty="0">
                <a:latin typeface="Calibri" panose="020F0502020204030204" pitchFamily="34" charset="0"/>
                <a:ea typeface="+mn-ea"/>
                <a:cs typeface="+mn-cs"/>
              </a:rPr>
              <a:t>527 observations in 117 patients</a:t>
            </a:r>
          </a:p>
          <a:p>
            <a:pPr marL="342900" indent="-342900">
              <a:buFont typeface="+mj-lt"/>
              <a:buAutoNum type="arabicPeriod"/>
              <a:defRPr/>
            </a:pPr>
            <a:r>
              <a:rPr lang="en-US" sz="1400" dirty="0">
                <a:latin typeface="Calibri" panose="020F0502020204030204" pitchFamily="34" charset="0"/>
                <a:ea typeface="+mn-ea"/>
                <a:cs typeface="+mn-cs"/>
              </a:rPr>
              <a:t>r = 0.8 (p&lt;0.0001)</a:t>
            </a:r>
          </a:p>
        </p:txBody>
      </p:sp>
      <p:sp>
        <p:nvSpPr>
          <p:cNvPr id="4" name="Up Arrow 3"/>
          <p:cNvSpPr>
            <a:spLocks noChangeArrowheads="1"/>
          </p:cNvSpPr>
          <p:nvPr/>
        </p:nvSpPr>
        <p:spPr bwMode="auto">
          <a:xfrm>
            <a:off x="3756025" y="5313363"/>
            <a:ext cx="146050" cy="457200"/>
          </a:xfrm>
          <a:prstGeom prst="upArrow">
            <a:avLst>
              <a:gd name="adj1" fmla="val 50000"/>
              <a:gd name="adj2" fmla="val 49783"/>
            </a:avLst>
          </a:prstGeom>
          <a:solidFill>
            <a:srgbClr val="17375E"/>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7" name="Up Arrow 6"/>
          <p:cNvSpPr>
            <a:spLocks noChangeArrowheads="1"/>
          </p:cNvSpPr>
          <p:nvPr/>
        </p:nvSpPr>
        <p:spPr bwMode="auto">
          <a:xfrm>
            <a:off x="1795463" y="5313363"/>
            <a:ext cx="144462" cy="457200"/>
          </a:xfrm>
          <a:prstGeom prst="upArrow">
            <a:avLst>
              <a:gd name="adj1" fmla="val 50000"/>
              <a:gd name="adj2" fmla="val 50330"/>
            </a:avLst>
          </a:prstGeom>
          <a:solidFill>
            <a:srgbClr val="17375E"/>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9" name="Text Box 3"/>
          <p:cNvSpPr txBox="1">
            <a:spLocks noChangeArrowheads="1"/>
          </p:cNvSpPr>
          <p:nvPr/>
        </p:nvSpPr>
        <p:spPr bwMode="auto">
          <a:xfrm>
            <a:off x="4985585" y="5948619"/>
            <a:ext cx="38227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0" hangingPunct="0"/>
            <a:r>
              <a:rPr lang="en-GB" sz="1200" dirty="0" smtClean="0">
                <a:ea typeface="MS PGothic" charset="0"/>
                <a:cs typeface="MS PGothic" charset="0"/>
              </a:rPr>
              <a:t>Puliyel M, </a:t>
            </a:r>
            <a:r>
              <a:rPr lang="en-GB" sz="1200" dirty="0">
                <a:ea typeface="MS PGothic" charset="0"/>
                <a:cs typeface="MS PGothic" charset="0"/>
              </a:rPr>
              <a:t>et al</a:t>
            </a:r>
            <a:r>
              <a:rPr lang="en-GB" sz="1200" dirty="0" smtClean="0">
                <a:ea typeface="MS PGothic" charset="0"/>
                <a:cs typeface="MS PGothic" charset="0"/>
              </a:rPr>
              <a:t>. 2014; Am. J. Hematology 89(4) 391.</a:t>
            </a:r>
            <a:endParaRPr lang="en-GB" sz="1200" dirty="0">
              <a:ea typeface="MS PGothic" charset="0"/>
              <a:cs typeface="MS PGothic" charset="0"/>
            </a:endParaRPr>
          </a:p>
        </p:txBody>
      </p:sp>
    </p:spTree>
    <p:extLst>
      <p:ext uri="{BB962C8B-B14F-4D97-AF65-F5344CB8AC3E}">
        <p14:creationId xmlns:p14="http://schemas.microsoft.com/office/powerpoint/2010/main" val="1711100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Line 2"/>
          <p:cNvSpPr>
            <a:spLocks noChangeShapeType="1"/>
          </p:cNvSpPr>
          <p:nvPr/>
        </p:nvSpPr>
        <p:spPr bwMode="auto">
          <a:xfrm flipV="1">
            <a:off x="3498850" y="1912938"/>
            <a:ext cx="0" cy="2971800"/>
          </a:xfrm>
          <a:prstGeom prst="line">
            <a:avLst/>
          </a:prstGeom>
          <a:noFill/>
          <a:ln w="28575">
            <a:solidFill>
              <a:schemeClr val="tx1"/>
            </a:solidFill>
            <a:prstDash val="dash"/>
            <a:round/>
            <a:headEnd/>
            <a:tailEnd/>
          </a:ln>
        </p:spPr>
        <p:txBody>
          <a:bodyPr wrap="none" anchor="ctr"/>
          <a:lstStyle/>
          <a:p>
            <a:endParaRPr lang="en-US"/>
          </a:p>
        </p:txBody>
      </p:sp>
      <p:sp>
        <p:nvSpPr>
          <p:cNvPr id="92163" name="Rectangle 3"/>
          <p:cNvSpPr>
            <a:spLocks noChangeArrowheads="1"/>
          </p:cNvSpPr>
          <p:nvPr/>
        </p:nvSpPr>
        <p:spPr bwMode="auto">
          <a:xfrm>
            <a:off x="5435600" y="2346325"/>
            <a:ext cx="3449638" cy="2974975"/>
          </a:xfrm>
          <a:prstGeom prst="rect">
            <a:avLst/>
          </a:prstGeom>
          <a:noFill/>
          <a:ln w="9525">
            <a:noFill/>
            <a:miter lim="800000"/>
            <a:headEnd/>
            <a:tailEnd/>
          </a:ln>
        </p:spPr>
        <p:txBody>
          <a:bodyPr lIns="91427" tIns="45713" rIns="91427" bIns="45713"/>
          <a:lstStyle/>
          <a:p>
            <a:pPr marL="342900" indent="-342900">
              <a:spcAft>
                <a:spcPct val="60000"/>
              </a:spcAft>
              <a:buClr>
                <a:srgbClr val="EC8026"/>
              </a:buClr>
              <a:buFont typeface="Arial" pitchFamily="34" charset="0"/>
              <a:buNone/>
            </a:pPr>
            <a:r>
              <a:rPr lang="en-GB" b="1">
                <a:solidFill>
                  <a:srgbClr val="000000"/>
                </a:solidFill>
              </a:rPr>
              <a:t>Patient group (n=14)</a:t>
            </a:r>
          </a:p>
          <a:p>
            <a:pPr marL="342900" indent="-342900">
              <a:spcAft>
                <a:spcPct val="60000"/>
              </a:spcAft>
              <a:buClr>
                <a:srgbClr val="EC8026"/>
              </a:buClr>
              <a:buFont typeface="Arial" pitchFamily="34" charset="0"/>
              <a:buChar char="●"/>
            </a:pPr>
            <a:r>
              <a:rPr lang="en-GB" b="1">
                <a:solidFill>
                  <a:srgbClr val="000000"/>
                </a:solidFill>
              </a:rPr>
              <a:t>11 MDS</a:t>
            </a:r>
          </a:p>
          <a:p>
            <a:pPr marL="342900" indent="-342900">
              <a:spcAft>
                <a:spcPct val="60000"/>
              </a:spcAft>
              <a:buClr>
                <a:srgbClr val="EC8026"/>
              </a:buClr>
              <a:buFont typeface="Arial" pitchFamily="34" charset="0"/>
              <a:buChar char="●"/>
            </a:pPr>
            <a:r>
              <a:rPr lang="en-GB" b="1">
                <a:solidFill>
                  <a:srgbClr val="000000"/>
                </a:solidFill>
              </a:rPr>
              <a:t>1 Diamond-Blackfan anemia (DBA)</a:t>
            </a:r>
          </a:p>
          <a:p>
            <a:pPr marL="342900" indent="-342900">
              <a:spcAft>
                <a:spcPct val="60000"/>
              </a:spcAft>
              <a:buClr>
                <a:srgbClr val="EC8026"/>
              </a:buClr>
              <a:buFont typeface="Arial" pitchFamily="34" charset="0"/>
              <a:buChar char="●"/>
            </a:pPr>
            <a:r>
              <a:rPr lang="en-GB" b="1">
                <a:solidFill>
                  <a:srgbClr val="000000"/>
                </a:solidFill>
              </a:rPr>
              <a:t>1 chronic hemolysis of</a:t>
            </a:r>
            <a:br>
              <a:rPr lang="en-GB" b="1">
                <a:solidFill>
                  <a:srgbClr val="000000"/>
                </a:solidFill>
              </a:rPr>
            </a:br>
            <a:r>
              <a:rPr lang="en-GB" b="1">
                <a:solidFill>
                  <a:srgbClr val="000000"/>
                </a:solidFill>
              </a:rPr>
              <a:t>unknown origin </a:t>
            </a:r>
          </a:p>
          <a:p>
            <a:pPr marL="342900" indent="-342900">
              <a:spcAft>
                <a:spcPct val="60000"/>
              </a:spcAft>
              <a:buClr>
                <a:srgbClr val="EC8026"/>
              </a:buClr>
              <a:buFont typeface="Arial" pitchFamily="34" charset="0"/>
              <a:buChar char="●"/>
            </a:pPr>
            <a:r>
              <a:rPr lang="en-GB" b="1">
                <a:solidFill>
                  <a:srgbClr val="000000"/>
                </a:solidFill>
              </a:rPr>
              <a:t>1 acute myeloid leukemia (AML) in complete remission</a:t>
            </a:r>
          </a:p>
          <a:p>
            <a:pPr marL="342900" indent="-342900">
              <a:spcAft>
                <a:spcPct val="20000"/>
              </a:spcAft>
              <a:buClr>
                <a:srgbClr val="EC8026"/>
              </a:buClr>
              <a:buFont typeface="Arial" pitchFamily="34" charset="0"/>
              <a:buChar char="●"/>
            </a:pPr>
            <a:endParaRPr lang="en-GB" b="1">
              <a:solidFill>
                <a:srgbClr val="000000"/>
              </a:solidFill>
            </a:endParaRPr>
          </a:p>
        </p:txBody>
      </p:sp>
      <p:sp>
        <p:nvSpPr>
          <p:cNvPr id="92164" name="Text Box 4"/>
          <p:cNvSpPr txBox="1">
            <a:spLocks noChangeArrowheads="1"/>
          </p:cNvSpPr>
          <p:nvPr/>
        </p:nvSpPr>
        <p:spPr bwMode="auto">
          <a:xfrm rot="10800000">
            <a:off x="365125" y="2101850"/>
            <a:ext cx="396875" cy="2660650"/>
          </a:xfrm>
          <a:prstGeom prst="rect">
            <a:avLst/>
          </a:prstGeom>
          <a:noFill/>
          <a:ln w="9525">
            <a:noFill/>
            <a:miter lim="800000"/>
            <a:headEnd/>
            <a:tailEnd/>
          </a:ln>
        </p:spPr>
        <p:txBody>
          <a:bodyPr vert="eaVert" lIns="91427" tIns="45713" rIns="91427" bIns="45713">
            <a:spAutoFit/>
          </a:bodyPr>
          <a:lstStyle/>
          <a:p>
            <a:pPr algn="ctr">
              <a:spcBef>
                <a:spcPct val="50000"/>
              </a:spcBef>
              <a:buClr>
                <a:schemeClr val="accent1"/>
              </a:buClr>
              <a:buFont typeface="Arial" pitchFamily="34" charset="0"/>
              <a:buNone/>
            </a:pPr>
            <a:r>
              <a:rPr lang="en-GB" sz="1400" b="1"/>
              <a:t>Myocardial iron (</a:t>
            </a:r>
            <a:r>
              <a:rPr lang="en-US" sz="1400" b="1">
                <a:cs typeface="Arial" pitchFamily="34" charset="0"/>
              </a:rPr>
              <a:t>µmol/g)</a:t>
            </a:r>
          </a:p>
        </p:txBody>
      </p:sp>
      <p:sp>
        <p:nvSpPr>
          <p:cNvPr id="92165" name="Text Box 5"/>
          <p:cNvSpPr txBox="1">
            <a:spLocks noChangeArrowheads="1"/>
          </p:cNvSpPr>
          <p:nvPr/>
        </p:nvSpPr>
        <p:spPr bwMode="auto">
          <a:xfrm>
            <a:off x="2125663" y="5211763"/>
            <a:ext cx="2047875" cy="304800"/>
          </a:xfrm>
          <a:prstGeom prst="rect">
            <a:avLst/>
          </a:prstGeom>
          <a:noFill/>
          <a:ln w="9525">
            <a:noFill/>
            <a:miter lim="800000"/>
            <a:headEnd/>
            <a:tailEnd/>
          </a:ln>
        </p:spPr>
        <p:txBody>
          <a:bodyPr wrap="none" lIns="91427" tIns="45713" rIns="91427" bIns="45713">
            <a:spAutoFit/>
          </a:bodyPr>
          <a:lstStyle/>
          <a:p>
            <a:pPr algn="ctr">
              <a:spcBef>
                <a:spcPct val="20000"/>
              </a:spcBef>
              <a:buClr>
                <a:schemeClr val="accent1"/>
              </a:buClr>
              <a:buFont typeface="Arial" pitchFamily="34" charset="0"/>
              <a:buNone/>
            </a:pPr>
            <a:r>
              <a:rPr lang="en-GB" sz="1400" b="1"/>
              <a:t>Serum ferritin (</a:t>
            </a:r>
            <a:r>
              <a:rPr lang="en-GB" sz="1400" b="1">
                <a:sym typeface="Symbol" pitchFamily="18" charset="2"/>
              </a:rPr>
              <a:t>n</a:t>
            </a:r>
            <a:r>
              <a:rPr lang="en-GB" sz="1400" b="1"/>
              <a:t>g/mL)</a:t>
            </a:r>
          </a:p>
        </p:txBody>
      </p:sp>
      <p:sp>
        <p:nvSpPr>
          <p:cNvPr id="92166" name="Text Box 6"/>
          <p:cNvSpPr txBox="1">
            <a:spLocks noChangeArrowheads="1"/>
          </p:cNvSpPr>
          <p:nvPr/>
        </p:nvSpPr>
        <p:spPr bwMode="auto">
          <a:xfrm>
            <a:off x="150813" y="6402388"/>
            <a:ext cx="3205162" cy="274637"/>
          </a:xfrm>
          <a:prstGeom prst="rect">
            <a:avLst/>
          </a:prstGeom>
          <a:noFill/>
          <a:ln w="9525">
            <a:noFill/>
            <a:miter lim="800000"/>
            <a:headEnd/>
            <a:tailEnd/>
          </a:ln>
        </p:spPr>
        <p:txBody>
          <a:bodyPr wrap="none" anchor="b">
            <a:spAutoFit/>
          </a:bodyPr>
          <a:lstStyle/>
          <a:p>
            <a:pPr>
              <a:spcAft>
                <a:spcPct val="50000"/>
              </a:spcAft>
            </a:pPr>
            <a:r>
              <a:rPr lang="en-GB" sz="1200"/>
              <a:t>Jensen PD </a:t>
            </a:r>
            <a:r>
              <a:rPr lang="en-GB" sz="1200" i="1"/>
              <a:t>et al</a:t>
            </a:r>
            <a:r>
              <a:rPr lang="en-GB" sz="1200"/>
              <a:t>. </a:t>
            </a:r>
            <a:r>
              <a:rPr lang="en-GB" sz="1200" i="1"/>
              <a:t>Blood</a:t>
            </a:r>
            <a:r>
              <a:rPr lang="en-GB" sz="1200"/>
              <a:t> 2003;101:4632–4639</a:t>
            </a:r>
          </a:p>
        </p:txBody>
      </p:sp>
      <p:sp>
        <p:nvSpPr>
          <p:cNvPr id="92167" name="Rectangle 7"/>
          <p:cNvSpPr>
            <a:spLocks noGrp="1" noChangeArrowheads="1"/>
          </p:cNvSpPr>
          <p:nvPr>
            <p:ph type="title"/>
          </p:nvPr>
        </p:nvSpPr>
        <p:spPr/>
        <p:txBody>
          <a:bodyPr/>
          <a:lstStyle/>
          <a:p>
            <a:pPr eaLnBrk="1" hangingPunct="1"/>
            <a:r>
              <a:rPr lang="en-GB" smtClean="0"/>
              <a:t>Relationship between serum ferritin </a:t>
            </a:r>
            <a:br>
              <a:rPr lang="en-GB" smtClean="0"/>
            </a:br>
            <a:r>
              <a:rPr lang="en-GB" smtClean="0"/>
              <a:t>and myocardial iron</a:t>
            </a:r>
            <a:endParaRPr lang="en-US" smtClean="0"/>
          </a:p>
        </p:txBody>
      </p:sp>
      <p:grpSp>
        <p:nvGrpSpPr>
          <p:cNvPr id="2" name="Group 8"/>
          <p:cNvGrpSpPr>
            <a:grpSpLocks/>
          </p:cNvGrpSpPr>
          <p:nvPr/>
        </p:nvGrpSpPr>
        <p:grpSpPr bwMode="auto">
          <a:xfrm>
            <a:off x="1781175" y="2079625"/>
            <a:ext cx="3152775" cy="2584450"/>
            <a:chOff x="1122" y="1310"/>
            <a:chExt cx="1986" cy="1628"/>
          </a:xfrm>
        </p:grpSpPr>
        <p:sp>
          <p:nvSpPr>
            <p:cNvPr id="92220" name="Rectangle 9"/>
            <p:cNvSpPr>
              <a:spLocks noChangeArrowheads="1"/>
            </p:cNvSpPr>
            <p:nvPr/>
          </p:nvSpPr>
          <p:spPr bwMode="auto">
            <a:xfrm rot="2700000">
              <a:off x="2616" y="1310"/>
              <a:ext cx="70" cy="70"/>
            </a:xfrm>
            <a:prstGeom prst="rect">
              <a:avLst/>
            </a:prstGeom>
            <a:solidFill>
              <a:srgbClr val="EC8026"/>
            </a:solidFill>
            <a:ln w="15875">
              <a:noFill/>
              <a:miter lim="800000"/>
              <a:headEnd/>
              <a:tailEnd/>
            </a:ln>
          </p:spPr>
          <p:txBody>
            <a:bodyPr/>
            <a:lstStyle/>
            <a:p>
              <a:endParaRPr lang="en-US"/>
            </a:p>
          </p:txBody>
        </p:sp>
        <p:sp>
          <p:nvSpPr>
            <p:cNvPr id="92221" name="Rectangle 10"/>
            <p:cNvSpPr>
              <a:spLocks noChangeArrowheads="1"/>
            </p:cNvSpPr>
            <p:nvPr/>
          </p:nvSpPr>
          <p:spPr bwMode="auto">
            <a:xfrm rot="2700000">
              <a:off x="2636" y="1472"/>
              <a:ext cx="70" cy="70"/>
            </a:xfrm>
            <a:prstGeom prst="rect">
              <a:avLst/>
            </a:prstGeom>
            <a:solidFill>
              <a:srgbClr val="EC8026"/>
            </a:solidFill>
            <a:ln w="15875">
              <a:noFill/>
              <a:miter lim="800000"/>
              <a:headEnd/>
              <a:tailEnd/>
            </a:ln>
          </p:spPr>
          <p:txBody>
            <a:bodyPr/>
            <a:lstStyle/>
            <a:p>
              <a:endParaRPr lang="en-US"/>
            </a:p>
          </p:txBody>
        </p:sp>
        <p:sp>
          <p:nvSpPr>
            <p:cNvPr id="92222" name="Rectangle 11"/>
            <p:cNvSpPr>
              <a:spLocks noChangeArrowheads="1"/>
            </p:cNvSpPr>
            <p:nvPr/>
          </p:nvSpPr>
          <p:spPr bwMode="auto">
            <a:xfrm rot="2700000">
              <a:off x="2942" y="1466"/>
              <a:ext cx="70" cy="70"/>
            </a:xfrm>
            <a:prstGeom prst="rect">
              <a:avLst/>
            </a:prstGeom>
            <a:solidFill>
              <a:srgbClr val="EC8026"/>
            </a:solidFill>
            <a:ln w="15875">
              <a:noFill/>
              <a:miter lim="800000"/>
              <a:headEnd/>
              <a:tailEnd/>
            </a:ln>
          </p:spPr>
          <p:txBody>
            <a:bodyPr/>
            <a:lstStyle/>
            <a:p>
              <a:endParaRPr lang="en-US"/>
            </a:p>
          </p:txBody>
        </p:sp>
        <p:sp>
          <p:nvSpPr>
            <p:cNvPr id="92223" name="Rectangle 12"/>
            <p:cNvSpPr>
              <a:spLocks noChangeArrowheads="1"/>
            </p:cNvSpPr>
            <p:nvPr/>
          </p:nvSpPr>
          <p:spPr bwMode="auto">
            <a:xfrm rot="2700000">
              <a:off x="2892" y="1528"/>
              <a:ext cx="70" cy="70"/>
            </a:xfrm>
            <a:prstGeom prst="rect">
              <a:avLst/>
            </a:prstGeom>
            <a:solidFill>
              <a:srgbClr val="EC8026"/>
            </a:solidFill>
            <a:ln w="15875">
              <a:noFill/>
              <a:miter lim="800000"/>
              <a:headEnd/>
              <a:tailEnd/>
            </a:ln>
          </p:spPr>
          <p:txBody>
            <a:bodyPr/>
            <a:lstStyle/>
            <a:p>
              <a:endParaRPr lang="en-US"/>
            </a:p>
          </p:txBody>
        </p:sp>
        <p:sp>
          <p:nvSpPr>
            <p:cNvPr id="92224" name="Rectangle 13"/>
            <p:cNvSpPr>
              <a:spLocks noChangeArrowheads="1"/>
            </p:cNvSpPr>
            <p:nvPr/>
          </p:nvSpPr>
          <p:spPr bwMode="auto">
            <a:xfrm rot="2700000">
              <a:off x="2962" y="1894"/>
              <a:ext cx="70" cy="70"/>
            </a:xfrm>
            <a:prstGeom prst="rect">
              <a:avLst/>
            </a:prstGeom>
            <a:solidFill>
              <a:srgbClr val="EC8026"/>
            </a:solidFill>
            <a:ln w="15875">
              <a:noFill/>
              <a:miter lim="800000"/>
              <a:headEnd/>
              <a:tailEnd/>
            </a:ln>
          </p:spPr>
          <p:txBody>
            <a:bodyPr/>
            <a:lstStyle/>
            <a:p>
              <a:endParaRPr lang="en-US"/>
            </a:p>
          </p:txBody>
        </p:sp>
        <p:sp>
          <p:nvSpPr>
            <p:cNvPr id="92225" name="Rectangle 14"/>
            <p:cNvSpPr>
              <a:spLocks noChangeArrowheads="1"/>
            </p:cNvSpPr>
            <p:nvPr/>
          </p:nvSpPr>
          <p:spPr bwMode="auto">
            <a:xfrm rot="2700000">
              <a:off x="3038" y="2006"/>
              <a:ext cx="70" cy="70"/>
            </a:xfrm>
            <a:prstGeom prst="rect">
              <a:avLst/>
            </a:prstGeom>
            <a:solidFill>
              <a:srgbClr val="EC8026"/>
            </a:solidFill>
            <a:ln w="15875">
              <a:noFill/>
              <a:miter lim="800000"/>
              <a:headEnd/>
              <a:tailEnd/>
            </a:ln>
          </p:spPr>
          <p:txBody>
            <a:bodyPr/>
            <a:lstStyle/>
            <a:p>
              <a:endParaRPr lang="en-US"/>
            </a:p>
          </p:txBody>
        </p:sp>
        <p:sp>
          <p:nvSpPr>
            <p:cNvPr id="92226" name="Rectangle 15"/>
            <p:cNvSpPr>
              <a:spLocks noChangeArrowheads="1"/>
            </p:cNvSpPr>
            <p:nvPr/>
          </p:nvSpPr>
          <p:spPr bwMode="auto">
            <a:xfrm rot="2700000">
              <a:off x="2870" y="1918"/>
              <a:ext cx="70" cy="70"/>
            </a:xfrm>
            <a:prstGeom prst="rect">
              <a:avLst/>
            </a:prstGeom>
            <a:solidFill>
              <a:srgbClr val="EC8026"/>
            </a:solidFill>
            <a:ln w="15875">
              <a:noFill/>
              <a:miter lim="800000"/>
              <a:headEnd/>
              <a:tailEnd/>
            </a:ln>
          </p:spPr>
          <p:txBody>
            <a:bodyPr/>
            <a:lstStyle/>
            <a:p>
              <a:endParaRPr lang="en-US"/>
            </a:p>
          </p:txBody>
        </p:sp>
        <p:sp>
          <p:nvSpPr>
            <p:cNvPr id="92227" name="Rectangle 16"/>
            <p:cNvSpPr>
              <a:spLocks noChangeArrowheads="1"/>
            </p:cNvSpPr>
            <p:nvPr/>
          </p:nvSpPr>
          <p:spPr bwMode="auto">
            <a:xfrm rot="2700000">
              <a:off x="2816" y="1944"/>
              <a:ext cx="70" cy="70"/>
            </a:xfrm>
            <a:prstGeom prst="rect">
              <a:avLst/>
            </a:prstGeom>
            <a:solidFill>
              <a:srgbClr val="EC8026"/>
            </a:solidFill>
            <a:ln w="15875">
              <a:noFill/>
              <a:miter lim="800000"/>
              <a:headEnd/>
              <a:tailEnd/>
            </a:ln>
          </p:spPr>
          <p:txBody>
            <a:bodyPr/>
            <a:lstStyle/>
            <a:p>
              <a:endParaRPr lang="en-US"/>
            </a:p>
          </p:txBody>
        </p:sp>
        <p:sp>
          <p:nvSpPr>
            <p:cNvPr id="92228" name="Rectangle 17"/>
            <p:cNvSpPr>
              <a:spLocks noChangeArrowheads="1"/>
            </p:cNvSpPr>
            <p:nvPr/>
          </p:nvSpPr>
          <p:spPr bwMode="auto">
            <a:xfrm rot="2700000">
              <a:off x="2760" y="1876"/>
              <a:ext cx="70" cy="70"/>
            </a:xfrm>
            <a:prstGeom prst="rect">
              <a:avLst/>
            </a:prstGeom>
            <a:solidFill>
              <a:srgbClr val="EC8026"/>
            </a:solidFill>
            <a:ln w="15875">
              <a:noFill/>
              <a:miter lim="800000"/>
              <a:headEnd/>
              <a:tailEnd/>
            </a:ln>
          </p:spPr>
          <p:txBody>
            <a:bodyPr/>
            <a:lstStyle/>
            <a:p>
              <a:endParaRPr lang="en-US"/>
            </a:p>
          </p:txBody>
        </p:sp>
        <p:sp>
          <p:nvSpPr>
            <p:cNvPr id="92229" name="Rectangle 18"/>
            <p:cNvSpPr>
              <a:spLocks noChangeArrowheads="1"/>
            </p:cNvSpPr>
            <p:nvPr/>
          </p:nvSpPr>
          <p:spPr bwMode="auto">
            <a:xfrm rot="2700000">
              <a:off x="2726" y="1892"/>
              <a:ext cx="70" cy="70"/>
            </a:xfrm>
            <a:prstGeom prst="rect">
              <a:avLst/>
            </a:prstGeom>
            <a:solidFill>
              <a:srgbClr val="EC8026"/>
            </a:solidFill>
            <a:ln w="15875">
              <a:noFill/>
              <a:miter lim="800000"/>
              <a:headEnd/>
              <a:tailEnd/>
            </a:ln>
          </p:spPr>
          <p:txBody>
            <a:bodyPr/>
            <a:lstStyle/>
            <a:p>
              <a:endParaRPr lang="en-US"/>
            </a:p>
          </p:txBody>
        </p:sp>
        <p:sp>
          <p:nvSpPr>
            <p:cNvPr id="92230" name="Rectangle 19"/>
            <p:cNvSpPr>
              <a:spLocks noChangeArrowheads="1"/>
            </p:cNvSpPr>
            <p:nvPr/>
          </p:nvSpPr>
          <p:spPr bwMode="auto">
            <a:xfrm rot="2700000">
              <a:off x="2650" y="1952"/>
              <a:ext cx="70" cy="70"/>
            </a:xfrm>
            <a:prstGeom prst="rect">
              <a:avLst/>
            </a:prstGeom>
            <a:solidFill>
              <a:srgbClr val="EC8026"/>
            </a:solidFill>
            <a:ln w="15875">
              <a:noFill/>
              <a:miter lim="800000"/>
              <a:headEnd/>
              <a:tailEnd/>
            </a:ln>
          </p:spPr>
          <p:txBody>
            <a:bodyPr/>
            <a:lstStyle/>
            <a:p>
              <a:endParaRPr lang="en-US"/>
            </a:p>
          </p:txBody>
        </p:sp>
        <p:sp>
          <p:nvSpPr>
            <p:cNvPr id="92231" name="Rectangle 20"/>
            <p:cNvSpPr>
              <a:spLocks noChangeArrowheads="1"/>
            </p:cNvSpPr>
            <p:nvPr/>
          </p:nvSpPr>
          <p:spPr bwMode="auto">
            <a:xfrm rot="2700000">
              <a:off x="2488" y="1950"/>
              <a:ext cx="70" cy="70"/>
            </a:xfrm>
            <a:prstGeom prst="rect">
              <a:avLst/>
            </a:prstGeom>
            <a:solidFill>
              <a:srgbClr val="EC8026"/>
            </a:solidFill>
            <a:ln w="15875">
              <a:noFill/>
              <a:miter lim="800000"/>
              <a:headEnd/>
              <a:tailEnd/>
            </a:ln>
          </p:spPr>
          <p:txBody>
            <a:bodyPr/>
            <a:lstStyle/>
            <a:p>
              <a:endParaRPr lang="en-US"/>
            </a:p>
          </p:txBody>
        </p:sp>
        <p:sp>
          <p:nvSpPr>
            <p:cNvPr id="92232" name="Rectangle 21"/>
            <p:cNvSpPr>
              <a:spLocks noChangeArrowheads="1"/>
            </p:cNvSpPr>
            <p:nvPr/>
          </p:nvSpPr>
          <p:spPr bwMode="auto">
            <a:xfrm rot="2700000">
              <a:off x="2452" y="1956"/>
              <a:ext cx="70" cy="70"/>
            </a:xfrm>
            <a:prstGeom prst="rect">
              <a:avLst/>
            </a:prstGeom>
            <a:solidFill>
              <a:srgbClr val="EC8026"/>
            </a:solidFill>
            <a:ln w="15875">
              <a:noFill/>
              <a:miter lim="800000"/>
              <a:headEnd/>
              <a:tailEnd/>
            </a:ln>
          </p:spPr>
          <p:txBody>
            <a:bodyPr/>
            <a:lstStyle/>
            <a:p>
              <a:endParaRPr lang="en-US"/>
            </a:p>
          </p:txBody>
        </p:sp>
        <p:sp>
          <p:nvSpPr>
            <p:cNvPr id="92233" name="Rectangle 22"/>
            <p:cNvSpPr>
              <a:spLocks noChangeArrowheads="1"/>
            </p:cNvSpPr>
            <p:nvPr/>
          </p:nvSpPr>
          <p:spPr bwMode="auto">
            <a:xfrm rot="2700000">
              <a:off x="2372" y="1974"/>
              <a:ext cx="70" cy="70"/>
            </a:xfrm>
            <a:prstGeom prst="rect">
              <a:avLst/>
            </a:prstGeom>
            <a:solidFill>
              <a:srgbClr val="EC8026"/>
            </a:solidFill>
            <a:ln w="15875">
              <a:noFill/>
              <a:miter lim="800000"/>
              <a:headEnd/>
              <a:tailEnd/>
            </a:ln>
          </p:spPr>
          <p:txBody>
            <a:bodyPr/>
            <a:lstStyle/>
            <a:p>
              <a:endParaRPr lang="en-US"/>
            </a:p>
          </p:txBody>
        </p:sp>
        <p:sp>
          <p:nvSpPr>
            <p:cNvPr id="92234" name="Rectangle 23"/>
            <p:cNvSpPr>
              <a:spLocks noChangeArrowheads="1"/>
            </p:cNvSpPr>
            <p:nvPr/>
          </p:nvSpPr>
          <p:spPr bwMode="auto">
            <a:xfrm rot="2700000">
              <a:off x="2344" y="2022"/>
              <a:ext cx="70" cy="70"/>
            </a:xfrm>
            <a:prstGeom prst="rect">
              <a:avLst/>
            </a:prstGeom>
            <a:solidFill>
              <a:srgbClr val="EC8026"/>
            </a:solidFill>
            <a:ln w="15875">
              <a:noFill/>
              <a:miter lim="800000"/>
              <a:headEnd/>
              <a:tailEnd/>
            </a:ln>
          </p:spPr>
          <p:txBody>
            <a:bodyPr/>
            <a:lstStyle/>
            <a:p>
              <a:endParaRPr lang="en-US"/>
            </a:p>
          </p:txBody>
        </p:sp>
        <p:sp>
          <p:nvSpPr>
            <p:cNvPr id="92235" name="Rectangle 24"/>
            <p:cNvSpPr>
              <a:spLocks noChangeArrowheads="1"/>
            </p:cNvSpPr>
            <p:nvPr/>
          </p:nvSpPr>
          <p:spPr bwMode="auto">
            <a:xfrm rot="2700000">
              <a:off x="2324" y="2148"/>
              <a:ext cx="70" cy="70"/>
            </a:xfrm>
            <a:prstGeom prst="rect">
              <a:avLst/>
            </a:prstGeom>
            <a:solidFill>
              <a:srgbClr val="EC8026"/>
            </a:solidFill>
            <a:ln w="15875">
              <a:noFill/>
              <a:miter lim="800000"/>
              <a:headEnd/>
              <a:tailEnd/>
            </a:ln>
          </p:spPr>
          <p:txBody>
            <a:bodyPr/>
            <a:lstStyle/>
            <a:p>
              <a:endParaRPr lang="en-US"/>
            </a:p>
          </p:txBody>
        </p:sp>
        <p:sp>
          <p:nvSpPr>
            <p:cNvPr id="92236" name="Rectangle 25"/>
            <p:cNvSpPr>
              <a:spLocks noChangeArrowheads="1"/>
            </p:cNvSpPr>
            <p:nvPr/>
          </p:nvSpPr>
          <p:spPr bwMode="auto">
            <a:xfrm rot="2700000">
              <a:off x="2322" y="2224"/>
              <a:ext cx="70" cy="70"/>
            </a:xfrm>
            <a:prstGeom prst="rect">
              <a:avLst/>
            </a:prstGeom>
            <a:solidFill>
              <a:srgbClr val="EC8026"/>
            </a:solidFill>
            <a:ln w="15875">
              <a:noFill/>
              <a:miter lim="800000"/>
              <a:headEnd/>
              <a:tailEnd/>
            </a:ln>
          </p:spPr>
          <p:txBody>
            <a:bodyPr/>
            <a:lstStyle/>
            <a:p>
              <a:endParaRPr lang="en-US"/>
            </a:p>
          </p:txBody>
        </p:sp>
        <p:sp>
          <p:nvSpPr>
            <p:cNvPr id="92237" name="Rectangle 26"/>
            <p:cNvSpPr>
              <a:spLocks noChangeArrowheads="1"/>
            </p:cNvSpPr>
            <p:nvPr/>
          </p:nvSpPr>
          <p:spPr bwMode="auto">
            <a:xfrm rot="2700000">
              <a:off x="2686" y="2060"/>
              <a:ext cx="70" cy="70"/>
            </a:xfrm>
            <a:prstGeom prst="rect">
              <a:avLst/>
            </a:prstGeom>
            <a:solidFill>
              <a:srgbClr val="EC8026"/>
            </a:solidFill>
            <a:ln w="15875">
              <a:noFill/>
              <a:miter lim="800000"/>
              <a:headEnd/>
              <a:tailEnd/>
            </a:ln>
          </p:spPr>
          <p:txBody>
            <a:bodyPr/>
            <a:lstStyle/>
            <a:p>
              <a:endParaRPr lang="en-US"/>
            </a:p>
          </p:txBody>
        </p:sp>
        <p:sp>
          <p:nvSpPr>
            <p:cNvPr id="92238" name="Rectangle 27"/>
            <p:cNvSpPr>
              <a:spLocks noChangeArrowheads="1"/>
            </p:cNvSpPr>
            <p:nvPr/>
          </p:nvSpPr>
          <p:spPr bwMode="auto">
            <a:xfrm rot="2700000">
              <a:off x="2684" y="2108"/>
              <a:ext cx="70" cy="70"/>
            </a:xfrm>
            <a:prstGeom prst="rect">
              <a:avLst/>
            </a:prstGeom>
            <a:solidFill>
              <a:srgbClr val="EC8026"/>
            </a:solidFill>
            <a:ln w="15875">
              <a:noFill/>
              <a:miter lim="800000"/>
              <a:headEnd/>
              <a:tailEnd/>
            </a:ln>
          </p:spPr>
          <p:txBody>
            <a:bodyPr/>
            <a:lstStyle/>
            <a:p>
              <a:endParaRPr lang="en-US"/>
            </a:p>
          </p:txBody>
        </p:sp>
        <p:sp>
          <p:nvSpPr>
            <p:cNvPr id="92239" name="Rectangle 28"/>
            <p:cNvSpPr>
              <a:spLocks noChangeArrowheads="1"/>
            </p:cNvSpPr>
            <p:nvPr/>
          </p:nvSpPr>
          <p:spPr bwMode="auto">
            <a:xfrm rot="2700000">
              <a:off x="2904" y="2162"/>
              <a:ext cx="70" cy="70"/>
            </a:xfrm>
            <a:prstGeom prst="rect">
              <a:avLst/>
            </a:prstGeom>
            <a:solidFill>
              <a:srgbClr val="EC8026"/>
            </a:solidFill>
            <a:ln w="15875">
              <a:noFill/>
              <a:miter lim="800000"/>
              <a:headEnd/>
              <a:tailEnd/>
            </a:ln>
          </p:spPr>
          <p:txBody>
            <a:bodyPr/>
            <a:lstStyle/>
            <a:p>
              <a:endParaRPr lang="en-US"/>
            </a:p>
          </p:txBody>
        </p:sp>
        <p:sp>
          <p:nvSpPr>
            <p:cNvPr id="92240" name="Rectangle 29"/>
            <p:cNvSpPr>
              <a:spLocks noChangeArrowheads="1"/>
            </p:cNvSpPr>
            <p:nvPr/>
          </p:nvSpPr>
          <p:spPr bwMode="auto">
            <a:xfrm rot="2700000">
              <a:off x="2794" y="2328"/>
              <a:ext cx="70" cy="70"/>
            </a:xfrm>
            <a:prstGeom prst="rect">
              <a:avLst/>
            </a:prstGeom>
            <a:solidFill>
              <a:srgbClr val="EC8026"/>
            </a:solidFill>
            <a:ln w="15875">
              <a:noFill/>
              <a:miter lim="800000"/>
              <a:headEnd/>
              <a:tailEnd/>
            </a:ln>
          </p:spPr>
          <p:txBody>
            <a:bodyPr/>
            <a:lstStyle/>
            <a:p>
              <a:endParaRPr lang="en-US"/>
            </a:p>
          </p:txBody>
        </p:sp>
        <p:sp>
          <p:nvSpPr>
            <p:cNvPr id="92241" name="Rectangle 30"/>
            <p:cNvSpPr>
              <a:spLocks noChangeArrowheads="1"/>
            </p:cNvSpPr>
            <p:nvPr/>
          </p:nvSpPr>
          <p:spPr bwMode="auto">
            <a:xfrm rot="2700000">
              <a:off x="2692" y="2286"/>
              <a:ext cx="70" cy="70"/>
            </a:xfrm>
            <a:prstGeom prst="rect">
              <a:avLst/>
            </a:prstGeom>
            <a:solidFill>
              <a:srgbClr val="EC8026"/>
            </a:solidFill>
            <a:ln w="15875">
              <a:noFill/>
              <a:miter lim="800000"/>
              <a:headEnd/>
              <a:tailEnd/>
            </a:ln>
          </p:spPr>
          <p:txBody>
            <a:bodyPr/>
            <a:lstStyle/>
            <a:p>
              <a:endParaRPr lang="en-US"/>
            </a:p>
          </p:txBody>
        </p:sp>
        <p:sp>
          <p:nvSpPr>
            <p:cNvPr id="92242" name="Rectangle 31"/>
            <p:cNvSpPr>
              <a:spLocks noChangeArrowheads="1"/>
            </p:cNvSpPr>
            <p:nvPr/>
          </p:nvSpPr>
          <p:spPr bwMode="auto">
            <a:xfrm rot="2700000">
              <a:off x="2652" y="2338"/>
              <a:ext cx="70" cy="70"/>
            </a:xfrm>
            <a:prstGeom prst="rect">
              <a:avLst/>
            </a:prstGeom>
            <a:solidFill>
              <a:srgbClr val="EC8026"/>
            </a:solidFill>
            <a:ln w="15875">
              <a:noFill/>
              <a:miter lim="800000"/>
              <a:headEnd/>
              <a:tailEnd/>
            </a:ln>
          </p:spPr>
          <p:txBody>
            <a:bodyPr/>
            <a:lstStyle/>
            <a:p>
              <a:endParaRPr lang="en-US"/>
            </a:p>
          </p:txBody>
        </p:sp>
        <p:sp>
          <p:nvSpPr>
            <p:cNvPr id="92243" name="Rectangle 32"/>
            <p:cNvSpPr>
              <a:spLocks noChangeArrowheads="1"/>
            </p:cNvSpPr>
            <p:nvPr/>
          </p:nvSpPr>
          <p:spPr bwMode="auto">
            <a:xfrm rot="2700000">
              <a:off x="2740" y="2376"/>
              <a:ext cx="70" cy="70"/>
            </a:xfrm>
            <a:prstGeom prst="rect">
              <a:avLst/>
            </a:prstGeom>
            <a:solidFill>
              <a:srgbClr val="EC8026"/>
            </a:solidFill>
            <a:ln w="15875">
              <a:noFill/>
              <a:miter lim="800000"/>
              <a:headEnd/>
              <a:tailEnd/>
            </a:ln>
          </p:spPr>
          <p:txBody>
            <a:bodyPr/>
            <a:lstStyle/>
            <a:p>
              <a:endParaRPr lang="en-US"/>
            </a:p>
          </p:txBody>
        </p:sp>
        <p:sp>
          <p:nvSpPr>
            <p:cNvPr id="92244" name="Rectangle 33"/>
            <p:cNvSpPr>
              <a:spLocks noChangeArrowheads="1"/>
            </p:cNvSpPr>
            <p:nvPr/>
          </p:nvSpPr>
          <p:spPr bwMode="auto">
            <a:xfrm rot="2700000">
              <a:off x="2570" y="2234"/>
              <a:ext cx="70" cy="70"/>
            </a:xfrm>
            <a:prstGeom prst="rect">
              <a:avLst/>
            </a:prstGeom>
            <a:solidFill>
              <a:srgbClr val="EC8026"/>
            </a:solidFill>
            <a:ln w="15875">
              <a:noFill/>
              <a:miter lim="800000"/>
              <a:headEnd/>
              <a:tailEnd/>
            </a:ln>
          </p:spPr>
          <p:txBody>
            <a:bodyPr/>
            <a:lstStyle/>
            <a:p>
              <a:endParaRPr lang="en-US"/>
            </a:p>
          </p:txBody>
        </p:sp>
        <p:sp>
          <p:nvSpPr>
            <p:cNvPr id="92245" name="Rectangle 34"/>
            <p:cNvSpPr>
              <a:spLocks noChangeArrowheads="1"/>
            </p:cNvSpPr>
            <p:nvPr/>
          </p:nvSpPr>
          <p:spPr bwMode="auto">
            <a:xfrm rot="2700000">
              <a:off x="2520" y="2232"/>
              <a:ext cx="70" cy="70"/>
            </a:xfrm>
            <a:prstGeom prst="rect">
              <a:avLst/>
            </a:prstGeom>
            <a:solidFill>
              <a:srgbClr val="EC8026"/>
            </a:solidFill>
            <a:ln w="15875">
              <a:noFill/>
              <a:miter lim="800000"/>
              <a:headEnd/>
              <a:tailEnd/>
            </a:ln>
          </p:spPr>
          <p:txBody>
            <a:bodyPr/>
            <a:lstStyle/>
            <a:p>
              <a:endParaRPr lang="en-US"/>
            </a:p>
          </p:txBody>
        </p:sp>
        <p:sp>
          <p:nvSpPr>
            <p:cNvPr id="92246" name="Rectangle 35"/>
            <p:cNvSpPr>
              <a:spLocks noChangeArrowheads="1"/>
            </p:cNvSpPr>
            <p:nvPr/>
          </p:nvSpPr>
          <p:spPr bwMode="auto">
            <a:xfrm rot="2700000">
              <a:off x="2422" y="2244"/>
              <a:ext cx="70" cy="70"/>
            </a:xfrm>
            <a:prstGeom prst="rect">
              <a:avLst/>
            </a:prstGeom>
            <a:solidFill>
              <a:srgbClr val="EC8026"/>
            </a:solidFill>
            <a:ln w="15875">
              <a:noFill/>
              <a:miter lim="800000"/>
              <a:headEnd/>
              <a:tailEnd/>
            </a:ln>
          </p:spPr>
          <p:txBody>
            <a:bodyPr/>
            <a:lstStyle/>
            <a:p>
              <a:endParaRPr lang="en-US"/>
            </a:p>
          </p:txBody>
        </p:sp>
        <p:sp>
          <p:nvSpPr>
            <p:cNvPr id="92247" name="Rectangle 36"/>
            <p:cNvSpPr>
              <a:spLocks noChangeArrowheads="1"/>
            </p:cNvSpPr>
            <p:nvPr/>
          </p:nvSpPr>
          <p:spPr bwMode="auto">
            <a:xfrm rot="2700000">
              <a:off x="2394" y="2296"/>
              <a:ext cx="70" cy="70"/>
            </a:xfrm>
            <a:prstGeom prst="rect">
              <a:avLst/>
            </a:prstGeom>
            <a:solidFill>
              <a:srgbClr val="EC8026"/>
            </a:solidFill>
            <a:ln w="15875">
              <a:noFill/>
              <a:miter lim="800000"/>
              <a:headEnd/>
              <a:tailEnd/>
            </a:ln>
          </p:spPr>
          <p:txBody>
            <a:bodyPr/>
            <a:lstStyle/>
            <a:p>
              <a:endParaRPr lang="en-US"/>
            </a:p>
          </p:txBody>
        </p:sp>
        <p:sp>
          <p:nvSpPr>
            <p:cNvPr id="92248" name="Rectangle 37"/>
            <p:cNvSpPr>
              <a:spLocks noChangeArrowheads="1"/>
            </p:cNvSpPr>
            <p:nvPr/>
          </p:nvSpPr>
          <p:spPr bwMode="auto">
            <a:xfrm rot="2700000">
              <a:off x="2404" y="2336"/>
              <a:ext cx="70" cy="70"/>
            </a:xfrm>
            <a:prstGeom prst="rect">
              <a:avLst/>
            </a:prstGeom>
            <a:solidFill>
              <a:srgbClr val="EC8026"/>
            </a:solidFill>
            <a:ln w="15875">
              <a:noFill/>
              <a:miter lim="800000"/>
              <a:headEnd/>
              <a:tailEnd/>
            </a:ln>
          </p:spPr>
          <p:txBody>
            <a:bodyPr/>
            <a:lstStyle/>
            <a:p>
              <a:endParaRPr lang="en-US"/>
            </a:p>
          </p:txBody>
        </p:sp>
        <p:sp>
          <p:nvSpPr>
            <p:cNvPr id="92249" name="Rectangle 38"/>
            <p:cNvSpPr>
              <a:spLocks noChangeArrowheads="1"/>
            </p:cNvSpPr>
            <p:nvPr/>
          </p:nvSpPr>
          <p:spPr bwMode="auto">
            <a:xfrm rot="2700000">
              <a:off x="2502" y="2340"/>
              <a:ext cx="70" cy="70"/>
            </a:xfrm>
            <a:prstGeom prst="rect">
              <a:avLst/>
            </a:prstGeom>
            <a:solidFill>
              <a:srgbClr val="EC8026"/>
            </a:solidFill>
            <a:ln w="15875">
              <a:noFill/>
              <a:miter lim="800000"/>
              <a:headEnd/>
              <a:tailEnd/>
            </a:ln>
          </p:spPr>
          <p:txBody>
            <a:bodyPr/>
            <a:lstStyle/>
            <a:p>
              <a:endParaRPr lang="en-US"/>
            </a:p>
          </p:txBody>
        </p:sp>
        <p:sp>
          <p:nvSpPr>
            <p:cNvPr id="92250" name="Rectangle 39"/>
            <p:cNvSpPr>
              <a:spLocks noChangeArrowheads="1"/>
            </p:cNvSpPr>
            <p:nvPr/>
          </p:nvSpPr>
          <p:spPr bwMode="auto">
            <a:xfrm rot="2700000">
              <a:off x="2540" y="2298"/>
              <a:ext cx="70" cy="70"/>
            </a:xfrm>
            <a:prstGeom prst="rect">
              <a:avLst/>
            </a:prstGeom>
            <a:solidFill>
              <a:srgbClr val="EC8026"/>
            </a:solidFill>
            <a:ln w="15875">
              <a:noFill/>
              <a:miter lim="800000"/>
              <a:headEnd/>
              <a:tailEnd/>
            </a:ln>
          </p:spPr>
          <p:txBody>
            <a:bodyPr/>
            <a:lstStyle/>
            <a:p>
              <a:endParaRPr lang="en-US"/>
            </a:p>
          </p:txBody>
        </p:sp>
        <p:sp>
          <p:nvSpPr>
            <p:cNvPr id="92251" name="Rectangle 40"/>
            <p:cNvSpPr>
              <a:spLocks noChangeArrowheads="1"/>
            </p:cNvSpPr>
            <p:nvPr/>
          </p:nvSpPr>
          <p:spPr bwMode="auto">
            <a:xfrm rot="2700000">
              <a:off x="2706" y="2452"/>
              <a:ext cx="70" cy="70"/>
            </a:xfrm>
            <a:prstGeom prst="rect">
              <a:avLst/>
            </a:prstGeom>
            <a:solidFill>
              <a:srgbClr val="EC8026"/>
            </a:solidFill>
            <a:ln w="15875">
              <a:noFill/>
              <a:miter lim="800000"/>
              <a:headEnd/>
              <a:tailEnd/>
            </a:ln>
          </p:spPr>
          <p:txBody>
            <a:bodyPr/>
            <a:lstStyle/>
            <a:p>
              <a:endParaRPr lang="en-US"/>
            </a:p>
          </p:txBody>
        </p:sp>
        <p:sp>
          <p:nvSpPr>
            <p:cNvPr id="92252" name="Rectangle 41"/>
            <p:cNvSpPr>
              <a:spLocks noChangeArrowheads="1"/>
            </p:cNvSpPr>
            <p:nvPr/>
          </p:nvSpPr>
          <p:spPr bwMode="auto">
            <a:xfrm rot="2700000">
              <a:off x="2742" y="2526"/>
              <a:ext cx="70" cy="70"/>
            </a:xfrm>
            <a:prstGeom prst="rect">
              <a:avLst/>
            </a:prstGeom>
            <a:solidFill>
              <a:srgbClr val="EC8026"/>
            </a:solidFill>
            <a:ln w="15875">
              <a:noFill/>
              <a:miter lim="800000"/>
              <a:headEnd/>
              <a:tailEnd/>
            </a:ln>
          </p:spPr>
          <p:txBody>
            <a:bodyPr/>
            <a:lstStyle/>
            <a:p>
              <a:endParaRPr lang="en-US"/>
            </a:p>
          </p:txBody>
        </p:sp>
        <p:sp>
          <p:nvSpPr>
            <p:cNvPr id="92253" name="Rectangle 42"/>
            <p:cNvSpPr>
              <a:spLocks noChangeArrowheads="1"/>
            </p:cNvSpPr>
            <p:nvPr/>
          </p:nvSpPr>
          <p:spPr bwMode="auto">
            <a:xfrm rot="2700000">
              <a:off x="2664" y="2472"/>
              <a:ext cx="70" cy="70"/>
            </a:xfrm>
            <a:prstGeom prst="rect">
              <a:avLst/>
            </a:prstGeom>
            <a:solidFill>
              <a:srgbClr val="EC8026"/>
            </a:solidFill>
            <a:ln w="15875">
              <a:noFill/>
              <a:miter lim="800000"/>
              <a:headEnd/>
              <a:tailEnd/>
            </a:ln>
          </p:spPr>
          <p:txBody>
            <a:bodyPr/>
            <a:lstStyle/>
            <a:p>
              <a:endParaRPr lang="en-US"/>
            </a:p>
          </p:txBody>
        </p:sp>
        <p:sp>
          <p:nvSpPr>
            <p:cNvPr id="92254" name="Rectangle 43"/>
            <p:cNvSpPr>
              <a:spLocks noChangeArrowheads="1"/>
            </p:cNvSpPr>
            <p:nvPr/>
          </p:nvSpPr>
          <p:spPr bwMode="auto">
            <a:xfrm rot="2700000">
              <a:off x="2444" y="2400"/>
              <a:ext cx="70" cy="70"/>
            </a:xfrm>
            <a:prstGeom prst="rect">
              <a:avLst/>
            </a:prstGeom>
            <a:solidFill>
              <a:srgbClr val="EC8026"/>
            </a:solidFill>
            <a:ln w="15875">
              <a:noFill/>
              <a:miter lim="800000"/>
              <a:headEnd/>
              <a:tailEnd/>
            </a:ln>
          </p:spPr>
          <p:txBody>
            <a:bodyPr/>
            <a:lstStyle/>
            <a:p>
              <a:endParaRPr lang="en-US"/>
            </a:p>
          </p:txBody>
        </p:sp>
        <p:sp>
          <p:nvSpPr>
            <p:cNvPr id="92255" name="Rectangle 44"/>
            <p:cNvSpPr>
              <a:spLocks noChangeArrowheads="1"/>
            </p:cNvSpPr>
            <p:nvPr/>
          </p:nvSpPr>
          <p:spPr bwMode="auto">
            <a:xfrm rot="2700000">
              <a:off x="2432" y="2428"/>
              <a:ext cx="70" cy="70"/>
            </a:xfrm>
            <a:prstGeom prst="rect">
              <a:avLst/>
            </a:prstGeom>
            <a:solidFill>
              <a:srgbClr val="EC8026"/>
            </a:solidFill>
            <a:ln w="15875">
              <a:noFill/>
              <a:miter lim="800000"/>
              <a:headEnd/>
              <a:tailEnd/>
            </a:ln>
          </p:spPr>
          <p:txBody>
            <a:bodyPr/>
            <a:lstStyle/>
            <a:p>
              <a:endParaRPr lang="en-US"/>
            </a:p>
          </p:txBody>
        </p:sp>
        <p:sp>
          <p:nvSpPr>
            <p:cNvPr id="92256" name="Rectangle 45"/>
            <p:cNvSpPr>
              <a:spLocks noChangeArrowheads="1"/>
            </p:cNvSpPr>
            <p:nvPr/>
          </p:nvSpPr>
          <p:spPr bwMode="auto">
            <a:xfrm rot="2700000">
              <a:off x="2428" y="2468"/>
              <a:ext cx="70" cy="70"/>
            </a:xfrm>
            <a:prstGeom prst="rect">
              <a:avLst/>
            </a:prstGeom>
            <a:solidFill>
              <a:srgbClr val="EC8026"/>
            </a:solidFill>
            <a:ln w="15875">
              <a:noFill/>
              <a:miter lim="800000"/>
              <a:headEnd/>
              <a:tailEnd/>
            </a:ln>
          </p:spPr>
          <p:txBody>
            <a:bodyPr/>
            <a:lstStyle/>
            <a:p>
              <a:endParaRPr lang="en-US"/>
            </a:p>
          </p:txBody>
        </p:sp>
        <p:sp>
          <p:nvSpPr>
            <p:cNvPr id="92257" name="Rectangle 46"/>
            <p:cNvSpPr>
              <a:spLocks noChangeArrowheads="1"/>
            </p:cNvSpPr>
            <p:nvPr/>
          </p:nvSpPr>
          <p:spPr bwMode="auto">
            <a:xfrm rot="2700000">
              <a:off x="2364" y="2492"/>
              <a:ext cx="70" cy="70"/>
            </a:xfrm>
            <a:prstGeom prst="rect">
              <a:avLst/>
            </a:prstGeom>
            <a:solidFill>
              <a:srgbClr val="EC8026"/>
            </a:solidFill>
            <a:ln w="15875">
              <a:noFill/>
              <a:miter lim="800000"/>
              <a:headEnd/>
              <a:tailEnd/>
            </a:ln>
          </p:spPr>
          <p:txBody>
            <a:bodyPr/>
            <a:lstStyle/>
            <a:p>
              <a:endParaRPr lang="en-US"/>
            </a:p>
          </p:txBody>
        </p:sp>
        <p:sp>
          <p:nvSpPr>
            <p:cNvPr id="92258" name="Rectangle 47"/>
            <p:cNvSpPr>
              <a:spLocks noChangeArrowheads="1"/>
            </p:cNvSpPr>
            <p:nvPr/>
          </p:nvSpPr>
          <p:spPr bwMode="auto">
            <a:xfrm rot="2700000">
              <a:off x="2370" y="2566"/>
              <a:ext cx="70" cy="70"/>
            </a:xfrm>
            <a:prstGeom prst="rect">
              <a:avLst/>
            </a:prstGeom>
            <a:solidFill>
              <a:srgbClr val="EC8026"/>
            </a:solidFill>
            <a:ln w="15875">
              <a:noFill/>
              <a:miter lim="800000"/>
              <a:headEnd/>
              <a:tailEnd/>
            </a:ln>
          </p:spPr>
          <p:txBody>
            <a:bodyPr/>
            <a:lstStyle/>
            <a:p>
              <a:endParaRPr lang="en-US"/>
            </a:p>
          </p:txBody>
        </p:sp>
        <p:sp>
          <p:nvSpPr>
            <p:cNvPr id="92259" name="Rectangle 48"/>
            <p:cNvSpPr>
              <a:spLocks noChangeArrowheads="1"/>
            </p:cNvSpPr>
            <p:nvPr/>
          </p:nvSpPr>
          <p:spPr bwMode="auto">
            <a:xfrm rot="2700000">
              <a:off x="2276" y="2540"/>
              <a:ext cx="70" cy="70"/>
            </a:xfrm>
            <a:prstGeom prst="rect">
              <a:avLst/>
            </a:prstGeom>
            <a:solidFill>
              <a:srgbClr val="EC8026"/>
            </a:solidFill>
            <a:ln w="15875">
              <a:noFill/>
              <a:miter lim="800000"/>
              <a:headEnd/>
              <a:tailEnd/>
            </a:ln>
          </p:spPr>
          <p:txBody>
            <a:bodyPr/>
            <a:lstStyle/>
            <a:p>
              <a:endParaRPr lang="en-US"/>
            </a:p>
          </p:txBody>
        </p:sp>
        <p:sp>
          <p:nvSpPr>
            <p:cNvPr id="92260" name="Rectangle 49"/>
            <p:cNvSpPr>
              <a:spLocks noChangeArrowheads="1"/>
            </p:cNvSpPr>
            <p:nvPr/>
          </p:nvSpPr>
          <p:spPr bwMode="auto">
            <a:xfrm rot="2700000">
              <a:off x="2588" y="2562"/>
              <a:ext cx="70" cy="70"/>
            </a:xfrm>
            <a:prstGeom prst="rect">
              <a:avLst/>
            </a:prstGeom>
            <a:solidFill>
              <a:srgbClr val="EC8026"/>
            </a:solidFill>
            <a:ln w="15875">
              <a:noFill/>
              <a:miter lim="800000"/>
              <a:headEnd/>
              <a:tailEnd/>
            </a:ln>
          </p:spPr>
          <p:txBody>
            <a:bodyPr/>
            <a:lstStyle/>
            <a:p>
              <a:endParaRPr lang="en-US"/>
            </a:p>
          </p:txBody>
        </p:sp>
        <p:sp>
          <p:nvSpPr>
            <p:cNvPr id="92261" name="Rectangle 50"/>
            <p:cNvSpPr>
              <a:spLocks noChangeArrowheads="1"/>
            </p:cNvSpPr>
            <p:nvPr/>
          </p:nvSpPr>
          <p:spPr bwMode="auto">
            <a:xfrm rot="2700000">
              <a:off x="2648" y="2612"/>
              <a:ext cx="70" cy="70"/>
            </a:xfrm>
            <a:prstGeom prst="rect">
              <a:avLst/>
            </a:prstGeom>
            <a:solidFill>
              <a:srgbClr val="EC8026"/>
            </a:solidFill>
            <a:ln w="15875">
              <a:noFill/>
              <a:miter lim="800000"/>
              <a:headEnd/>
              <a:tailEnd/>
            </a:ln>
          </p:spPr>
          <p:txBody>
            <a:bodyPr/>
            <a:lstStyle/>
            <a:p>
              <a:endParaRPr lang="en-US"/>
            </a:p>
          </p:txBody>
        </p:sp>
        <p:sp>
          <p:nvSpPr>
            <p:cNvPr id="92262" name="Rectangle 51"/>
            <p:cNvSpPr>
              <a:spLocks noChangeArrowheads="1"/>
            </p:cNvSpPr>
            <p:nvPr/>
          </p:nvSpPr>
          <p:spPr bwMode="auto">
            <a:xfrm rot="2700000">
              <a:off x="2626" y="2684"/>
              <a:ext cx="70" cy="70"/>
            </a:xfrm>
            <a:prstGeom prst="rect">
              <a:avLst/>
            </a:prstGeom>
            <a:solidFill>
              <a:srgbClr val="EC8026"/>
            </a:solidFill>
            <a:ln w="15875">
              <a:noFill/>
              <a:miter lim="800000"/>
              <a:headEnd/>
              <a:tailEnd/>
            </a:ln>
          </p:spPr>
          <p:txBody>
            <a:bodyPr/>
            <a:lstStyle/>
            <a:p>
              <a:endParaRPr lang="en-US"/>
            </a:p>
          </p:txBody>
        </p:sp>
        <p:sp>
          <p:nvSpPr>
            <p:cNvPr id="92263" name="Rectangle 52"/>
            <p:cNvSpPr>
              <a:spLocks noChangeArrowheads="1"/>
            </p:cNvSpPr>
            <p:nvPr/>
          </p:nvSpPr>
          <p:spPr bwMode="auto">
            <a:xfrm rot="2700000">
              <a:off x="2554" y="2734"/>
              <a:ext cx="70" cy="70"/>
            </a:xfrm>
            <a:prstGeom prst="rect">
              <a:avLst/>
            </a:prstGeom>
            <a:solidFill>
              <a:srgbClr val="EC8026"/>
            </a:solidFill>
            <a:ln w="15875">
              <a:noFill/>
              <a:miter lim="800000"/>
              <a:headEnd/>
              <a:tailEnd/>
            </a:ln>
          </p:spPr>
          <p:txBody>
            <a:bodyPr/>
            <a:lstStyle/>
            <a:p>
              <a:endParaRPr lang="en-US"/>
            </a:p>
          </p:txBody>
        </p:sp>
        <p:sp>
          <p:nvSpPr>
            <p:cNvPr id="92264" name="Rectangle 53"/>
            <p:cNvSpPr>
              <a:spLocks noChangeArrowheads="1"/>
            </p:cNvSpPr>
            <p:nvPr/>
          </p:nvSpPr>
          <p:spPr bwMode="auto">
            <a:xfrm rot="2700000">
              <a:off x="2684" y="2850"/>
              <a:ext cx="70" cy="70"/>
            </a:xfrm>
            <a:prstGeom prst="rect">
              <a:avLst/>
            </a:prstGeom>
            <a:solidFill>
              <a:srgbClr val="EC8026"/>
            </a:solidFill>
            <a:ln w="15875">
              <a:noFill/>
              <a:miter lim="800000"/>
              <a:headEnd/>
              <a:tailEnd/>
            </a:ln>
          </p:spPr>
          <p:txBody>
            <a:bodyPr/>
            <a:lstStyle/>
            <a:p>
              <a:endParaRPr lang="en-US"/>
            </a:p>
          </p:txBody>
        </p:sp>
        <p:sp>
          <p:nvSpPr>
            <p:cNvPr id="92265" name="Rectangle 54"/>
            <p:cNvSpPr>
              <a:spLocks noChangeArrowheads="1"/>
            </p:cNvSpPr>
            <p:nvPr/>
          </p:nvSpPr>
          <p:spPr bwMode="auto">
            <a:xfrm rot="2700000">
              <a:off x="2706" y="2822"/>
              <a:ext cx="70" cy="70"/>
            </a:xfrm>
            <a:prstGeom prst="rect">
              <a:avLst/>
            </a:prstGeom>
            <a:solidFill>
              <a:srgbClr val="EC8026"/>
            </a:solidFill>
            <a:ln w="15875">
              <a:noFill/>
              <a:miter lim="800000"/>
              <a:headEnd/>
              <a:tailEnd/>
            </a:ln>
          </p:spPr>
          <p:txBody>
            <a:bodyPr/>
            <a:lstStyle/>
            <a:p>
              <a:endParaRPr lang="en-US"/>
            </a:p>
          </p:txBody>
        </p:sp>
        <p:sp>
          <p:nvSpPr>
            <p:cNvPr id="92266" name="Rectangle 55"/>
            <p:cNvSpPr>
              <a:spLocks noChangeArrowheads="1"/>
            </p:cNvSpPr>
            <p:nvPr/>
          </p:nvSpPr>
          <p:spPr bwMode="auto">
            <a:xfrm rot="2700000">
              <a:off x="2448" y="2620"/>
              <a:ext cx="70" cy="70"/>
            </a:xfrm>
            <a:prstGeom prst="rect">
              <a:avLst/>
            </a:prstGeom>
            <a:solidFill>
              <a:srgbClr val="EC8026"/>
            </a:solidFill>
            <a:ln w="15875">
              <a:noFill/>
              <a:miter lim="800000"/>
              <a:headEnd/>
              <a:tailEnd/>
            </a:ln>
          </p:spPr>
          <p:txBody>
            <a:bodyPr/>
            <a:lstStyle/>
            <a:p>
              <a:endParaRPr lang="en-US"/>
            </a:p>
          </p:txBody>
        </p:sp>
        <p:sp>
          <p:nvSpPr>
            <p:cNvPr id="92267" name="Rectangle 56"/>
            <p:cNvSpPr>
              <a:spLocks noChangeArrowheads="1"/>
            </p:cNvSpPr>
            <p:nvPr/>
          </p:nvSpPr>
          <p:spPr bwMode="auto">
            <a:xfrm rot="2700000">
              <a:off x="2438" y="2812"/>
              <a:ext cx="70" cy="70"/>
            </a:xfrm>
            <a:prstGeom prst="rect">
              <a:avLst/>
            </a:prstGeom>
            <a:solidFill>
              <a:srgbClr val="EC8026"/>
            </a:solidFill>
            <a:ln w="15875">
              <a:noFill/>
              <a:miter lim="800000"/>
              <a:headEnd/>
              <a:tailEnd/>
            </a:ln>
          </p:spPr>
          <p:txBody>
            <a:bodyPr/>
            <a:lstStyle/>
            <a:p>
              <a:endParaRPr lang="en-US"/>
            </a:p>
          </p:txBody>
        </p:sp>
        <p:sp>
          <p:nvSpPr>
            <p:cNvPr id="92268" name="Rectangle 57"/>
            <p:cNvSpPr>
              <a:spLocks noChangeArrowheads="1"/>
            </p:cNvSpPr>
            <p:nvPr/>
          </p:nvSpPr>
          <p:spPr bwMode="auto">
            <a:xfrm rot="2700000">
              <a:off x="2394" y="2754"/>
              <a:ext cx="70" cy="70"/>
            </a:xfrm>
            <a:prstGeom prst="rect">
              <a:avLst/>
            </a:prstGeom>
            <a:solidFill>
              <a:srgbClr val="EC8026"/>
            </a:solidFill>
            <a:ln w="15875">
              <a:noFill/>
              <a:miter lim="800000"/>
              <a:headEnd/>
              <a:tailEnd/>
            </a:ln>
          </p:spPr>
          <p:txBody>
            <a:bodyPr/>
            <a:lstStyle/>
            <a:p>
              <a:endParaRPr lang="en-US"/>
            </a:p>
          </p:txBody>
        </p:sp>
        <p:sp>
          <p:nvSpPr>
            <p:cNvPr id="92269" name="Rectangle 58"/>
            <p:cNvSpPr>
              <a:spLocks noChangeArrowheads="1"/>
            </p:cNvSpPr>
            <p:nvPr/>
          </p:nvSpPr>
          <p:spPr bwMode="auto">
            <a:xfrm rot="2700000">
              <a:off x="2366" y="2672"/>
              <a:ext cx="70" cy="70"/>
            </a:xfrm>
            <a:prstGeom prst="rect">
              <a:avLst/>
            </a:prstGeom>
            <a:solidFill>
              <a:srgbClr val="EC8026"/>
            </a:solidFill>
            <a:ln w="15875">
              <a:noFill/>
              <a:miter lim="800000"/>
              <a:headEnd/>
              <a:tailEnd/>
            </a:ln>
          </p:spPr>
          <p:txBody>
            <a:bodyPr/>
            <a:lstStyle/>
            <a:p>
              <a:endParaRPr lang="en-US"/>
            </a:p>
          </p:txBody>
        </p:sp>
        <p:sp>
          <p:nvSpPr>
            <p:cNvPr id="92270" name="Rectangle 59"/>
            <p:cNvSpPr>
              <a:spLocks noChangeArrowheads="1"/>
            </p:cNvSpPr>
            <p:nvPr/>
          </p:nvSpPr>
          <p:spPr bwMode="auto">
            <a:xfrm rot="2700000">
              <a:off x="2310" y="2642"/>
              <a:ext cx="70" cy="70"/>
            </a:xfrm>
            <a:prstGeom prst="rect">
              <a:avLst/>
            </a:prstGeom>
            <a:solidFill>
              <a:srgbClr val="EC8026"/>
            </a:solidFill>
            <a:ln w="15875">
              <a:noFill/>
              <a:miter lim="800000"/>
              <a:headEnd/>
              <a:tailEnd/>
            </a:ln>
          </p:spPr>
          <p:txBody>
            <a:bodyPr/>
            <a:lstStyle/>
            <a:p>
              <a:endParaRPr lang="en-US"/>
            </a:p>
          </p:txBody>
        </p:sp>
        <p:sp>
          <p:nvSpPr>
            <p:cNvPr id="92271" name="Rectangle 60"/>
            <p:cNvSpPr>
              <a:spLocks noChangeArrowheads="1"/>
            </p:cNvSpPr>
            <p:nvPr/>
          </p:nvSpPr>
          <p:spPr bwMode="auto">
            <a:xfrm rot="2700000">
              <a:off x="2236" y="2644"/>
              <a:ext cx="70" cy="70"/>
            </a:xfrm>
            <a:prstGeom prst="rect">
              <a:avLst/>
            </a:prstGeom>
            <a:solidFill>
              <a:srgbClr val="EC8026"/>
            </a:solidFill>
            <a:ln w="15875">
              <a:noFill/>
              <a:miter lim="800000"/>
              <a:headEnd/>
              <a:tailEnd/>
            </a:ln>
          </p:spPr>
          <p:txBody>
            <a:bodyPr/>
            <a:lstStyle/>
            <a:p>
              <a:endParaRPr lang="en-US"/>
            </a:p>
          </p:txBody>
        </p:sp>
        <p:sp>
          <p:nvSpPr>
            <p:cNvPr id="92272" name="Rectangle 61"/>
            <p:cNvSpPr>
              <a:spLocks noChangeArrowheads="1"/>
            </p:cNvSpPr>
            <p:nvPr/>
          </p:nvSpPr>
          <p:spPr bwMode="auto">
            <a:xfrm rot="2700000">
              <a:off x="2240" y="2706"/>
              <a:ext cx="70" cy="70"/>
            </a:xfrm>
            <a:prstGeom prst="rect">
              <a:avLst/>
            </a:prstGeom>
            <a:solidFill>
              <a:srgbClr val="EC8026"/>
            </a:solidFill>
            <a:ln w="15875">
              <a:noFill/>
              <a:miter lim="800000"/>
              <a:headEnd/>
              <a:tailEnd/>
            </a:ln>
          </p:spPr>
          <p:txBody>
            <a:bodyPr/>
            <a:lstStyle/>
            <a:p>
              <a:endParaRPr lang="en-US"/>
            </a:p>
          </p:txBody>
        </p:sp>
        <p:sp>
          <p:nvSpPr>
            <p:cNvPr id="92273" name="Rectangle 62"/>
            <p:cNvSpPr>
              <a:spLocks noChangeArrowheads="1"/>
            </p:cNvSpPr>
            <p:nvPr/>
          </p:nvSpPr>
          <p:spPr bwMode="auto">
            <a:xfrm rot="2700000">
              <a:off x="2308" y="2712"/>
              <a:ext cx="70" cy="70"/>
            </a:xfrm>
            <a:prstGeom prst="rect">
              <a:avLst/>
            </a:prstGeom>
            <a:solidFill>
              <a:srgbClr val="EC8026"/>
            </a:solidFill>
            <a:ln w="15875">
              <a:noFill/>
              <a:miter lim="800000"/>
              <a:headEnd/>
              <a:tailEnd/>
            </a:ln>
          </p:spPr>
          <p:txBody>
            <a:bodyPr/>
            <a:lstStyle/>
            <a:p>
              <a:endParaRPr lang="en-US"/>
            </a:p>
          </p:txBody>
        </p:sp>
        <p:sp>
          <p:nvSpPr>
            <p:cNvPr id="92274" name="Rectangle 63"/>
            <p:cNvSpPr>
              <a:spLocks noChangeArrowheads="1"/>
            </p:cNvSpPr>
            <p:nvPr/>
          </p:nvSpPr>
          <p:spPr bwMode="auto">
            <a:xfrm rot="2700000">
              <a:off x="2338" y="2852"/>
              <a:ext cx="70" cy="70"/>
            </a:xfrm>
            <a:prstGeom prst="rect">
              <a:avLst/>
            </a:prstGeom>
            <a:solidFill>
              <a:srgbClr val="EC8026"/>
            </a:solidFill>
            <a:ln w="15875">
              <a:noFill/>
              <a:miter lim="800000"/>
              <a:headEnd/>
              <a:tailEnd/>
            </a:ln>
          </p:spPr>
          <p:txBody>
            <a:bodyPr/>
            <a:lstStyle/>
            <a:p>
              <a:endParaRPr lang="en-US"/>
            </a:p>
          </p:txBody>
        </p:sp>
        <p:sp>
          <p:nvSpPr>
            <p:cNvPr id="92275" name="Rectangle 64"/>
            <p:cNvSpPr>
              <a:spLocks noChangeArrowheads="1"/>
            </p:cNvSpPr>
            <p:nvPr/>
          </p:nvSpPr>
          <p:spPr bwMode="auto">
            <a:xfrm rot="2700000">
              <a:off x="2300" y="2788"/>
              <a:ext cx="70" cy="70"/>
            </a:xfrm>
            <a:prstGeom prst="rect">
              <a:avLst/>
            </a:prstGeom>
            <a:solidFill>
              <a:srgbClr val="EC8026"/>
            </a:solidFill>
            <a:ln w="15875">
              <a:noFill/>
              <a:miter lim="800000"/>
              <a:headEnd/>
              <a:tailEnd/>
            </a:ln>
          </p:spPr>
          <p:txBody>
            <a:bodyPr/>
            <a:lstStyle/>
            <a:p>
              <a:endParaRPr lang="en-US"/>
            </a:p>
          </p:txBody>
        </p:sp>
        <p:sp>
          <p:nvSpPr>
            <p:cNvPr id="92276" name="Rectangle 65"/>
            <p:cNvSpPr>
              <a:spLocks noChangeArrowheads="1"/>
            </p:cNvSpPr>
            <p:nvPr/>
          </p:nvSpPr>
          <p:spPr bwMode="auto">
            <a:xfrm rot="2700000">
              <a:off x="2256" y="2804"/>
              <a:ext cx="70" cy="70"/>
            </a:xfrm>
            <a:prstGeom prst="rect">
              <a:avLst/>
            </a:prstGeom>
            <a:solidFill>
              <a:srgbClr val="EC8026"/>
            </a:solidFill>
            <a:ln w="15875">
              <a:noFill/>
              <a:miter lim="800000"/>
              <a:headEnd/>
              <a:tailEnd/>
            </a:ln>
          </p:spPr>
          <p:txBody>
            <a:bodyPr/>
            <a:lstStyle/>
            <a:p>
              <a:endParaRPr lang="en-US"/>
            </a:p>
          </p:txBody>
        </p:sp>
        <p:sp>
          <p:nvSpPr>
            <p:cNvPr id="92277" name="Rectangle 66"/>
            <p:cNvSpPr>
              <a:spLocks noChangeArrowheads="1"/>
            </p:cNvSpPr>
            <p:nvPr/>
          </p:nvSpPr>
          <p:spPr bwMode="auto">
            <a:xfrm rot="2700000">
              <a:off x="2246" y="2838"/>
              <a:ext cx="70" cy="70"/>
            </a:xfrm>
            <a:prstGeom prst="rect">
              <a:avLst/>
            </a:prstGeom>
            <a:solidFill>
              <a:srgbClr val="EC8026"/>
            </a:solidFill>
            <a:ln w="15875">
              <a:noFill/>
              <a:miter lim="800000"/>
              <a:headEnd/>
              <a:tailEnd/>
            </a:ln>
          </p:spPr>
          <p:txBody>
            <a:bodyPr/>
            <a:lstStyle/>
            <a:p>
              <a:endParaRPr lang="en-US"/>
            </a:p>
          </p:txBody>
        </p:sp>
        <p:sp>
          <p:nvSpPr>
            <p:cNvPr id="92278" name="Rectangle 67"/>
            <p:cNvSpPr>
              <a:spLocks noChangeArrowheads="1"/>
            </p:cNvSpPr>
            <p:nvPr/>
          </p:nvSpPr>
          <p:spPr bwMode="auto">
            <a:xfrm rot="2700000">
              <a:off x="2200" y="2856"/>
              <a:ext cx="70" cy="70"/>
            </a:xfrm>
            <a:prstGeom prst="rect">
              <a:avLst/>
            </a:prstGeom>
            <a:solidFill>
              <a:srgbClr val="EC8026"/>
            </a:solidFill>
            <a:ln w="15875">
              <a:noFill/>
              <a:miter lim="800000"/>
              <a:headEnd/>
              <a:tailEnd/>
            </a:ln>
          </p:spPr>
          <p:txBody>
            <a:bodyPr/>
            <a:lstStyle/>
            <a:p>
              <a:endParaRPr lang="en-US"/>
            </a:p>
          </p:txBody>
        </p:sp>
        <p:sp>
          <p:nvSpPr>
            <p:cNvPr id="92279" name="Rectangle 68"/>
            <p:cNvSpPr>
              <a:spLocks noChangeArrowheads="1"/>
            </p:cNvSpPr>
            <p:nvPr/>
          </p:nvSpPr>
          <p:spPr bwMode="auto">
            <a:xfrm rot="2700000">
              <a:off x="2102" y="2580"/>
              <a:ext cx="70" cy="70"/>
            </a:xfrm>
            <a:prstGeom prst="rect">
              <a:avLst/>
            </a:prstGeom>
            <a:solidFill>
              <a:srgbClr val="EC8026"/>
            </a:solidFill>
            <a:ln w="15875">
              <a:noFill/>
              <a:miter lim="800000"/>
              <a:headEnd/>
              <a:tailEnd/>
            </a:ln>
          </p:spPr>
          <p:txBody>
            <a:bodyPr/>
            <a:lstStyle/>
            <a:p>
              <a:endParaRPr lang="en-US"/>
            </a:p>
          </p:txBody>
        </p:sp>
        <p:sp>
          <p:nvSpPr>
            <p:cNvPr id="92280" name="Rectangle 69"/>
            <p:cNvSpPr>
              <a:spLocks noChangeArrowheads="1"/>
            </p:cNvSpPr>
            <p:nvPr/>
          </p:nvSpPr>
          <p:spPr bwMode="auto">
            <a:xfrm rot="2700000">
              <a:off x="2102" y="2640"/>
              <a:ext cx="70" cy="70"/>
            </a:xfrm>
            <a:prstGeom prst="rect">
              <a:avLst/>
            </a:prstGeom>
            <a:solidFill>
              <a:srgbClr val="EC8026"/>
            </a:solidFill>
            <a:ln w="15875">
              <a:noFill/>
              <a:miter lim="800000"/>
              <a:headEnd/>
              <a:tailEnd/>
            </a:ln>
          </p:spPr>
          <p:txBody>
            <a:bodyPr/>
            <a:lstStyle/>
            <a:p>
              <a:endParaRPr lang="en-US"/>
            </a:p>
          </p:txBody>
        </p:sp>
        <p:sp>
          <p:nvSpPr>
            <p:cNvPr id="92281" name="Rectangle 70"/>
            <p:cNvSpPr>
              <a:spLocks noChangeArrowheads="1"/>
            </p:cNvSpPr>
            <p:nvPr/>
          </p:nvSpPr>
          <p:spPr bwMode="auto">
            <a:xfrm rot="2700000">
              <a:off x="2136" y="2686"/>
              <a:ext cx="70" cy="70"/>
            </a:xfrm>
            <a:prstGeom prst="rect">
              <a:avLst/>
            </a:prstGeom>
            <a:solidFill>
              <a:srgbClr val="EC8026"/>
            </a:solidFill>
            <a:ln w="15875">
              <a:noFill/>
              <a:miter lim="800000"/>
              <a:headEnd/>
              <a:tailEnd/>
            </a:ln>
          </p:spPr>
          <p:txBody>
            <a:bodyPr/>
            <a:lstStyle/>
            <a:p>
              <a:endParaRPr lang="en-US"/>
            </a:p>
          </p:txBody>
        </p:sp>
        <p:sp>
          <p:nvSpPr>
            <p:cNvPr id="92282" name="Rectangle 71"/>
            <p:cNvSpPr>
              <a:spLocks noChangeArrowheads="1"/>
            </p:cNvSpPr>
            <p:nvPr/>
          </p:nvSpPr>
          <p:spPr bwMode="auto">
            <a:xfrm rot="2700000">
              <a:off x="2018" y="2582"/>
              <a:ext cx="70" cy="70"/>
            </a:xfrm>
            <a:prstGeom prst="rect">
              <a:avLst/>
            </a:prstGeom>
            <a:solidFill>
              <a:srgbClr val="EC8026"/>
            </a:solidFill>
            <a:ln w="15875">
              <a:noFill/>
              <a:miter lim="800000"/>
              <a:headEnd/>
              <a:tailEnd/>
            </a:ln>
          </p:spPr>
          <p:txBody>
            <a:bodyPr/>
            <a:lstStyle/>
            <a:p>
              <a:endParaRPr lang="en-US"/>
            </a:p>
          </p:txBody>
        </p:sp>
        <p:sp>
          <p:nvSpPr>
            <p:cNvPr id="92283" name="Rectangle 72"/>
            <p:cNvSpPr>
              <a:spLocks noChangeArrowheads="1"/>
            </p:cNvSpPr>
            <p:nvPr/>
          </p:nvSpPr>
          <p:spPr bwMode="auto">
            <a:xfrm rot="2700000">
              <a:off x="1982" y="2672"/>
              <a:ext cx="70" cy="70"/>
            </a:xfrm>
            <a:prstGeom prst="rect">
              <a:avLst/>
            </a:prstGeom>
            <a:solidFill>
              <a:srgbClr val="EC8026"/>
            </a:solidFill>
            <a:ln w="15875">
              <a:noFill/>
              <a:miter lim="800000"/>
              <a:headEnd/>
              <a:tailEnd/>
            </a:ln>
          </p:spPr>
          <p:txBody>
            <a:bodyPr/>
            <a:lstStyle/>
            <a:p>
              <a:endParaRPr lang="en-US"/>
            </a:p>
          </p:txBody>
        </p:sp>
        <p:sp>
          <p:nvSpPr>
            <p:cNvPr id="92284" name="Rectangle 73"/>
            <p:cNvSpPr>
              <a:spLocks noChangeArrowheads="1"/>
            </p:cNvSpPr>
            <p:nvPr/>
          </p:nvSpPr>
          <p:spPr bwMode="auto">
            <a:xfrm rot="2700000">
              <a:off x="2020" y="2726"/>
              <a:ext cx="70" cy="70"/>
            </a:xfrm>
            <a:prstGeom prst="rect">
              <a:avLst/>
            </a:prstGeom>
            <a:solidFill>
              <a:srgbClr val="EC8026"/>
            </a:solidFill>
            <a:ln w="15875">
              <a:noFill/>
              <a:miter lim="800000"/>
              <a:headEnd/>
              <a:tailEnd/>
            </a:ln>
          </p:spPr>
          <p:txBody>
            <a:bodyPr/>
            <a:lstStyle/>
            <a:p>
              <a:endParaRPr lang="en-US"/>
            </a:p>
          </p:txBody>
        </p:sp>
        <p:sp>
          <p:nvSpPr>
            <p:cNvPr id="92285" name="Rectangle 74"/>
            <p:cNvSpPr>
              <a:spLocks noChangeArrowheads="1"/>
            </p:cNvSpPr>
            <p:nvPr/>
          </p:nvSpPr>
          <p:spPr bwMode="auto">
            <a:xfrm rot="2700000">
              <a:off x="2026" y="2764"/>
              <a:ext cx="70" cy="70"/>
            </a:xfrm>
            <a:prstGeom prst="rect">
              <a:avLst/>
            </a:prstGeom>
            <a:solidFill>
              <a:srgbClr val="EC8026"/>
            </a:solidFill>
            <a:ln w="15875">
              <a:noFill/>
              <a:miter lim="800000"/>
              <a:headEnd/>
              <a:tailEnd/>
            </a:ln>
          </p:spPr>
          <p:txBody>
            <a:bodyPr/>
            <a:lstStyle/>
            <a:p>
              <a:endParaRPr lang="en-US"/>
            </a:p>
          </p:txBody>
        </p:sp>
        <p:sp>
          <p:nvSpPr>
            <p:cNvPr id="92286" name="Rectangle 75"/>
            <p:cNvSpPr>
              <a:spLocks noChangeArrowheads="1"/>
            </p:cNvSpPr>
            <p:nvPr/>
          </p:nvSpPr>
          <p:spPr bwMode="auto">
            <a:xfrm rot="2700000">
              <a:off x="2104" y="2862"/>
              <a:ext cx="70" cy="70"/>
            </a:xfrm>
            <a:prstGeom prst="rect">
              <a:avLst/>
            </a:prstGeom>
            <a:solidFill>
              <a:srgbClr val="EC8026"/>
            </a:solidFill>
            <a:ln w="15875">
              <a:noFill/>
              <a:miter lim="800000"/>
              <a:headEnd/>
              <a:tailEnd/>
            </a:ln>
          </p:spPr>
          <p:txBody>
            <a:bodyPr/>
            <a:lstStyle/>
            <a:p>
              <a:endParaRPr lang="en-US"/>
            </a:p>
          </p:txBody>
        </p:sp>
        <p:sp>
          <p:nvSpPr>
            <p:cNvPr id="92287" name="Rectangle 76"/>
            <p:cNvSpPr>
              <a:spLocks noChangeArrowheads="1"/>
            </p:cNvSpPr>
            <p:nvPr/>
          </p:nvSpPr>
          <p:spPr bwMode="auto">
            <a:xfrm rot="2700000">
              <a:off x="2124" y="2818"/>
              <a:ext cx="70" cy="70"/>
            </a:xfrm>
            <a:prstGeom prst="rect">
              <a:avLst/>
            </a:prstGeom>
            <a:solidFill>
              <a:srgbClr val="EC8026"/>
            </a:solidFill>
            <a:ln w="15875">
              <a:noFill/>
              <a:miter lim="800000"/>
              <a:headEnd/>
              <a:tailEnd/>
            </a:ln>
          </p:spPr>
          <p:txBody>
            <a:bodyPr/>
            <a:lstStyle/>
            <a:p>
              <a:endParaRPr lang="en-US"/>
            </a:p>
          </p:txBody>
        </p:sp>
        <p:sp>
          <p:nvSpPr>
            <p:cNvPr id="92288" name="Rectangle 77"/>
            <p:cNvSpPr>
              <a:spLocks noChangeArrowheads="1"/>
            </p:cNvSpPr>
            <p:nvPr/>
          </p:nvSpPr>
          <p:spPr bwMode="auto">
            <a:xfrm rot="2700000">
              <a:off x="2154" y="2808"/>
              <a:ext cx="70" cy="70"/>
            </a:xfrm>
            <a:prstGeom prst="rect">
              <a:avLst/>
            </a:prstGeom>
            <a:solidFill>
              <a:srgbClr val="EC8026"/>
            </a:solidFill>
            <a:ln w="15875">
              <a:noFill/>
              <a:miter lim="800000"/>
              <a:headEnd/>
              <a:tailEnd/>
            </a:ln>
          </p:spPr>
          <p:txBody>
            <a:bodyPr/>
            <a:lstStyle/>
            <a:p>
              <a:endParaRPr lang="en-US"/>
            </a:p>
          </p:txBody>
        </p:sp>
        <p:sp>
          <p:nvSpPr>
            <p:cNvPr id="92289" name="Rectangle 78"/>
            <p:cNvSpPr>
              <a:spLocks noChangeArrowheads="1"/>
            </p:cNvSpPr>
            <p:nvPr/>
          </p:nvSpPr>
          <p:spPr bwMode="auto">
            <a:xfrm rot="2700000">
              <a:off x="1942" y="2672"/>
              <a:ext cx="70" cy="70"/>
            </a:xfrm>
            <a:prstGeom prst="rect">
              <a:avLst/>
            </a:prstGeom>
            <a:solidFill>
              <a:srgbClr val="EC8026"/>
            </a:solidFill>
            <a:ln w="15875">
              <a:noFill/>
              <a:miter lim="800000"/>
              <a:headEnd/>
              <a:tailEnd/>
            </a:ln>
          </p:spPr>
          <p:txBody>
            <a:bodyPr/>
            <a:lstStyle/>
            <a:p>
              <a:endParaRPr lang="en-US"/>
            </a:p>
          </p:txBody>
        </p:sp>
        <p:sp>
          <p:nvSpPr>
            <p:cNvPr id="92290" name="Rectangle 79"/>
            <p:cNvSpPr>
              <a:spLocks noChangeArrowheads="1"/>
            </p:cNvSpPr>
            <p:nvPr/>
          </p:nvSpPr>
          <p:spPr bwMode="auto">
            <a:xfrm rot="2700000">
              <a:off x="1952" y="2798"/>
              <a:ext cx="70" cy="70"/>
            </a:xfrm>
            <a:prstGeom prst="rect">
              <a:avLst/>
            </a:prstGeom>
            <a:solidFill>
              <a:srgbClr val="EC8026"/>
            </a:solidFill>
            <a:ln w="15875">
              <a:noFill/>
              <a:miter lim="800000"/>
              <a:headEnd/>
              <a:tailEnd/>
            </a:ln>
          </p:spPr>
          <p:txBody>
            <a:bodyPr/>
            <a:lstStyle/>
            <a:p>
              <a:endParaRPr lang="en-US"/>
            </a:p>
          </p:txBody>
        </p:sp>
        <p:sp>
          <p:nvSpPr>
            <p:cNvPr id="92291" name="Rectangle 80"/>
            <p:cNvSpPr>
              <a:spLocks noChangeArrowheads="1"/>
            </p:cNvSpPr>
            <p:nvPr/>
          </p:nvSpPr>
          <p:spPr bwMode="auto">
            <a:xfrm rot="2700000">
              <a:off x="1870" y="2822"/>
              <a:ext cx="70" cy="70"/>
            </a:xfrm>
            <a:prstGeom prst="rect">
              <a:avLst/>
            </a:prstGeom>
            <a:solidFill>
              <a:srgbClr val="EC8026"/>
            </a:solidFill>
            <a:ln w="15875">
              <a:noFill/>
              <a:miter lim="800000"/>
              <a:headEnd/>
              <a:tailEnd/>
            </a:ln>
          </p:spPr>
          <p:txBody>
            <a:bodyPr/>
            <a:lstStyle/>
            <a:p>
              <a:endParaRPr lang="en-US"/>
            </a:p>
          </p:txBody>
        </p:sp>
        <p:sp>
          <p:nvSpPr>
            <p:cNvPr id="92292" name="Rectangle 81"/>
            <p:cNvSpPr>
              <a:spLocks noChangeArrowheads="1"/>
            </p:cNvSpPr>
            <p:nvPr/>
          </p:nvSpPr>
          <p:spPr bwMode="auto">
            <a:xfrm rot="2700000">
              <a:off x="1886" y="2718"/>
              <a:ext cx="70" cy="70"/>
            </a:xfrm>
            <a:prstGeom prst="rect">
              <a:avLst/>
            </a:prstGeom>
            <a:solidFill>
              <a:srgbClr val="EC8026"/>
            </a:solidFill>
            <a:ln w="15875">
              <a:noFill/>
              <a:miter lim="800000"/>
              <a:headEnd/>
              <a:tailEnd/>
            </a:ln>
          </p:spPr>
          <p:txBody>
            <a:bodyPr/>
            <a:lstStyle/>
            <a:p>
              <a:endParaRPr lang="en-US"/>
            </a:p>
          </p:txBody>
        </p:sp>
        <p:sp>
          <p:nvSpPr>
            <p:cNvPr id="92293" name="Rectangle 82"/>
            <p:cNvSpPr>
              <a:spLocks noChangeArrowheads="1"/>
            </p:cNvSpPr>
            <p:nvPr/>
          </p:nvSpPr>
          <p:spPr bwMode="auto">
            <a:xfrm rot="2700000">
              <a:off x="1870" y="2610"/>
              <a:ext cx="70" cy="70"/>
            </a:xfrm>
            <a:prstGeom prst="rect">
              <a:avLst/>
            </a:prstGeom>
            <a:solidFill>
              <a:srgbClr val="EC8026"/>
            </a:solidFill>
            <a:ln w="15875">
              <a:noFill/>
              <a:miter lim="800000"/>
              <a:headEnd/>
              <a:tailEnd/>
            </a:ln>
          </p:spPr>
          <p:txBody>
            <a:bodyPr/>
            <a:lstStyle/>
            <a:p>
              <a:endParaRPr lang="en-US"/>
            </a:p>
          </p:txBody>
        </p:sp>
        <p:sp>
          <p:nvSpPr>
            <p:cNvPr id="92294" name="Rectangle 83"/>
            <p:cNvSpPr>
              <a:spLocks noChangeArrowheads="1"/>
            </p:cNvSpPr>
            <p:nvPr/>
          </p:nvSpPr>
          <p:spPr bwMode="auto">
            <a:xfrm rot="2700000">
              <a:off x="1796" y="2618"/>
              <a:ext cx="70" cy="70"/>
            </a:xfrm>
            <a:prstGeom prst="rect">
              <a:avLst/>
            </a:prstGeom>
            <a:solidFill>
              <a:srgbClr val="EC8026"/>
            </a:solidFill>
            <a:ln w="15875">
              <a:noFill/>
              <a:miter lim="800000"/>
              <a:headEnd/>
              <a:tailEnd/>
            </a:ln>
          </p:spPr>
          <p:txBody>
            <a:bodyPr/>
            <a:lstStyle/>
            <a:p>
              <a:endParaRPr lang="en-US"/>
            </a:p>
          </p:txBody>
        </p:sp>
        <p:sp>
          <p:nvSpPr>
            <p:cNvPr id="92295" name="Rectangle 84"/>
            <p:cNvSpPr>
              <a:spLocks noChangeArrowheads="1"/>
            </p:cNvSpPr>
            <p:nvPr/>
          </p:nvSpPr>
          <p:spPr bwMode="auto">
            <a:xfrm rot="2700000">
              <a:off x="1750" y="2588"/>
              <a:ext cx="70" cy="70"/>
            </a:xfrm>
            <a:prstGeom prst="rect">
              <a:avLst/>
            </a:prstGeom>
            <a:solidFill>
              <a:srgbClr val="EC8026"/>
            </a:solidFill>
            <a:ln w="15875">
              <a:noFill/>
              <a:miter lim="800000"/>
              <a:headEnd/>
              <a:tailEnd/>
            </a:ln>
          </p:spPr>
          <p:txBody>
            <a:bodyPr/>
            <a:lstStyle/>
            <a:p>
              <a:endParaRPr lang="en-US"/>
            </a:p>
          </p:txBody>
        </p:sp>
        <p:sp>
          <p:nvSpPr>
            <p:cNvPr id="92296" name="Rectangle 85"/>
            <p:cNvSpPr>
              <a:spLocks noChangeArrowheads="1"/>
            </p:cNvSpPr>
            <p:nvPr/>
          </p:nvSpPr>
          <p:spPr bwMode="auto">
            <a:xfrm rot="2700000">
              <a:off x="1814" y="2694"/>
              <a:ext cx="70" cy="70"/>
            </a:xfrm>
            <a:prstGeom prst="rect">
              <a:avLst/>
            </a:prstGeom>
            <a:solidFill>
              <a:srgbClr val="EC8026"/>
            </a:solidFill>
            <a:ln w="15875">
              <a:noFill/>
              <a:miter lim="800000"/>
              <a:headEnd/>
              <a:tailEnd/>
            </a:ln>
          </p:spPr>
          <p:txBody>
            <a:bodyPr/>
            <a:lstStyle/>
            <a:p>
              <a:endParaRPr lang="en-US"/>
            </a:p>
          </p:txBody>
        </p:sp>
        <p:sp>
          <p:nvSpPr>
            <p:cNvPr id="92297" name="Rectangle 86"/>
            <p:cNvSpPr>
              <a:spLocks noChangeArrowheads="1"/>
            </p:cNvSpPr>
            <p:nvPr/>
          </p:nvSpPr>
          <p:spPr bwMode="auto">
            <a:xfrm rot="2700000">
              <a:off x="1670" y="2648"/>
              <a:ext cx="70" cy="70"/>
            </a:xfrm>
            <a:prstGeom prst="rect">
              <a:avLst/>
            </a:prstGeom>
            <a:solidFill>
              <a:srgbClr val="EC8026"/>
            </a:solidFill>
            <a:ln w="15875">
              <a:noFill/>
              <a:miter lim="800000"/>
              <a:headEnd/>
              <a:tailEnd/>
            </a:ln>
          </p:spPr>
          <p:txBody>
            <a:bodyPr/>
            <a:lstStyle/>
            <a:p>
              <a:endParaRPr lang="en-US"/>
            </a:p>
          </p:txBody>
        </p:sp>
        <p:sp>
          <p:nvSpPr>
            <p:cNvPr id="92298" name="Rectangle 87"/>
            <p:cNvSpPr>
              <a:spLocks noChangeArrowheads="1"/>
            </p:cNvSpPr>
            <p:nvPr/>
          </p:nvSpPr>
          <p:spPr bwMode="auto">
            <a:xfrm rot="2700000">
              <a:off x="1612" y="2622"/>
              <a:ext cx="70" cy="70"/>
            </a:xfrm>
            <a:prstGeom prst="rect">
              <a:avLst/>
            </a:prstGeom>
            <a:solidFill>
              <a:srgbClr val="EC8026"/>
            </a:solidFill>
            <a:ln w="15875">
              <a:noFill/>
              <a:miter lim="800000"/>
              <a:headEnd/>
              <a:tailEnd/>
            </a:ln>
          </p:spPr>
          <p:txBody>
            <a:bodyPr/>
            <a:lstStyle/>
            <a:p>
              <a:endParaRPr lang="en-US"/>
            </a:p>
          </p:txBody>
        </p:sp>
        <p:sp>
          <p:nvSpPr>
            <p:cNvPr id="92299" name="Rectangle 88"/>
            <p:cNvSpPr>
              <a:spLocks noChangeArrowheads="1"/>
            </p:cNvSpPr>
            <p:nvPr/>
          </p:nvSpPr>
          <p:spPr bwMode="auto">
            <a:xfrm rot="2700000">
              <a:off x="1710" y="2746"/>
              <a:ext cx="70" cy="70"/>
            </a:xfrm>
            <a:prstGeom prst="rect">
              <a:avLst/>
            </a:prstGeom>
            <a:solidFill>
              <a:srgbClr val="EC8026"/>
            </a:solidFill>
            <a:ln w="15875">
              <a:noFill/>
              <a:miter lim="800000"/>
              <a:headEnd/>
              <a:tailEnd/>
            </a:ln>
          </p:spPr>
          <p:txBody>
            <a:bodyPr/>
            <a:lstStyle/>
            <a:p>
              <a:endParaRPr lang="en-US"/>
            </a:p>
          </p:txBody>
        </p:sp>
        <p:sp>
          <p:nvSpPr>
            <p:cNvPr id="92300" name="Rectangle 89"/>
            <p:cNvSpPr>
              <a:spLocks noChangeArrowheads="1"/>
            </p:cNvSpPr>
            <p:nvPr/>
          </p:nvSpPr>
          <p:spPr bwMode="auto">
            <a:xfrm rot="2700000">
              <a:off x="1658" y="2798"/>
              <a:ext cx="70" cy="70"/>
            </a:xfrm>
            <a:prstGeom prst="rect">
              <a:avLst/>
            </a:prstGeom>
            <a:solidFill>
              <a:srgbClr val="EC8026"/>
            </a:solidFill>
            <a:ln w="15875">
              <a:noFill/>
              <a:miter lim="800000"/>
              <a:headEnd/>
              <a:tailEnd/>
            </a:ln>
          </p:spPr>
          <p:txBody>
            <a:bodyPr/>
            <a:lstStyle/>
            <a:p>
              <a:endParaRPr lang="en-US"/>
            </a:p>
          </p:txBody>
        </p:sp>
        <p:sp>
          <p:nvSpPr>
            <p:cNvPr id="92301" name="Rectangle 90"/>
            <p:cNvSpPr>
              <a:spLocks noChangeArrowheads="1"/>
            </p:cNvSpPr>
            <p:nvPr/>
          </p:nvSpPr>
          <p:spPr bwMode="auto">
            <a:xfrm rot="2700000">
              <a:off x="1538" y="2658"/>
              <a:ext cx="70" cy="70"/>
            </a:xfrm>
            <a:prstGeom prst="rect">
              <a:avLst/>
            </a:prstGeom>
            <a:solidFill>
              <a:srgbClr val="EC8026"/>
            </a:solidFill>
            <a:ln w="15875">
              <a:noFill/>
              <a:miter lim="800000"/>
              <a:headEnd/>
              <a:tailEnd/>
            </a:ln>
          </p:spPr>
          <p:txBody>
            <a:bodyPr/>
            <a:lstStyle/>
            <a:p>
              <a:endParaRPr lang="en-US"/>
            </a:p>
          </p:txBody>
        </p:sp>
        <p:sp>
          <p:nvSpPr>
            <p:cNvPr id="92302" name="Rectangle 91"/>
            <p:cNvSpPr>
              <a:spLocks noChangeArrowheads="1"/>
            </p:cNvSpPr>
            <p:nvPr/>
          </p:nvSpPr>
          <p:spPr bwMode="auto">
            <a:xfrm rot="2700000">
              <a:off x="1552" y="2742"/>
              <a:ext cx="70" cy="70"/>
            </a:xfrm>
            <a:prstGeom prst="rect">
              <a:avLst/>
            </a:prstGeom>
            <a:solidFill>
              <a:srgbClr val="EC8026"/>
            </a:solidFill>
            <a:ln w="15875">
              <a:noFill/>
              <a:miter lim="800000"/>
              <a:headEnd/>
              <a:tailEnd/>
            </a:ln>
          </p:spPr>
          <p:txBody>
            <a:bodyPr/>
            <a:lstStyle/>
            <a:p>
              <a:endParaRPr lang="en-US"/>
            </a:p>
          </p:txBody>
        </p:sp>
        <p:sp>
          <p:nvSpPr>
            <p:cNvPr id="92303" name="Rectangle 92"/>
            <p:cNvSpPr>
              <a:spLocks noChangeArrowheads="1"/>
            </p:cNvSpPr>
            <p:nvPr/>
          </p:nvSpPr>
          <p:spPr bwMode="auto">
            <a:xfrm rot="2700000">
              <a:off x="1424" y="2704"/>
              <a:ext cx="70" cy="70"/>
            </a:xfrm>
            <a:prstGeom prst="rect">
              <a:avLst/>
            </a:prstGeom>
            <a:solidFill>
              <a:srgbClr val="EC8026"/>
            </a:solidFill>
            <a:ln w="15875">
              <a:noFill/>
              <a:miter lim="800000"/>
              <a:headEnd/>
              <a:tailEnd/>
            </a:ln>
          </p:spPr>
          <p:txBody>
            <a:bodyPr/>
            <a:lstStyle/>
            <a:p>
              <a:endParaRPr lang="en-US"/>
            </a:p>
          </p:txBody>
        </p:sp>
        <p:sp>
          <p:nvSpPr>
            <p:cNvPr id="92304" name="Rectangle 93"/>
            <p:cNvSpPr>
              <a:spLocks noChangeArrowheads="1"/>
            </p:cNvSpPr>
            <p:nvPr/>
          </p:nvSpPr>
          <p:spPr bwMode="auto">
            <a:xfrm rot="2700000">
              <a:off x="1476" y="2838"/>
              <a:ext cx="70" cy="70"/>
            </a:xfrm>
            <a:prstGeom prst="rect">
              <a:avLst/>
            </a:prstGeom>
            <a:solidFill>
              <a:srgbClr val="EC8026"/>
            </a:solidFill>
            <a:ln w="15875">
              <a:noFill/>
              <a:miter lim="800000"/>
              <a:headEnd/>
              <a:tailEnd/>
            </a:ln>
          </p:spPr>
          <p:txBody>
            <a:bodyPr/>
            <a:lstStyle/>
            <a:p>
              <a:endParaRPr lang="en-US"/>
            </a:p>
          </p:txBody>
        </p:sp>
        <p:sp>
          <p:nvSpPr>
            <p:cNvPr id="92305" name="Rectangle 94"/>
            <p:cNvSpPr>
              <a:spLocks noChangeArrowheads="1"/>
            </p:cNvSpPr>
            <p:nvPr/>
          </p:nvSpPr>
          <p:spPr bwMode="auto">
            <a:xfrm rot="2700000">
              <a:off x="1326" y="2548"/>
              <a:ext cx="70" cy="70"/>
            </a:xfrm>
            <a:prstGeom prst="rect">
              <a:avLst/>
            </a:prstGeom>
            <a:solidFill>
              <a:srgbClr val="EC8026"/>
            </a:solidFill>
            <a:ln w="15875">
              <a:noFill/>
              <a:miter lim="800000"/>
              <a:headEnd/>
              <a:tailEnd/>
            </a:ln>
          </p:spPr>
          <p:txBody>
            <a:bodyPr/>
            <a:lstStyle/>
            <a:p>
              <a:endParaRPr lang="en-US"/>
            </a:p>
          </p:txBody>
        </p:sp>
        <p:sp>
          <p:nvSpPr>
            <p:cNvPr id="92306" name="Rectangle 95"/>
            <p:cNvSpPr>
              <a:spLocks noChangeArrowheads="1"/>
            </p:cNvSpPr>
            <p:nvPr/>
          </p:nvSpPr>
          <p:spPr bwMode="auto">
            <a:xfrm rot="2700000">
              <a:off x="1146" y="2578"/>
              <a:ext cx="70" cy="70"/>
            </a:xfrm>
            <a:prstGeom prst="rect">
              <a:avLst/>
            </a:prstGeom>
            <a:solidFill>
              <a:srgbClr val="EC8026"/>
            </a:solidFill>
            <a:ln w="15875">
              <a:noFill/>
              <a:miter lim="800000"/>
              <a:headEnd/>
              <a:tailEnd/>
            </a:ln>
          </p:spPr>
          <p:txBody>
            <a:bodyPr/>
            <a:lstStyle/>
            <a:p>
              <a:endParaRPr lang="en-US"/>
            </a:p>
          </p:txBody>
        </p:sp>
        <p:sp>
          <p:nvSpPr>
            <p:cNvPr id="92307" name="Rectangle 96"/>
            <p:cNvSpPr>
              <a:spLocks noChangeArrowheads="1"/>
            </p:cNvSpPr>
            <p:nvPr/>
          </p:nvSpPr>
          <p:spPr bwMode="auto">
            <a:xfrm rot="2700000">
              <a:off x="1146" y="2662"/>
              <a:ext cx="70" cy="70"/>
            </a:xfrm>
            <a:prstGeom prst="rect">
              <a:avLst/>
            </a:prstGeom>
            <a:solidFill>
              <a:srgbClr val="EC8026"/>
            </a:solidFill>
            <a:ln w="15875">
              <a:noFill/>
              <a:miter lim="800000"/>
              <a:headEnd/>
              <a:tailEnd/>
            </a:ln>
          </p:spPr>
          <p:txBody>
            <a:bodyPr/>
            <a:lstStyle/>
            <a:p>
              <a:endParaRPr lang="en-US"/>
            </a:p>
          </p:txBody>
        </p:sp>
        <p:sp>
          <p:nvSpPr>
            <p:cNvPr id="92308" name="Rectangle 97"/>
            <p:cNvSpPr>
              <a:spLocks noChangeArrowheads="1"/>
            </p:cNvSpPr>
            <p:nvPr/>
          </p:nvSpPr>
          <p:spPr bwMode="auto">
            <a:xfrm rot="2700000">
              <a:off x="1122" y="2758"/>
              <a:ext cx="70" cy="70"/>
            </a:xfrm>
            <a:prstGeom prst="rect">
              <a:avLst/>
            </a:prstGeom>
            <a:solidFill>
              <a:srgbClr val="EC8026"/>
            </a:solidFill>
            <a:ln w="15875">
              <a:noFill/>
              <a:miter lim="800000"/>
              <a:headEnd/>
              <a:tailEnd/>
            </a:ln>
          </p:spPr>
          <p:txBody>
            <a:bodyPr/>
            <a:lstStyle/>
            <a:p>
              <a:endParaRPr lang="en-US"/>
            </a:p>
          </p:txBody>
        </p:sp>
        <p:sp>
          <p:nvSpPr>
            <p:cNvPr id="92309" name="Rectangle 98"/>
            <p:cNvSpPr>
              <a:spLocks noChangeArrowheads="1"/>
            </p:cNvSpPr>
            <p:nvPr/>
          </p:nvSpPr>
          <p:spPr bwMode="auto">
            <a:xfrm rot="2700000">
              <a:off x="1156" y="2802"/>
              <a:ext cx="70" cy="70"/>
            </a:xfrm>
            <a:prstGeom prst="rect">
              <a:avLst/>
            </a:prstGeom>
            <a:solidFill>
              <a:srgbClr val="EC8026"/>
            </a:solidFill>
            <a:ln w="15875">
              <a:noFill/>
              <a:miter lim="800000"/>
              <a:headEnd/>
              <a:tailEnd/>
            </a:ln>
          </p:spPr>
          <p:txBody>
            <a:bodyPr/>
            <a:lstStyle/>
            <a:p>
              <a:endParaRPr lang="en-US"/>
            </a:p>
          </p:txBody>
        </p:sp>
        <p:sp>
          <p:nvSpPr>
            <p:cNvPr id="92310" name="Rectangle 99"/>
            <p:cNvSpPr>
              <a:spLocks noChangeArrowheads="1"/>
            </p:cNvSpPr>
            <p:nvPr/>
          </p:nvSpPr>
          <p:spPr bwMode="auto">
            <a:xfrm rot="2700000">
              <a:off x="1308" y="2786"/>
              <a:ext cx="70" cy="70"/>
            </a:xfrm>
            <a:prstGeom prst="rect">
              <a:avLst/>
            </a:prstGeom>
            <a:solidFill>
              <a:srgbClr val="EC8026"/>
            </a:solidFill>
            <a:ln w="15875">
              <a:noFill/>
              <a:miter lim="800000"/>
              <a:headEnd/>
              <a:tailEnd/>
            </a:ln>
          </p:spPr>
          <p:txBody>
            <a:bodyPr/>
            <a:lstStyle/>
            <a:p>
              <a:endParaRPr lang="en-US"/>
            </a:p>
          </p:txBody>
        </p:sp>
        <p:sp>
          <p:nvSpPr>
            <p:cNvPr id="92311" name="Rectangle 100"/>
            <p:cNvSpPr>
              <a:spLocks noChangeArrowheads="1"/>
            </p:cNvSpPr>
            <p:nvPr/>
          </p:nvSpPr>
          <p:spPr bwMode="auto">
            <a:xfrm rot="2700000">
              <a:off x="1300" y="2868"/>
              <a:ext cx="70" cy="70"/>
            </a:xfrm>
            <a:prstGeom prst="rect">
              <a:avLst/>
            </a:prstGeom>
            <a:solidFill>
              <a:srgbClr val="EC8026"/>
            </a:solidFill>
            <a:ln w="15875">
              <a:noFill/>
              <a:miter lim="800000"/>
              <a:headEnd/>
              <a:tailEnd/>
            </a:ln>
          </p:spPr>
          <p:txBody>
            <a:bodyPr/>
            <a:lstStyle/>
            <a:p>
              <a:endParaRPr lang="en-US"/>
            </a:p>
          </p:txBody>
        </p:sp>
      </p:grpSp>
      <p:sp>
        <p:nvSpPr>
          <p:cNvPr id="92169" name="Line 101"/>
          <p:cNvSpPr>
            <a:spLocks noChangeShapeType="1"/>
          </p:cNvSpPr>
          <p:nvPr/>
        </p:nvSpPr>
        <p:spPr bwMode="auto">
          <a:xfrm>
            <a:off x="1201738" y="1965325"/>
            <a:ext cx="1587" cy="2924175"/>
          </a:xfrm>
          <a:prstGeom prst="line">
            <a:avLst/>
          </a:prstGeom>
          <a:noFill/>
          <a:ln w="28575">
            <a:solidFill>
              <a:srgbClr val="000000"/>
            </a:solidFill>
            <a:round/>
            <a:headEnd/>
            <a:tailEnd/>
          </a:ln>
        </p:spPr>
        <p:txBody>
          <a:bodyPr/>
          <a:lstStyle/>
          <a:p>
            <a:endParaRPr lang="en-US"/>
          </a:p>
        </p:txBody>
      </p:sp>
      <p:grpSp>
        <p:nvGrpSpPr>
          <p:cNvPr id="92170" name="Group 102"/>
          <p:cNvGrpSpPr>
            <a:grpSpLocks/>
          </p:cNvGrpSpPr>
          <p:nvPr/>
        </p:nvGrpSpPr>
        <p:grpSpPr bwMode="auto">
          <a:xfrm>
            <a:off x="1120775" y="1976438"/>
            <a:ext cx="82550" cy="2914650"/>
            <a:chOff x="722" y="1238"/>
            <a:chExt cx="35" cy="1843"/>
          </a:xfrm>
        </p:grpSpPr>
        <p:sp>
          <p:nvSpPr>
            <p:cNvPr id="92211" name="Line 103"/>
            <p:cNvSpPr>
              <a:spLocks noChangeShapeType="1"/>
            </p:cNvSpPr>
            <p:nvPr/>
          </p:nvSpPr>
          <p:spPr bwMode="auto">
            <a:xfrm>
              <a:off x="722" y="3080"/>
              <a:ext cx="35" cy="1"/>
            </a:xfrm>
            <a:prstGeom prst="line">
              <a:avLst/>
            </a:prstGeom>
            <a:noFill/>
            <a:ln w="28575">
              <a:solidFill>
                <a:srgbClr val="000000"/>
              </a:solidFill>
              <a:round/>
              <a:headEnd/>
              <a:tailEnd/>
            </a:ln>
          </p:spPr>
          <p:txBody>
            <a:bodyPr/>
            <a:lstStyle/>
            <a:p>
              <a:endParaRPr lang="en-US"/>
            </a:p>
          </p:txBody>
        </p:sp>
        <p:sp>
          <p:nvSpPr>
            <p:cNvPr id="92212" name="Line 104"/>
            <p:cNvSpPr>
              <a:spLocks noChangeShapeType="1"/>
            </p:cNvSpPr>
            <p:nvPr/>
          </p:nvSpPr>
          <p:spPr bwMode="auto">
            <a:xfrm>
              <a:off x="722" y="2851"/>
              <a:ext cx="35" cy="1"/>
            </a:xfrm>
            <a:prstGeom prst="line">
              <a:avLst/>
            </a:prstGeom>
            <a:noFill/>
            <a:ln w="28575">
              <a:solidFill>
                <a:srgbClr val="000000"/>
              </a:solidFill>
              <a:round/>
              <a:headEnd/>
              <a:tailEnd/>
            </a:ln>
          </p:spPr>
          <p:txBody>
            <a:bodyPr/>
            <a:lstStyle/>
            <a:p>
              <a:endParaRPr lang="en-US"/>
            </a:p>
          </p:txBody>
        </p:sp>
        <p:sp>
          <p:nvSpPr>
            <p:cNvPr id="92213" name="Line 105"/>
            <p:cNvSpPr>
              <a:spLocks noChangeShapeType="1"/>
            </p:cNvSpPr>
            <p:nvPr/>
          </p:nvSpPr>
          <p:spPr bwMode="auto">
            <a:xfrm>
              <a:off x="722" y="2622"/>
              <a:ext cx="35" cy="1"/>
            </a:xfrm>
            <a:prstGeom prst="line">
              <a:avLst/>
            </a:prstGeom>
            <a:noFill/>
            <a:ln w="28575">
              <a:solidFill>
                <a:srgbClr val="000000"/>
              </a:solidFill>
              <a:round/>
              <a:headEnd/>
              <a:tailEnd/>
            </a:ln>
          </p:spPr>
          <p:txBody>
            <a:bodyPr/>
            <a:lstStyle/>
            <a:p>
              <a:endParaRPr lang="en-US"/>
            </a:p>
          </p:txBody>
        </p:sp>
        <p:sp>
          <p:nvSpPr>
            <p:cNvPr id="92214" name="Line 106"/>
            <p:cNvSpPr>
              <a:spLocks noChangeShapeType="1"/>
            </p:cNvSpPr>
            <p:nvPr/>
          </p:nvSpPr>
          <p:spPr bwMode="auto">
            <a:xfrm>
              <a:off x="722" y="2388"/>
              <a:ext cx="35" cy="1"/>
            </a:xfrm>
            <a:prstGeom prst="line">
              <a:avLst/>
            </a:prstGeom>
            <a:noFill/>
            <a:ln w="28575">
              <a:solidFill>
                <a:srgbClr val="000000"/>
              </a:solidFill>
              <a:round/>
              <a:headEnd/>
              <a:tailEnd/>
            </a:ln>
          </p:spPr>
          <p:txBody>
            <a:bodyPr/>
            <a:lstStyle/>
            <a:p>
              <a:endParaRPr lang="en-US"/>
            </a:p>
          </p:txBody>
        </p:sp>
        <p:sp>
          <p:nvSpPr>
            <p:cNvPr id="92215" name="Line 107"/>
            <p:cNvSpPr>
              <a:spLocks noChangeShapeType="1"/>
            </p:cNvSpPr>
            <p:nvPr/>
          </p:nvSpPr>
          <p:spPr bwMode="auto">
            <a:xfrm>
              <a:off x="722" y="2159"/>
              <a:ext cx="35" cy="1"/>
            </a:xfrm>
            <a:prstGeom prst="line">
              <a:avLst/>
            </a:prstGeom>
            <a:noFill/>
            <a:ln w="28575">
              <a:solidFill>
                <a:srgbClr val="000000"/>
              </a:solidFill>
              <a:round/>
              <a:headEnd/>
              <a:tailEnd/>
            </a:ln>
          </p:spPr>
          <p:txBody>
            <a:bodyPr/>
            <a:lstStyle/>
            <a:p>
              <a:endParaRPr lang="en-US"/>
            </a:p>
          </p:txBody>
        </p:sp>
        <p:sp>
          <p:nvSpPr>
            <p:cNvPr id="92216" name="Line 108"/>
            <p:cNvSpPr>
              <a:spLocks noChangeShapeType="1"/>
            </p:cNvSpPr>
            <p:nvPr/>
          </p:nvSpPr>
          <p:spPr bwMode="auto">
            <a:xfrm>
              <a:off x="722" y="1930"/>
              <a:ext cx="35" cy="1"/>
            </a:xfrm>
            <a:prstGeom prst="line">
              <a:avLst/>
            </a:prstGeom>
            <a:noFill/>
            <a:ln w="28575">
              <a:solidFill>
                <a:srgbClr val="000000"/>
              </a:solidFill>
              <a:round/>
              <a:headEnd/>
              <a:tailEnd/>
            </a:ln>
          </p:spPr>
          <p:txBody>
            <a:bodyPr/>
            <a:lstStyle/>
            <a:p>
              <a:endParaRPr lang="en-US"/>
            </a:p>
          </p:txBody>
        </p:sp>
        <p:sp>
          <p:nvSpPr>
            <p:cNvPr id="92217" name="Line 109"/>
            <p:cNvSpPr>
              <a:spLocks noChangeShapeType="1"/>
            </p:cNvSpPr>
            <p:nvPr/>
          </p:nvSpPr>
          <p:spPr bwMode="auto">
            <a:xfrm>
              <a:off x="722" y="1701"/>
              <a:ext cx="35" cy="1"/>
            </a:xfrm>
            <a:prstGeom prst="line">
              <a:avLst/>
            </a:prstGeom>
            <a:noFill/>
            <a:ln w="28575">
              <a:solidFill>
                <a:srgbClr val="000000"/>
              </a:solidFill>
              <a:round/>
              <a:headEnd/>
              <a:tailEnd/>
            </a:ln>
          </p:spPr>
          <p:txBody>
            <a:bodyPr/>
            <a:lstStyle/>
            <a:p>
              <a:endParaRPr lang="en-US"/>
            </a:p>
          </p:txBody>
        </p:sp>
        <p:sp>
          <p:nvSpPr>
            <p:cNvPr id="92218" name="Line 110"/>
            <p:cNvSpPr>
              <a:spLocks noChangeShapeType="1"/>
            </p:cNvSpPr>
            <p:nvPr/>
          </p:nvSpPr>
          <p:spPr bwMode="auto">
            <a:xfrm>
              <a:off x="722" y="1467"/>
              <a:ext cx="35" cy="1"/>
            </a:xfrm>
            <a:prstGeom prst="line">
              <a:avLst/>
            </a:prstGeom>
            <a:noFill/>
            <a:ln w="28575">
              <a:solidFill>
                <a:srgbClr val="000000"/>
              </a:solidFill>
              <a:round/>
              <a:headEnd/>
              <a:tailEnd/>
            </a:ln>
          </p:spPr>
          <p:txBody>
            <a:bodyPr/>
            <a:lstStyle/>
            <a:p>
              <a:endParaRPr lang="en-US"/>
            </a:p>
          </p:txBody>
        </p:sp>
        <p:sp>
          <p:nvSpPr>
            <p:cNvPr id="92219" name="Line 111"/>
            <p:cNvSpPr>
              <a:spLocks noChangeShapeType="1"/>
            </p:cNvSpPr>
            <p:nvPr/>
          </p:nvSpPr>
          <p:spPr bwMode="auto">
            <a:xfrm>
              <a:off x="722" y="1238"/>
              <a:ext cx="35" cy="1"/>
            </a:xfrm>
            <a:prstGeom prst="line">
              <a:avLst/>
            </a:prstGeom>
            <a:noFill/>
            <a:ln w="28575">
              <a:solidFill>
                <a:srgbClr val="000000"/>
              </a:solidFill>
              <a:round/>
              <a:headEnd/>
              <a:tailEnd/>
            </a:ln>
          </p:spPr>
          <p:txBody>
            <a:bodyPr/>
            <a:lstStyle/>
            <a:p>
              <a:endParaRPr lang="en-US"/>
            </a:p>
          </p:txBody>
        </p:sp>
      </p:grpSp>
      <p:sp>
        <p:nvSpPr>
          <p:cNvPr id="92171" name="Line 112"/>
          <p:cNvSpPr>
            <a:spLocks noChangeShapeType="1"/>
          </p:cNvSpPr>
          <p:nvPr/>
        </p:nvSpPr>
        <p:spPr bwMode="auto">
          <a:xfrm>
            <a:off x="1201738" y="4889500"/>
            <a:ext cx="3902075" cy="1588"/>
          </a:xfrm>
          <a:prstGeom prst="line">
            <a:avLst/>
          </a:prstGeom>
          <a:noFill/>
          <a:ln w="28575">
            <a:solidFill>
              <a:srgbClr val="000000"/>
            </a:solidFill>
            <a:round/>
            <a:headEnd/>
            <a:tailEnd/>
          </a:ln>
        </p:spPr>
        <p:txBody>
          <a:bodyPr/>
          <a:lstStyle/>
          <a:p>
            <a:endParaRPr lang="en-US"/>
          </a:p>
        </p:txBody>
      </p:sp>
      <p:grpSp>
        <p:nvGrpSpPr>
          <p:cNvPr id="92172" name="Group 113"/>
          <p:cNvGrpSpPr>
            <a:grpSpLocks/>
          </p:cNvGrpSpPr>
          <p:nvPr/>
        </p:nvGrpSpPr>
        <p:grpSpPr bwMode="auto">
          <a:xfrm>
            <a:off x="1201738" y="4889500"/>
            <a:ext cx="3892550" cy="82550"/>
            <a:chOff x="757" y="3080"/>
            <a:chExt cx="2452" cy="52"/>
          </a:xfrm>
        </p:grpSpPr>
        <p:sp>
          <p:nvSpPr>
            <p:cNvPr id="92189" name="Line 114"/>
            <p:cNvSpPr>
              <a:spLocks noChangeShapeType="1"/>
            </p:cNvSpPr>
            <p:nvPr/>
          </p:nvSpPr>
          <p:spPr bwMode="auto">
            <a:xfrm flipV="1">
              <a:off x="757" y="3080"/>
              <a:ext cx="1" cy="43"/>
            </a:xfrm>
            <a:prstGeom prst="line">
              <a:avLst/>
            </a:prstGeom>
            <a:noFill/>
            <a:ln w="28575">
              <a:solidFill>
                <a:srgbClr val="000000"/>
              </a:solidFill>
              <a:round/>
              <a:headEnd/>
              <a:tailEnd/>
            </a:ln>
          </p:spPr>
          <p:txBody>
            <a:bodyPr/>
            <a:lstStyle/>
            <a:p>
              <a:endParaRPr lang="en-US"/>
            </a:p>
          </p:txBody>
        </p:sp>
        <p:sp>
          <p:nvSpPr>
            <p:cNvPr id="92190" name="Line 115"/>
            <p:cNvSpPr>
              <a:spLocks noChangeShapeType="1"/>
            </p:cNvSpPr>
            <p:nvPr/>
          </p:nvSpPr>
          <p:spPr bwMode="auto">
            <a:xfrm flipV="1">
              <a:off x="1126" y="3080"/>
              <a:ext cx="1" cy="43"/>
            </a:xfrm>
            <a:prstGeom prst="line">
              <a:avLst/>
            </a:prstGeom>
            <a:noFill/>
            <a:ln w="28575">
              <a:solidFill>
                <a:srgbClr val="000000"/>
              </a:solidFill>
              <a:round/>
              <a:headEnd/>
              <a:tailEnd/>
            </a:ln>
          </p:spPr>
          <p:txBody>
            <a:bodyPr/>
            <a:lstStyle/>
            <a:p>
              <a:endParaRPr lang="en-US"/>
            </a:p>
          </p:txBody>
        </p:sp>
        <p:sp>
          <p:nvSpPr>
            <p:cNvPr id="92191" name="Line 116"/>
            <p:cNvSpPr>
              <a:spLocks noChangeShapeType="1"/>
            </p:cNvSpPr>
            <p:nvPr/>
          </p:nvSpPr>
          <p:spPr bwMode="auto">
            <a:xfrm flipV="1">
              <a:off x="1342" y="3080"/>
              <a:ext cx="1" cy="43"/>
            </a:xfrm>
            <a:prstGeom prst="line">
              <a:avLst/>
            </a:prstGeom>
            <a:noFill/>
            <a:ln w="28575">
              <a:solidFill>
                <a:srgbClr val="000000"/>
              </a:solidFill>
              <a:round/>
              <a:headEnd/>
              <a:tailEnd/>
            </a:ln>
          </p:spPr>
          <p:txBody>
            <a:bodyPr/>
            <a:lstStyle/>
            <a:p>
              <a:endParaRPr lang="en-US"/>
            </a:p>
          </p:txBody>
        </p:sp>
        <p:sp>
          <p:nvSpPr>
            <p:cNvPr id="92192" name="Line 117"/>
            <p:cNvSpPr>
              <a:spLocks noChangeShapeType="1"/>
            </p:cNvSpPr>
            <p:nvPr/>
          </p:nvSpPr>
          <p:spPr bwMode="auto">
            <a:xfrm flipV="1">
              <a:off x="1494" y="3080"/>
              <a:ext cx="1" cy="43"/>
            </a:xfrm>
            <a:prstGeom prst="line">
              <a:avLst/>
            </a:prstGeom>
            <a:noFill/>
            <a:ln w="28575">
              <a:solidFill>
                <a:srgbClr val="000000"/>
              </a:solidFill>
              <a:round/>
              <a:headEnd/>
              <a:tailEnd/>
            </a:ln>
          </p:spPr>
          <p:txBody>
            <a:bodyPr/>
            <a:lstStyle/>
            <a:p>
              <a:endParaRPr lang="en-US"/>
            </a:p>
          </p:txBody>
        </p:sp>
        <p:sp>
          <p:nvSpPr>
            <p:cNvPr id="92193" name="Line 118"/>
            <p:cNvSpPr>
              <a:spLocks noChangeShapeType="1"/>
            </p:cNvSpPr>
            <p:nvPr/>
          </p:nvSpPr>
          <p:spPr bwMode="auto">
            <a:xfrm flipV="1">
              <a:off x="1612" y="3080"/>
              <a:ext cx="1" cy="43"/>
            </a:xfrm>
            <a:prstGeom prst="line">
              <a:avLst/>
            </a:prstGeom>
            <a:noFill/>
            <a:ln w="28575">
              <a:solidFill>
                <a:srgbClr val="000000"/>
              </a:solidFill>
              <a:round/>
              <a:headEnd/>
              <a:tailEnd/>
            </a:ln>
          </p:spPr>
          <p:txBody>
            <a:bodyPr/>
            <a:lstStyle/>
            <a:p>
              <a:endParaRPr lang="en-US"/>
            </a:p>
          </p:txBody>
        </p:sp>
        <p:sp>
          <p:nvSpPr>
            <p:cNvPr id="92194" name="Line 119"/>
            <p:cNvSpPr>
              <a:spLocks noChangeShapeType="1"/>
            </p:cNvSpPr>
            <p:nvPr/>
          </p:nvSpPr>
          <p:spPr bwMode="auto">
            <a:xfrm flipV="1">
              <a:off x="1710" y="3080"/>
              <a:ext cx="1" cy="43"/>
            </a:xfrm>
            <a:prstGeom prst="line">
              <a:avLst/>
            </a:prstGeom>
            <a:noFill/>
            <a:ln w="28575">
              <a:solidFill>
                <a:srgbClr val="000000"/>
              </a:solidFill>
              <a:round/>
              <a:headEnd/>
              <a:tailEnd/>
            </a:ln>
          </p:spPr>
          <p:txBody>
            <a:bodyPr/>
            <a:lstStyle/>
            <a:p>
              <a:endParaRPr lang="en-US"/>
            </a:p>
          </p:txBody>
        </p:sp>
        <p:sp>
          <p:nvSpPr>
            <p:cNvPr id="92195" name="Line 120"/>
            <p:cNvSpPr>
              <a:spLocks noChangeShapeType="1"/>
            </p:cNvSpPr>
            <p:nvPr/>
          </p:nvSpPr>
          <p:spPr bwMode="auto">
            <a:xfrm flipV="1">
              <a:off x="1793" y="3080"/>
              <a:ext cx="1" cy="43"/>
            </a:xfrm>
            <a:prstGeom prst="line">
              <a:avLst/>
            </a:prstGeom>
            <a:noFill/>
            <a:ln w="28575">
              <a:solidFill>
                <a:srgbClr val="000000"/>
              </a:solidFill>
              <a:round/>
              <a:headEnd/>
              <a:tailEnd/>
            </a:ln>
          </p:spPr>
          <p:txBody>
            <a:bodyPr/>
            <a:lstStyle/>
            <a:p>
              <a:endParaRPr lang="en-US"/>
            </a:p>
          </p:txBody>
        </p:sp>
        <p:sp>
          <p:nvSpPr>
            <p:cNvPr id="92196" name="Line 121"/>
            <p:cNvSpPr>
              <a:spLocks noChangeShapeType="1"/>
            </p:cNvSpPr>
            <p:nvPr/>
          </p:nvSpPr>
          <p:spPr bwMode="auto">
            <a:xfrm flipV="1">
              <a:off x="1863" y="3080"/>
              <a:ext cx="1" cy="43"/>
            </a:xfrm>
            <a:prstGeom prst="line">
              <a:avLst/>
            </a:prstGeom>
            <a:noFill/>
            <a:ln w="28575">
              <a:solidFill>
                <a:srgbClr val="000000"/>
              </a:solidFill>
              <a:round/>
              <a:headEnd/>
              <a:tailEnd/>
            </a:ln>
          </p:spPr>
          <p:txBody>
            <a:bodyPr/>
            <a:lstStyle/>
            <a:p>
              <a:endParaRPr lang="en-US"/>
            </a:p>
          </p:txBody>
        </p:sp>
        <p:sp>
          <p:nvSpPr>
            <p:cNvPr id="92197" name="Line 122"/>
            <p:cNvSpPr>
              <a:spLocks noChangeShapeType="1"/>
            </p:cNvSpPr>
            <p:nvPr/>
          </p:nvSpPr>
          <p:spPr bwMode="auto">
            <a:xfrm flipV="1">
              <a:off x="1928" y="3080"/>
              <a:ext cx="1" cy="43"/>
            </a:xfrm>
            <a:prstGeom prst="line">
              <a:avLst/>
            </a:prstGeom>
            <a:noFill/>
            <a:ln w="28575">
              <a:solidFill>
                <a:srgbClr val="000000"/>
              </a:solidFill>
              <a:round/>
              <a:headEnd/>
              <a:tailEnd/>
            </a:ln>
          </p:spPr>
          <p:txBody>
            <a:bodyPr/>
            <a:lstStyle/>
            <a:p>
              <a:endParaRPr lang="en-US"/>
            </a:p>
          </p:txBody>
        </p:sp>
        <p:sp>
          <p:nvSpPr>
            <p:cNvPr id="92198" name="Line 123"/>
            <p:cNvSpPr>
              <a:spLocks noChangeShapeType="1"/>
            </p:cNvSpPr>
            <p:nvPr/>
          </p:nvSpPr>
          <p:spPr bwMode="auto">
            <a:xfrm flipV="1">
              <a:off x="1985" y="3080"/>
              <a:ext cx="1" cy="43"/>
            </a:xfrm>
            <a:prstGeom prst="line">
              <a:avLst/>
            </a:prstGeom>
            <a:noFill/>
            <a:ln w="28575">
              <a:solidFill>
                <a:srgbClr val="000000"/>
              </a:solidFill>
              <a:round/>
              <a:headEnd/>
              <a:tailEnd/>
            </a:ln>
          </p:spPr>
          <p:txBody>
            <a:bodyPr/>
            <a:lstStyle/>
            <a:p>
              <a:endParaRPr lang="en-US"/>
            </a:p>
          </p:txBody>
        </p:sp>
        <p:sp>
          <p:nvSpPr>
            <p:cNvPr id="92199" name="Line 124"/>
            <p:cNvSpPr>
              <a:spLocks noChangeShapeType="1"/>
            </p:cNvSpPr>
            <p:nvPr/>
          </p:nvSpPr>
          <p:spPr bwMode="auto">
            <a:xfrm flipV="1">
              <a:off x="2354" y="3080"/>
              <a:ext cx="1" cy="43"/>
            </a:xfrm>
            <a:prstGeom prst="line">
              <a:avLst/>
            </a:prstGeom>
            <a:noFill/>
            <a:ln w="28575">
              <a:solidFill>
                <a:srgbClr val="000000"/>
              </a:solidFill>
              <a:round/>
              <a:headEnd/>
              <a:tailEnd/>
            </a:ln>
          </p:spPr>
          <p:txBody>
            <a:bodyPr/>
            <a:lstStyle/>
            <a:p>
              <a:endParaRPr lang="en-US"/>
            </a:p>
          </p:txBody>
        </p:sp>
        <p:sp>
          <p:nvSpPr>
            <p:cNvPr id="92200" name="Line 125"/>
            <p:cNvSpPr>
              <a:spLocks noChangeShapeType="1"/>
            </p:cNvSpPr>
            <p:nvPr/>
          </p:nvSpPr>
          <p:spPr bwMode="auto">
            <a:xfrm flipV="1">
              <a:off x="2565" y="3080"/>
              <a:ext cx="1" cy="43"/>
            </a:xfrm>
            <a:prstGeom prst="line">
              <a:avLst/>
            </a:prstGeom>
            <a:noFill/>
            <a:ln w="28575">
              <a:solidFill>
                <a:srgbClr val="000000"/>
              </a:solidFill>
              <a:round/>
              <a:headEnd/>
              <a:tailEnd/>
            </a:ln>
          </p:spPr>
          <p:txBody>
            <a:bodyPr/>
            <a:lstStyle/>
            <a:p>
              <a:endParaRPr lang="en-US"/>
            </a:p>
          </p:txBody>
        </p:sp>
        <p:sp>
          <p:nvSpPr>
            <p:cNvPr id="92201" name="Line 126"/>
            <p:cNvSpPr>
              <a:spLocks noChangeShapeType="1"/>
            </p:cNvSpPr>
            <p:nvPr/>
          </p:nvSpPr>
          <p:spPr bwMode="auto">
            <a:xfrm flipV="1">
              <a:off x="2722" y="3080"/>
              <a:ext cx="1" cy="43"/>
            </a:xfrm>
            <a:prstGeom prst="line">
              <a:avLst/>
            </a:prstGeom>
            <a:noFill/>
            <a:ln w="28575">
              <a:solidFill>
                <a:srgbClr val="000000"/>
              </a:solidFill>
              <a:round/>
              <a:headEnd/>
              <a:tailEnd/>
            </a:ln>
          </p:spPr>
          <p:txBody>
            <a:bodyPr/>
            <a:lstStyle/>
            <a:p>
              <a:endParaRPr lang="en-US"/>
            </a:p>
          </p:txBody>
        </p:sp>
        <p:sp>
          <p:nvSpPr>
            <p:cNvPr id="92202" name="Line 127"/>
            <p:cNvSpPr>
              <a:spLocks noChangeShapeType="1"/>
            </p:cNvSpPr>
            <p:nvPr/>
          </p:nvSpPr>
          <p:spPr bwMode="auto">
            <a:xfrm flipV="1">
              <a:off x="2840" y="3080"/>
              <a:ext cx="1" cy="43"/>
            </a:xfrm>
            <a:prstGeom prst="line">
              <a:avLst/>
            </a:prstGeom>
            <a:noFill/>
            <a:ln w="28575">
              <a:solidFill>
                <a:srgbClr val="000000"/>
              </a:solidFill>
              <a:round/>
              <a:headEnd/>
              <a:tailEnd/>
            </a:ln>
          </p:spPr>
          <p:txBody>
            <a:bodyPr/>
            <a:lstStyle/>
            <a:p>
              <a:endParaRPr lang="en-US"/>
            </a:p>
          </p:txBody>
        </p:sp>
        <p:sp>
          <p:nvSpPr>
            <p:cNvPr id="92203" name="Line 128"/>
            <p:cNvSpPr>
              <a:spLocks noChangeShapeType="1"/>
            </p:cNvSpPr>
            <p:nvPr/>
          </p:nvSpPr>
          <p:spPr bwMode="auto">
            <a:xfrm flipV="1">
              <a:off x="2939" y="3080"/>
              <a:ext cx="1" cy="43"/>
            </a:xfrm>
            <a:prstGeom prst="line">
              <a:avLst/>
            </a:prstGeom>
            <a:noFill/>
            <a:ln w="28575">
              <a:solidFill>
                <a:srgbClr val="000000"/>
              </a:solidFill>
              <a:round/>
              <a:headEnd/>
              <a:tailEnd/>
            </a:ln>
          </p:spPr>
          <p:txBody>
            <a:bodyPr/>
            <a:lstStyle/>
            <a:p>
              <a:endParaRPr lang="en-US"/>
            </a:p>
          </p:txBody>
        </p:sp>
        <p:sp>
          <p:nvSpPr>
            <p:cNvPr id="92204" name="Line 129"/>
            <p:cNvSpPr>
              <a:spLocks noChangeShapeType="1"/>
            </p:cNvSpPr>
            <p:nvPr/>
          </p:nvSpPr>
          <p:spPr bwMode="auto">
            <a:xfrm flipV="1">
              <a:off x="3021" y="3080"/>
              <a:ext cx="1" cy="43"/>
            </a:xfrm>
            <a:prstGeom prst="line">
              <a:avLst/>
            </a:prstGeom>
            <a:noFill/>
            <a:ln w="28575">
              <a:solidFill>
                <a:srgbClr val="000000"/>
              </a:solidFill>
              <a:round/>
              <a:headEnd/>
              <a:tailEnd/>
            </a:ln>
          </p:spPr>
          <p:txBody>
            <a:bodyPr/>
            <a:lstStyle/>
            <a:p>
              <a:endParaRPr lang="en-US"/>
            </a:p>
          </p:txBody>
        </p:sp>
        <p:sp>
          <p:nvSpPr>
            <p:cNvPr id="92205" name="Line 130"/>
            <p:cNvSpPr>
              <a:spLocks noChangeShapeType="1"/>
            </p:cNvSpPr>
            <p:nvPr/>
          </p:nvSpPr>
          <p:spPr bwMode="auto">
            <a:xfrm flipV="1">
              <a:off x="3091" y="3080"/>
              <a:ext cx="1" cy="43"/>
            </a:xfrm>
            <a:prstGeom prst="line">
              <a:avLst/>
            </a:prstGeom>
            <a:noFill/>
            <a:ln w="28575">
              <a:solidFill>
                <a:srgbClr val="000000"/>
              </a:solidFill>
              <a:round/>
              <a:headEnd/>
              <a:tailEnd/>
            </a:ln>
          </p:spPr>
          <p:txBody>
            <a:bodyPr/>
            <a:lstStyle/>
            <a:p>
              <a:endParaRPr lang="en-US"/>
            </a:p>
          </p:txBody>
        </p:sp>
        <p:sp>
          <p:nvSpPr>
            <p:cNvPr id="92206" name="Line 131"/>
            <p:cNvSpPr>
              <a:spLocks noChangeShapeType="1"/>
            </p:cNvSpPr>
            <p:nvPr/>
          </p:nvSpPr>
          <p:spPr bwMode="auto">
            <a:xfrm flipV="1">
              <a:off x="3149" y="3080"/>
              <a:ext cx="1" cy="43"/>
            </a:xfrm>
            <a:prstGeom prst="line">
              <a:avLst/>
            </a:prstGeom>
            <a:noFill/>
            <a:ln w="28575">
              <a:solidFill>
                <a:srgbClr val="000000"/>
              </a:solidFill>
              <a:round/>
              <a:headEnd/>
              <a:tailEnd/>
            </a:ln>
          </p:spPr>
          <p:txBody>
            <a:bodyPr/>
            <a:lstStyle/>
            <a:p>
              <a:endParaRPr lang="en-US"/>
            </a:p>
          </p:txBody>
        </p:sp>
        <p:sp>
          <p:nvSpPr>
            <p:cNvPr id="92207" name="Line 132"/>
            <p:cNvSpPr>
              <a:spLocks noChangeShapeType="1"/>
            </p:cNvSpPr>
            <p:nvPr/>
          </p:nvSpPr>
          <p:spPr bwMode="auto">
            <a:xfrm flipV="1">
              <a:off x="3208" y="3080"/>
              <a:ext cx="1" cy="43"/>
            </a:xfrm>
            <a:prstGeom prst="line">
              <a:avLst/>
            </a:prstGeom>
            <a:noFill/>
            <a:ln w="28575">
              <a:solidFill>
                <a:srgbClr val="000000"/>
              </a:solidFill>
              <a:round/>
              <a:headEnd/>
              <a:tailEnd/>
            </a:ln>
          </p:spPr>
          <p:txBody>
            <a:bodyPr/>
            <a:lstStyle/>
            <a:p>
              <a:endParaRPr lang="en-US"/>
            </a:p>
          </p:txBody>
        </p:sp>
        <p:sp>
          <p:nvSpPr>
            <p:cNvPr id="92208" name="Line 133"/>
            <p:cNvSpPr>
              <a:spLocks noChangeShapeType="1"/>
            </p:cNvSpPr>
            <p:nvPr/>
          </p:nvSpPr>
          <p:spPr bwMode="auto">
            <a:xfrm flipV="1">
              <a:off x="757" y="3080"/>
              <a:ext cx="1" cy="52"/>
            </a:xfrm>
            <a:prstGeom prst="line">
              <a:avLst/>
            </a:prstGeom>
            <a:noFill/>
            <a:ln w="28575">
              <a:solidFill>
                <a:srgbClr val="000000"/>
              </a:solidFill>
              <a:round/>
              <a:headEnd/>
              <a:tailEnd/>
            </a:ln>
          </p:spPr>
          <p:txBody>
            <a:bodyPr/>
            <a:lstStyle/>
            <a:p>
              <a:endParaRPr lang="en-US"/>
            </a:p>
          </p:txBody>
        </p:sp>
        <p:sp>
          <p:nvSpPr>
            <p:cNvPr id="92209" name="Line 134"/>
            <p:cNvSpPr>
              <a:spLocks noChangeShapeType="1"/>
            </p:cNvSpPr>
            <p:nvPr/>
          </p:nvSpPr>
          <p:spPr bwMode="auto">
            <a:xfrm flipV="1">
              <a:off x="1985" y="3080"/>
              <a:ext cx="1" cy="52"/>
            </a:xfrm>
            <a:prstGeom prst="line">
              <a:avLst/>
            </a:prstGeom>
            <a:noFill/>
            <a:ln w="28575">
              <a:solidFill>
                <a:srgbClr val="000000"/>
              </a:solidFill>
              <a:round/>
              <a:headEnd/>
              <a:tailEnd/>
            </a:ln>
          </p:spPr>
          <p:txBody>
            <a:bodyPr/>
            <a:lstStyle/>
            <a:p>
              <a:endParaRPr lang="en-US"/>
            </a:p>
          </p:txBody>
        </p:sp>
        <p:sp>
          <p:nvSpPr>
            <p:cNvPr id="92210" name="Line 135"/>
            <p:cNvSpPr>
              <a:spLocks noChangeShapeType="1"/>
            </p:cNvSpPr>
            <p:nvPr/>
          </p:nvSpPr>
          <p:spPr bwMode="auto">
            <a:xfrm flipV="1">
              <a:off x="3208" y="3080"/>
              <a:ext cx="1" cy="52"/>
            </a:xfrm>
            <a:prstGeom prst="line">
              <a:avLst/>
            </a:prstGeom>
            <a:noFill/>
            <a:ln w="28575">
              <a:solidFill>
                <a:srgbClr val="000000"/>
              </a:solidFill>
              <a:round/>
              <a:headEnd/>
              <a:tailEnd/>
            </a:ln>
          </p:spPr>
          <p:txBody>
            <a:bodyPr/>
            <a:lstStyle/>
            <a:p>
              <a:endParaRPr lang="en-US"/>
            </a:p>
          </p:txBody>
        </p:sp>
      </p:grpSp>
      <p:grpSp>
        <p:nvGrpSpPr>
          <p:cNvPr id="92173" name="Group 136"/>
          <p:cNvGrpSpPr>
            <a:grpSpLocks/>
          </p:cNvGrpSpPr>
          <p:nvPr/>
        </p:nvGrpSpPr>
        <p:grpSpPr bwMode="auto">
          <a:xfrm>
            <a:off x="881063" y="1854200"/>
            <a:ext cx="196850" cy="3136900"/>
            <a:chOff x="537" y="1168"/>
            <a:chExt cx="124" cy="1976"/>
          </a:xfrm>
        </p:grpSpPr>
        <p:sp>
          <p:nvSpPr>
            <p:cNvPr id="92180" name="Rectangle 137"/>
            <p:cNvSpPr>
              <a:spLocks noChangeArrowheads="1"/>
            </p:cNvSpPr>
            <p:nvPr/>
          </p:nvSpPr>
          <p:spPr bwMode="auto">
            <a:xfrm>
              <a:off x="599" y="3010"/>
              <a:ext cx="62" cy="134"/>
            </a:xfrm>
            <a:prstGeom prst="rect">
              <a:avLst/>
            </a:prstGeom>
            <a:noFill/>
            <a:ln w="9525">
              <a:noFill/>
              <a:miter lim="800000"/>
              <a:headEnd/>
              <a:tailEnd/>
            </a:ln>
          </p:spPr>
          <p:txBody>
            <a:bodyPr wrap="none" lIns="0" tIns="0" rIns="0" bIns="0">
              <a:spAutoFit/>
            </a:bodyPr>
            <a:lstStyle/>
            <a:p>
              <a:r>
                <a:rPr lang="en-GB" sz="1400" b="1">
                  <a:solidFill>
                    <a:srgbClr val="000000"/>
                  </a:solidFill>
                </a:rPr>
                <a:t>0</a:t>
              </a:r>
              <a:endParaRPr lang="en-GB" sz="1400"/>
            </a:p>
          </p:txBody>
        </p:sp>
        <p:sp>
          <p:nvSpPr>
            <p:cNvPr id="92181" name="Rectangle 138"/>
            <p:cNvSpPr>
              <a:spLocks noChangeArrowheads="1"/>
            </p:cNvSpPr>
            <p:nvPr/>
          </p:nvSpPr>
          <p:spPr bwMode="auto">
            <a:xfrm>
              <a:off x="599" y="2781"/>
              <a:ext cx="62" cy="134"/>
            </a:xfrm>
            <a:prstGeom prst="rect">
              <a:avLst/>
            </a:prstGeom>
            <a:noFill/>
            <a:ln w="9525">
              <a:noFill/>
              <a:miter lim="800000"/>
              <a:headEnd/>
              <a:tailEnd/>
            </a:ln>
          </p:spPr>
          <p:txBody>
            <a:bodyPr wrap="none" lIns="0" tIns="0" rIns="0" bIns="0">
              <a:spAutoFit/>
            </a:bodyPr>
            <a:lstStyle/>
            <a:p>
              <a:r>
                <a:rPr lang="en-GB" sz="1400" b="1">
                  <a:solidFill>
                    <a:srgbClr val="000000"/>
                  </a:solidFill>
                </a:rPr>
                <a:t>5</a:t>
              </a:r>
              <a:endParaRPr lang="en-GB" sz="1400"/>
            </a:p>
          </p:txBody>
        </p:sp>
        <p:sp>
          <p:nvSpPr>
            <p:cNvPr id="92182" name="Rectangle 139"/>
            <p:cNvSpPr>
              <a:spLocks noChangeArrowheads="1"/>
            </p:cNvSpPr>
            <p:nvPr/>
          </p:nvSpPr>
          <p:spPr bwMode="auto">
            <a:xfrm>
              <a:off x="537" y="2552"/>
              <a:ext cx="124" cy="134"/>
            </a:xfrm>
            <a:prstGeom prst="rect">
              <a:avLst/>
            </a:prstGeom>
            <a:noFill/>
            <a:ln w="9525">
              <a:noFill/>
              <a:miter lim="800000"/>
              <a:headEnd/>
              <a:tailEnd/>
            </a:ln>
          </p:spPr>
          <p:txBody>
            <a:bodyPr wrap="none" lIns="0" tIns="0" rIns="0" bIns="0">
              <a:spAutoFit/>
            </a:bodyPr>
            <a:lstStyle/>
            <a:p>
              <a:r>
                <a:rPr lang="en-GB" sz="1400" b="1">
                  <a:solidFill>
                    <a:srgbClr val="000000"/>
                  </a:solidFill>
                </a:rPr>
                <a:t>10</a:t>
              </a:r>
              <a:endParaRPr lang="en-GB" sz="1400"/>
            </a:p>
          </p:txBody>
        </p:sp>
        <p:sp>
          <p:nvSpPr>
            <p:cNvPr id="92183" name="Rectangle 140"/>
            <p:cNvSpPr>
              <a:spLocks noChangeArrowheads="1"/>
            </p:cNvSpPr>
            <p:nvPr/>
          </p:nvSpPr>
          <p:spPr bwMode="auto">
            <a:xfrm>
              <a:off x="537" y="2317"/>
              <a:ext cx="124" cy="134"/>
            </a:xfrm>
            <a:prstGeom prst="rect">
              <a:avLst/>
            </a:prstGeom>
            <a:noFill/>
            <a:ln w="9525">
              <a:noFill/>
              <a:miter lim="800000"/>
              <a:headEnd/>
              <a:tailEnd/>
            </a:ln>
          </p:spPr>
          <p:txBody>
            <a:bodyPr wrap="none" lIns="0" tIns="0" rIns="0" bIns="0">
              <a:spAutoFit/>
            </a:bodyPr>
            <a:lstStyle/>
            <a:p>
              <a:r>
                <a:rPr lang="en-GB" sz="1400" b="1">
                  <a:solidFill>
                    <a:srgbClr val="000000"/>
                  </a:solidFill>
                </a:rPr>
                <a:t>15</a:t>
              </a:r>
              <a:endParaRPr lang="en-GB" sz="1400"/>
            </a:p>
          </p:txBody>
        </p:sp>
        <p:sp>
          <p:nvSpPr>
            <p:cNvPr id="92184" name="Rectangle 141"/>
            <p:cNvSpPr>
              <a:spLocks noChangeArrowheads="1"/>
            </p:cNvSpPr>
            <p:nvPr/>
          </p:nvSpPr>
          <p:spPr bwMode="auto">
            <a:xfrm>
              <a:off x="537" y="2089"/>
              <a:ext cx="124" cy="134"/>
            </a:xfrm>
            <a:prstGeom prst="rect">
              <a:avLst/>
            </a:prstGeom>
            <a:noFill/>
            <a:ln w="9525">
              <a:noFill/>
              <a:miter lim="800000"/>
              <a:headEnd/>
              <a:tailEnd/>
            </a:ln>
          </p:spPr>
          <p:txBody>
            <a:bodyPr wrap="none" lIns="0" tIns="0" rIns="0" bIns="0">
              <a:spAutoFit/>
            </a:bodyPr>
            <a:lstStyle/>
            <a:p>
              <a:r>
                <a:rPr lang="en-GB" sz="1400" b="1">
                  <a:solidFill>
                    <a:srgbClr val="000000"/>
                  </a:solidFill>
                </a:rPr>
                <a:t>20</a:t>
              </a:r>
              <a:endParaRPr lang="en-GB" sz="1400"/>
            </a:p>
          </p:txBody>
        </p:sp>
        <p:sp>
          <p:nvSpPr>
            <p:cNvPr id="92185" name="Rectangle 142"/>
            <p:cNvSpPr>
              <a:spLocks noChangeArrowheads="1"/>
            </p:cNvSpPr>
            <p:nvPr/>
          </p:nvSpPr>
          <p:spPr bwMode="auto">
            <a:xfrm>
              <a:off x="537" y="1860"/>
              <a:ext cx="124" cy="134"/>
            </a:xfrm>
            <a:prstGeom prst="rect">
              <a:avLst/>
            </a:prstGeom>
            <a:noFill/>
            <a:ln w="9525">
              <a:noFill/>
              <a:miter lim="800000"/>
              <a:headEnd/>
              <a:tailEnd/>
            </a:ln>
          </p:spPr>
          <p:txBody>
            <a:bodyPr wrap="none" lIns="0" tIns="0" rIns="0" bIns="0">
              <a:spAutoFit/>
            </a:bodyPr>
            <a:lstStyle/>
            <a:p>
              <a:r>
                <a:rPr lang="en-GB" sz="1400" b="1">
                  <a:solidFill>
                    <a:srgbClr val="000000"/>
                  </a:solidFill>
                </a:rPr>
                <a:t>25</a:t>
              </a:r>
              <a:endParaRPr lang="en-GB" sz="1400"/>
            </a:p>
          </p:txBody>
        </p:sp>
        <p:sp>
          <p:nvSpPr>
            <p:cNvPr id="92186" name="Rectangle 143"/>
            <p:cNvSpPr>
              <a:spLocks noChangeArrowheads="1"/>
            </p:cNvSpPr>
            <p:nvPr/>
          </p:nvSpPr>
          <p:spPr bwMode="auto">
            <a:xfrm>
              <a:off x="537" y="1631"/>
              <a:ext cx="124" cy="134"/>
            </a:xfrm>
            <a:prstGeom prst="rect">
              <a:avLst/>
            </a:prstGeom>
            <a:noFill/>
            <a:ln w="9525">
              <a:noFill/>
              <a:miter lim="800000"/>
              <a:headEnd/>
              <a:tailEnd/>
            </a:ln>
          </p:spPr>
          <p:txBody>
            <a:bodyPr wrap="none" lIns="0" tIns="0" rIns="0" bIns="0">
              <a:spAutoFit/>
            </a:bodyPr>
            <a:lstStyle/>
            <a:p>
              <a:r>
                <a:rPr lang="en-GB" sz="1400" b="1">
                  <a:solidFill>
                    <a:srgbClr val="000000"/>
                  </a:solidFill>
                </a:rPr>
                <a:t>30</a:t>
              </a:r>
              <a:endParaRPr lang="en-GB" sz="1400"/>
            </a:p>
          </p:txBody>
        </p:sp>
        <p:sp>
          <p:nvSpPr>
            <p:cNvPr id="92187" name="Rectangle 144"/>
            <p:cNvSpPr>
              <a:spLocks noChangeArrowheads="1"/>
            </p:cNvSpPr>
            <p:nvPr/>
          </p:nvSpPr>
          <p:spPr bwMode="auto">
            <a:xfrm>
              <a:off x="537" y="1396"/>
              <a:ext cx="124" cy="134"/>
            </a:xfrm>
            <a:prstGeom prst="rect">
              <a:avLst/>
            </a:prstGeom>
            <a:noFill/>
            <a:ln w="9525">
              <a:noFill/>
              <a:miter lim="800000"/>
              <a:headEnd/>
              <a:tailEnd/>
            </a:ln>
          </p:spPr>
          <p:txBody>
            <a:bodyPr wrap="none" lIns="0" tIns="0" rIns="0" bIns="0">
              <a:spAutoFit/>
            </a:bodyPr>
            <a:lstStyle/>
            <a:p>
              <a:r>
                <a:rPr lang="en-GB" sz="1400" b="1">
                  <a:solidFill>
                    <a:srgbClr val="000000"/>
                  </a:solidFill>
                </a:rPr>
                <a:t>35</a:t>
              </a:r>
              <a:endParaRPr lang="en-GB" sz="1400"/>
            </a:p>
          </p:txBody>
        </p:sp>
        <p:sp>
          <p:nvSpPr>
            <p:cNvPr id="92188" name="Rectangle 145"/>
            <p:cNvSpPr>
              <a:spLocks noChangeArrowheads="1"/>
            </p:cNvSpPr>
            <p:nvPr/>
          </p:nvSpPr>
          <p:spPr bwMode="auto">
            <a:xfrm>
              <a:off x="537" y="1168"/>
              <a:ext cx="124" cy="134"/>
            </a:xfrm>
            <a:prstGeom prst="rect">
              <a:avLst/>
            </a:prstGeom>
            <a:noFill/>
            <a:ln w="9525">
              <a:noFill/>
              <a:miter lim="800000"/>
              <a:headEnd/>
              <a:tailEnd/>
            </a:ln>
          </p:spPr>
          <p:txBody>
            <a:bodyPr wrap="none" lIns="0" tIns="0" rIns="0" bIns="0">
              <a:spAutoFit/>
            </a:bodyPr>
            <a:lstStyle/>
            <a:p>
              <a:r>
                <a:rPr lang="en-GB" sz="1400" b="1">
                  <a:solidFill>
                    <a:srgbClr val="000000"/>
                  </a:solidFill>
                </a:rPr>
                <a:t>40</a:t>
              </a:r>
              <a:endParaRPr lang="en-GB" sz="1400"/>
            </a:p>
          </p:txBody>
        </p:sp>
      </p:grpSp>
      <p:grpSp>
        <p:nvGrpSpPr>
          <p:cNvPr id="92174" name="Group 146"/>
          <p:cNvGrpSpPr>
            <a:grpSpLocks/>
          </p:cNvGrpSpPr>
          <p:nvPr/>
        </p:nvGrpSpPr>
        <p:grpSpPr bwMode="auto">
          <a:xfrm>
            <a:off x="1035050" y="5000625"/>
            <a:ext cx="4281488" cy="212725"/>
            <a:chOff x="652" y="3186"/>
            <a:chExt cx="2697" cy="134"/>
          </a:xfrm>
        </p:grpSpPr>
        <p:sp>
          <p:nvSpPr>
            <p:cNvPr id="92177" name="Rectangle 147"/>
            <p:cNvSpPr>
              <a:spLocks noChangeArrowheads="1"/>
            </p:cNvSpPr>
            <p:nvPr/>
          </p:nvSpPr>
          <p:spPr bwMode="auto">
            <a:xfrm>
              <a:off x="652" y="3186"/>
              <a:ext cx="186" cy="134"/>
            </a:xfrm>
            <a:prstGeom prst="rect">
              <a:avLst/>
            </a:prstGeom>
            <a:noFill/>
            <a:ln w="9525">
              <a:noFill/>
              <a:miter lim="800000"/>
              <a:headEnd/>
              <a:tailEnd/>
            </a:ln>
          </p:spPr>
          <p:txBody>
            <a:bodyPr wrap="none" lIns="0" tIns="0" rIns="0" bIns="0">
              <a:spAutoFit/>
            </a:bodyPr>
            <a:lstStyle/>
            <a:p>
              <a:pPr algn="ctr"/>
              <a:r>
                <a:rPr lang="en-GB" sz="1400" b="1">
                  <a:solidFill>
                    <a:srgbClr val="000000"/>
                  </a:solidFill>
                </a:rPr>
                <a:t>100</a:t>
              </a:r>
              <a:endParaRPr lang="en-GB" sz="1400" b="1"/>
            </a:p>
          </p:txBody>
        </p:sp>
        <p:sp>
          <p:nvSpPr>
            <p:cNvPr id="92178" name="Rectangle 148"/>
            <p:cNvSpPr>
              <a:spLocks noChangeArrowheads="1"/>
            </p:cNvSpPr>
            <p:nvPr/>
          </p:nvSpPr>
          <p:spPr bwMode="auto">
            <a:xfrm>
              <a:off x="1848" y="3186"/>
              <a:ext cx="248" cy="134"/>
            </a:xfrm>
            <a:prstGeom prst="rect">
              <a:avLst/>
            </a:prstGeom>
            <a:noFill/>
            <a:ln w="9525">
              <a:noFill/>
              <a:miter lim="800000"/>
              <a:headEnd/>
              <a:tailEnd/>
            </a:ln>
          </p:spPr>
          <p:txBody>
            <a:bodyPr wrap="none" lIns="0" tIns="0" rIns="0" bIns="0">
              <a:spAutoFit/>
            </a:bodyPr>
            <a:lstStyle/>
            <a:p>
              <a:pPr algn="ctr"/>
              <a:r>
                <a:rPr lang="en-GB" sz="1400" b="1">
                  <a:solidFill>
                    <a:srgbClr val="000000"/>
                  </a:solidFill>
                </a:rPr>
                <a:t>1000</a:t>
              </a:r>
              <a:endParaRPr lang="en-GB" sz="1400" b="1"/>
            </a:p>
          </p:txBody>
        </p:sp>
        <p:sp>
          <p:nvSpPr>
            <p:cNvPr id="92179" name="Rectangle 149"/>
            <p:cNvSpPr>
              <a:spLocks noChangeArrowheads="1"/>
            </p:cNvSpPr>
            <p:nvPr/>
          </p:nvSpPr>
          <p:spPr bwMode="auto">
            <a:xfrm>
              <a:off x="3039" y="3186"/>
              <a:ext cx="310" cy="134"/>
            </a:xfrm>
            <a:prstGeom prst="rect">
              <a:avLst/>
            </a:prstGeom>
            <a:noFill/>
            <a:ln w="9525">
              <a:noFill/>
              <a:miter lim="800000"/>
              <a:headEnd/>
              <a:tailEnd/>
            </a:ln>
          </p:spPr>
          <p:txBody>
            <a:bodyPr wrap="none" lIns="0" tIns="0" rIns="0" bIns="0">
              <a:spAutoFit/>
            </a:bodyPr>
            <a:lstStyle/>
            <a:p>
              <a:pPr algn="ctr"/>
              <a:r>
                <a:rPr lang="en-GB" sz="1400" b="1">
                  <a:solidFill>
                    <a:srgbClr val="000000"/>
                  </a:solidFill>
                </a:rPr>
                <a:t>10000</a:t>
              </a:r>
              <a:endParaRPr lang="en-GB" sz="1400" b="1"/>
            </a:p>
          </p:txBody>
        </p:sp>
      </p:grpSp>
      <p:sp>
        <p:nvSpPr>
          <p:cNvPr id="82070" name="Freeform 150"/>
          <p:cNvSpPr>
            <a:spLocks/>
          </p:cNvSpPr>
          <p:nvPr/>
        </p:nvSpPr>
        <p:spPr bwMode="auto">
          <a:xfrm>
            <a:off x="1185863" y="2868613"/>
            <a:ext cx="3662362" cy="1485900"/>
          </a:xfrm>
          <a:custGeom>
            <a:avLst/>
            <a:gdLst>
              <a:gd name="T0" fmla="*/ 0 w 2307"/>
              <a:gd name="T1" fmla="*/ 1485900 h 936"/>
              <a:gd name="T2" fmla="*/ 1838325 w 2307"/>
              <a:gd name="T3" fmla="*/ 1485900 h 936"/>
              <a:gd name="T4" fmla="*/ 1976437 w 2307"/>
              <a:gd name="T5" fmla="*/ 1476375 h 936"/>
              <a:gd name="T6" fmla="*/ 2138362 w 2307"/>
              <a:gd name="T7" fmla="*/ 1457325 h 936"/>
              <a:gd name="T8" fmla="*/ 2328862 w 2307"/>
              <a:gd name="T9" fmla="*/ 1438275 h 936"/>
              <a:gd name="T10" fmla="*/ 2462212 w 2307"/>
              <a:gd name="T11" fmla="*/ 1333500 h 936"/>
              <a:gd name="T12" fmla="*/ 2552700 w 2307"/>
              <a:gd name="T13" fmla="*/ 1238250 h 936"/>
              <a:gd name="T14" fmla="*/ 2752725 w 2307"/>
              <a:gd name="T15" fmla="*/ 1081088 h 936"/>
              <a:gd name="T16" fmla="*/ 2857500 w 2307"/>
              <a:gd name="T17" fmla="*/ 985838 h 936"/>
              <a:gd name="T18" fmla="*/ 3019425 w 2307"/>
              <a:gd name="T19" fmla="*/ 852488 h 936"/>
              <a:gd name="T20" fmla="*/ 3205162 w 2307"/>
              <a:gd name="T21" fmla="*/ 652463 h 936"/>
              <a:gd name="T22" fmla="*/ 3386137 w 2307"/>
              <a:gd name="T23" fmla="*/ 419100 h 936"/>
              <a:gd name="T24" fmla="*/ 3529012 w 2307"/>
              <a:gd name="T25" fmla="*/ 257175 h 936"/>
              <a:gd name="T26" fmla="*/ 3638550 w 2307"/>
              <a:gd name="T27" fmla="*/ 76200 h 936"/>
              <a:gd name="T28" fmla="*/ 3662362 w 2307"/>
              <a:gd name="T29" fmla="*/ 0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07"/>
              <a:gd name="T46" fmla="*/ 0 h 936"/>
              <a:gd name="T47" fmla="*/ 2307 w 2307"/>
              <a:gd name="T48" fmla="*/ 936 h 9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07" h="936">
                <a:moveTo>
                  <a:pt x="0" y="936"/>
                </a:moveTo>
                <a:lnTo>
                  <a:pt x="1158" y="936"/>
                </a:lnTo>
                <a:lnTo>
                  <a:pt x="1245" y="930"/>
                </a:lnTo>
                <a:lnTo>
                  <a:pt x="1347" y="918"/>
                </a:lnTo>
                <a:lnTo>
                  <a:pt x="1467" y="906"/>
                </a:lnTo>
                <a:lnTo>
                  <a:pt x="1551" y="840"/>
                </a:lnTo>
                <a:lnTo>
                  <a:pt x="1608" y="780"/>
                </a:lnTo>
                <a:lnTo>
                  <a:pt x="1734" y="681"/>
                </a:lnTo>
                <a:lnTo>
                  <a:pt x="1800" y="621"/>
                </a:lnTo>
                <a:lnTo>
                  <a:pt x="1902" y="537"/>
                </a:lnTo>
                <a:lnTo>
                  <a:pt x="2019" y="411"/>
                </a:lnTo>
                <a:lnTo>
                  <a:pt x="2133" y="264"/>
                </a:lnTo>
                <a:lnTo>
                  <a:pt x="2223" y="162"/>
                </a:lnTo>
                <a:lnTo>
                  <a:pt x="2292" y="48"/>
                </a:lnTo>
                <a:lnTo>
                  <a:pt x="2307" y="0"/>
                </a:lnTo>
              </a:path>
            </a:pathLst>
          </a:custGeom>
          <a:noFill/>
          <a:ln w="28575">
            <a:solidFill>
              <a:schemeClr val="accent2"/>
            </a:solidFill>
            <a:round/>
            <a:headEnd/>
            <a:tailEnd/>
          </a:ln>
        </p:spPr>
        <p:txBody>
          <a:bodyPr lIns="91427" tIns="45713" rIns="91427" bIns="45713"/>
          <a:lstStyle/>
          <a:p>
            <a:endParaRPr lang="en-US"/>
          </a:p>
        </p:txBody>
      </p:sp>
      <p:sp>
        <p:nvSpPr>
          <p:cNvPr id="82071" name="AutoShape 151"/>
          <p:cNvSpPr>
            <a:spLocks noChangeArrowheads="1"/>
          </p:cNvSpPr>
          <p:nvPr/>
        </p:nvSpPr>
        <p:spPr bwMode="auto">
          <a:xfrm>
            <a:off x="271463" y="5594350"/>
            <a:ext cx="8623300" cy="363538"/>
          </a:xfrm>
          <a:prstGeom prst="roundRect">
            <a:avLst>
              <a:gd name="adj" fmla="val 16667"/>
            </a:avLst>
          </a:prstGeom>
          <a:solidFill>
            <a:srgbClr val="EC8026"/>
          </a:solidFill>
          <a:ln w="19050">
            <a:noFill/>
            <a:round/>
            <a:headEnd/>
            <a:tailEnd/>
          </a:ln>
        </p:spPr>
        <p:txBody>
          <a:bodyPr anchor="ctr" anchorCtr="1">
            <a:spAutoFit/>
          </a:bodyPr>
          <a:lstStyle/>
          <a:p>
            <a:pPr algn="ctr" eaLnBrk="0" hangingPunct="0">
              <a:spcBef>
                <a:spcPct val="50000"/>
              </a:spcBef>
            </a:pPr>
            <a:r>
              <a:rPr lang="en-GB" b="1"/>
              <a:t>Cardiac iron loading associated with serum ferritin levels &gt;1800 </a:t>
            </a:r>
            <a:r>
              <a:rPr lang="en-US" b="1">
                <a:cs typeface="Arial" pitchFamily="34" charset="0"/>
              </a:rPr>
              <a:t>ng/mL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070"/>
                                        </p:tgtEl>
                                        <p:attrNameLst>
                                          <p:attrName>style.visibility</p:attrName>
                                        </p:attrNameLst>
                                      </p:cBhvr>
                                      <p:to>
                                        <p:strVal val="visible"/>
                                      </p:to>
                                    </p:set>
                                    <p:animEffect transition="in" filter="wipe(left)">
                                      <p:cBhvr>
                                        <p:cTn id="11" dur="1000"/>
                                        <p:tgtEl>
                                          <p:spTgt spid="8207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81922"/>
                                        </p:tgtEl>
                                        <p:attrNameLst>
                                          <p:attrName>style.visibility</p:attrName>
                                        </p:attrNameLst>
                                      </p:cBhvr>
                                      <p:to>
                                        <p:strVal val="visible"/>
                                      </p:to>
                                    </p:set>
                                    <p:animEffect transition="in" filter="wipe(down)">
                                      <p:cBhvr>
                                        <p:cTn id="15" dur="1000"/>
                                        <p:tgtEl>
                                          <p:spTgt spid="8192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2071"/>
                                        </p:tgtEl>
                                        <p:attrNameLst>
                                          <p:attrName>style.visibility</p:attrName>
                                        </p:attrNameLst>
                                      </p:cBhvr>
                                      <p:to>
                                        <p:strVal val="visible"/>
                                      </p:to>
                                    </p:set>
                                    <p:animEffect transition="in" filter="dissolve">
                                      <p:cBhvr>
                                        <p:cTn id="18" dur="500"/>
                                        <p:tgtEl>
                                          <p:spTgt spid="82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p:bldP spid="82070" grpId="0" animBg="1"/>
      <p:bldP spid="8207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smtClean="0"/>
              <a:t>Measuring LIC with MRI</a:t>
            </a:r>
          </a:p>
        </p:txBody>
      </p:sp>
      <p:graphicFrame>
        <p:nvGraphicFramePr>
          <p:cNvPr id="102403" name="Group 3"/>
          <p:cNvGraphicFramePr>
            <a:graphicFrameLocks noGrp="1"/>
          </p:cNvGraphicFramePr>
          <p:nvPr>
            <p:ph sz="half" idx="1"/>
          </p:nvPr>
        </p:nvGraphicFramePr>
        <p:xfrm>
          <a:off x="257175" y="1773238"/>
          <a:ext cx="8628063" cy="4640264"/>
        </p:xfrm>
        <a:graphic>
          <a:graphicData uri="http://schemas.openxmlformats.org/drawingml/2006/table">
            <a:tbl>
              <a:tblPr/>
              <a:tblGrid>
                <a:gridCol w="4314825"/>
                <a:gridCol w="4313238"/>
              </a:tblGrid>
              <a:tr h="471488">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2000" b="1" i="0" u="none" strike="noStrike" cap="none" normalizeH="0" baseline="0" smtClean="0">
                          <a:ln>
                            <a:noFill/>
                          </a:ln>
                          <a:solidFill>
                            <a:schemeClr val="bg1"/>
                          </a:solidFill>
                          <a:effectLst/>
                          <a:latin typeface="Arial" pitchFamily="34" charset="0"/>
                          <a:ea typeface="ＭＳ Ｐゴシック" charset="-128"/>
                        </a:rPr>
                        <a:t>Advantages</a:t>
                      </a:r>
                    </a:p>
                  </a:txBody>
                  <a:tcPr horzOverflow="overflow">
                    <a:lnL>
                      <a:noFill/>
                    </a:lnL>
                    <a:lnR>
                      <a:noFill/>
                    </a:lnR>
                    <a:lnT>
                      <a:noFill/>
                    </a:lnT>
                    <a:lnB>
                      <a:noFill/>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2000" b="1" i="0" u="none" strike="noStrike" cap="none" normalizeH="0" baseline="0" smtClean="0">
                          <a:ln>
                            <a:noFill/>
                          </a:ln>
                          <a:solidFill>
                            <a:schemeClr val="bg1"/>
                          </a:solidFill>
                          <a:effectLst/>
                          <a:latin typeface="Arial" pitchFamily="34" charset="0"/>
                          <a:ea typeface="ＭＳ Ｐゴシック" charset="-128"/>
                        </a:rPr>
                        <a:t>Disadvantages</a:t>
                      </a:r>
                    </a:p>
                  </a:txBody>
                  <a:tcPr horzOverflow="overflow">
                    <a:lnL>
                      <a:noFill/>
                    </a:lnL>
                    <a:lnR>
                      <a:noFill/>
                    </a:lnR>
                    <a:lnT>
                      <a:noFill/>
                    </a:lnT>
                    <a:lnB>
                      <a:noFill/>
                    </a:lnB>
                    <a:lnTlToBr>
                      <a:noFill/>
                    </a:lnTlToBr>
                    <a:lnBlToTr>
                      <a:noFill/>
                    </a:lnBlToTr>
                    <a:solidFill>
                      <a:srgbClr val="007FA1"/>
                    </a:solidFill>
                  </a:tcPr>
                </a:tc>
              </a:tr>
              <a:tr h="536575">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Non-invasive</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solidFill>
                  </a:tcPr>
                </a:tc>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Indirect measurement of LIC</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solidFill>
                  </a:tcPr>
                </a:tc>
              </a:tr>
              <a:tr h="765175">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Assesses iron content throughout </a:t>
                      </a:r>
                      <a:br>
                        <a:rPr kumimoji="0" lang="en-GB" sz="1800" b="1" i="0" u="none" strike="noStrike" cap="none" normalizeH="0" baseline="0" smtClean="0">
                          <a:ln>
                            <a:noFill/>
                          </a:ln>
                          <a:solidFill>
                            <a:srgbClr val="000000"/>
                          </a:solidFill>
                          <a:effectLst/>
                          <a:latin typeface="Arial" pitchFamily="34" charset="0"/>
                          <a:ea typeface="ＭＳ Ｐゴシック" charset="-128"/>
                        </a:rPr>
                      </a:br>
                      <a:r>
                        <a:rPr kumimoji="0" lang="en-GB" sz="1800" b="1" i="0" u="none" strike="noStrike" cap="none" normalizeH="0" baseline="0" smtClean="0">
                          <a:ln>
                            <a:noFill/>
                          </a:ln>
                          <a:solidFill>
                            <a:srgbClr val="000000"/>
                          </a:solidFill>
                          <a:effectLst/>
                          <a:latin typeface="Arial" pitchFamily="34" charset="0"/>
                          <a:ea typeface="ＭＳ Ｐゴシック" charset="-128"/>
                        </a:rPr>
                        <a:t>the liver</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solidFill>
                  </a:tcPr>
                </a:tc>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Requires magnetic resonance imager with dedicated imaging method</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solidFill>
                  </a:tcPr>
                </a:tc>
              </a:tr>
              <a:tr h="819150">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Increasingly widely available worldwide</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79999"/>
                      </a:srgbClr>
                    </a:solidFill>
                  </a:tcPr>
                </a:tc>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Children under the age of 7 years require a general anesthetic</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79999"/>
                      </a:srgbClr>
                    </a:solidFill>
                  </a:tcPr>
                </a:tc>
              </a:tr>
              <a:tr h="901700">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Status of liver and heart can be assessed in parallel</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39999"/>
                      </a:srgbClr>
                    </a:solidFill>
                  </a:tcPr>
                </a:tc>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39999"/>
                      </a:srgbClr>
                    </a:solidFill>
                  </a:tcPr>
                </a:tc>
              </a:tr>
              <a:tr h="573088">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Validated relationship with LIC</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20000"/>
                      </a:srgbClr>
                    </a:solidFill>
                  </a:tcPr>
                </a:tc>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20000"/>
                      </a:srgbClr>
                    </a:solidFill>
                  </a:tcPr>
                </a:tc>
              </a:tr>
              <a:tr h="573088">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Allows longitudinal patient follow-up</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10196"/>
                      </a:srgbClr>
                    </a:solidFill>
                  </a:tcPr>
                </a:tc>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Char char="●"/>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10196"/>
                      </a:srgbClr>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2"/>
          <p:cNvGrpSpPr>
            <a:grpSpLocks/>
          </p:cNvGrpSpPr>
          <p:nvPr/>
        </p:nvGrpSpPr>
        <p:grpSpPr bwMode="auto">
          <a:xfrm>
            <a:off x="284163" y="1763713"/>
            <a:ext cx="4090987" cy="3663950"/>
            <a:chOff x="179" y="1111"/>
            <a:chExt cx="2577" cy="2308"/>
          </a:xfrm>
        </p:grpSpPr>
        <p:sp>
          <p:nvSpPr>
            <p:cNvPr id="96330" name="Line 3"/>
            <p:cNvSpPr>
              <a:spLocks noChangeShapeType="1"/>
            </p:cNvSpPr>
            <p:nvPr/>
          </p:nvSpPr>
          <p:spPr bwMode="auto">
            <a:xfrm flipV="1">
              <a:off x="695" y="1236"/>
              <a:ext cx="1823" cy="1808"/>
            </a:xfrm>
            <a:prstGeom prst="line">
              <a:avLst/>
            </a:prstGeom>
            <a:noFill/>
            <a:ln w="28575">
              <a:solidFill>
                <a:srgbClr val="FF0000"/>
              </a:solidFill>
              <a:round/>
              <a:headEnd/>
              <a:tailEnd/>
            </a:ln>
          </p:spPr>
          <p:txBody>
            <a:bodyPr/>
            <a:lstStyle/>
            <a:p>
              <a:endParaRPr lang="en-US"/>
            </a:p>
          </p:txBody>
        </p:sp>
        <p:sp>
          <p:nvSpPr>
            <p:cNvPr id="96331" name="Text Box 4"/>
            <p:cNvSpPr txBox="1">
              <a:spLocks noChangeArrowheads="1"/>
            </p:cNvSpPr>
            <p:nvPr/>
          </p:nvSpPr>
          <p:spPr bwMode="auto">
            <a:xfrm rot="-5400000">
              <a:off x="2" y="2040"/>
              <a:ext cx="545" cy="192"/>
            </a:xfrm>
            <a:prstGeom prst="rect">
              <a:avLst/>
            </a:prstGeom>
            <a:noFill/>
            <a:ln w="9525">
              <a:noFill/>
              <a:miter lim="800000"/>
              <a:headEnd/>
              <a:tailEnd/>
            </a:ln>
          </p:spPr>
          <p:txBody>
            <a:bodyPr wrap="none">
              <a:spAutoFit/>
            </a:bodyPr>
            <a:lstStyle/>
            <a:p>
              <a:pPr algn="ctr" eaLnBrk="0" hangingPunct="0"/>
              <a:r>
                <a:rPr lang="en-GB" sz="1400" b="1"/>
                <a:t>R2* (Hz)</a:t>
              </a:r>
            </a:p>
          </p:txBody>
        </p:sp>
        <p:sp>
          <p:nvSpPr>
            <p:cNvPr id="96332" name="Text Box 5"/>
            <p:cNvSpPr txBox="1">
              <a:spLocks noChangeArrowheads="1"/>
            </p:cNvSpPr>
            <p:nvPr/>
          </p:nvSpPr>
          <p:spPr bwMode="auto">
            <a:xfrm>
              <a:off x="942" y="3227"/>
              <a:ext cx="1629" cy="192"/>
            </a:xfrm>
            <a:prstGeom prst="rect">
              <a:avLst/>
            </a:prstGeom>
            <a:noFill/>
            <a:ln w="9525">
              <a:noFill/>
              <a:miter lim="800000"/>
              <a:headEnd/>
              <a:tailEnd/>
            </a:ln>
          </p:spPr>
          <p:txBody>
            <a:bodyPr wrap="none">
              <a:spAutoFit/>
            </a:bodyPr>
            <a:lstStyle/>
            <a:p>
              <a:pPr algn="ctr" eaLnBrk="0" hangingPunct="0"/>
              <a:r>
                <a:rPr lang="en-GB" sz="1400" b="1"/>
                <a:t>Biopsy LIC (mg/g dry tissue)</a:t>
              </a:r>
            </a:p>
          </p:txBody>
        </p:sp>
        <p:sp>
          <p:nvSpPr>
            <p:cNvPr id="96333" name="Text Box 6"/>
            <p:cNvSpPr txBox="1">
              <a:spLocks noChangeArrowheads="1"/>
            </p:cNvSpPr>
            <p:nvPr/>
          </p:nvSpPr>
          <p:spPr bwMode="auto">
            <a:xfrm>
              <a:off x="1950" y="2626"/>
              <a:ext cx="532" cy="212"/>
            </a:xfrm>
            <a:prstGeom prst="rect">
              <a:avLst/>
            </a:prstGeom>
            <a:noFill/>
            <a:ln w="9525">
              <a:noFill/>
              <a:miter lim="800000"/>
              <a:headEnd/>
              <a:tailEnd/>
            </a:ln>
          </p:spPr>
          <p:txBody>
            <a:bodyPr wrap="none">
              <a:spAutoFit/>
            </a:bodyPr>
            <a:lstStyle/>
            <a:p>
              <a:r>
                <a:rPr lang="en-GB" b="1" i="1"/>
                <a:t>R</a:t>
              </a:r>
              <a:r>
                <a:rPr lang="en-GB" b="1"/>
                <a:t>=0.97</a:t>
              </a:r>
            </a:p>
          </p:txBody>
        </p:sp>
        <p:sp>
          <p:nvSpPr>
            <p:cNvPr id="96334" name="Freeform 7"/>
            <p:cNvSpPr>
              <a:spLocks/>
            </p:cNvSpPr>
            <p:nvPr/>
          </p:nvSpPr>
          <p:spPr bwMode="auto">
            <a:xfrm>
              <a:off x="728" y="1240"/>
              <a:ext cx="1564" cy="1576"/>
            </a:xfrm>
            <a:custGeom>
              <a:avLst/>
              <a:gdLst>
                <a:gd name="T0" fmla="*/ 0 w 1496"/>
                <a:gd name="T1" fmla="*/ 1576 h 1576"/>
                <a:gd name="T2" fmla="*/ 841 w 1496"/>
                <a:gd name="T3" fmla="*/ 756 h 1576"/>
                <a:gd name="T4" fmla="*/ 1564 w 1496"/>
                <a:gd name="T5" fmla="*/ 0 h 1576"/>
                <a:gd name="T6" fmla="*/ 0 60000 65536"/>
                <a:gd name="T7" fmla="*/ 0 60000 65536"/>
                <a:gd name="T8" fmla="*/ 0 60000 65536"/>
                <a:gd name="T9" fmla="*/ 0 w 1496"/>
                <a:gd name="T10" fmla="*/ 0 h 1576"/>
                <a:gd name="T11" fmla="*/ 1496 w 1496"/>
                <a:gd name="T12" fmla="*/ 1576 h 1576"/>
              </a:gdLst>
              <a:ahLst/>
              <a:cxnLst>
                <a:cxn ang="T6">
                  <a:pos x="T0" y="T1"/>
                </a:cxn>
                <a:cxn ang="T7">
                  <a:pos x="T2" y="T3"/>
                </a:cxn>
                <a:cxn ang="T8">
                  <a:pos x="T4" y="T5"/>
                </a:cxn>
              </a:cxnLst>
              <a:rect l="T9" t="T10" r="T11" b="T12"/>
              <a:pathLst>
                <a:path w="1496" h="1576">
                  <a:moveTo>
                    <a:pt x="0" y="1576"/>
                  </a:moveTo>
                  <a:lnTo>
                    <a:pt x="804" y="756"/>
                  </a:lnTo>
                  <a:lnTo>
                    <a:pt x="1496" y="0"/>
                  </a:lnTo>
                </a:path>
              </a:pathLst>
            </a:custGeom>
            <a:noFill/>
            <a:ln w="28575">
              <a:solidFill>
                <a:srgbClr val="EC8026"/>
              </a:solidFill>
              <a:prstDash val="sysDot"/>
              <a:round/>
              <a:headEnd/>
              <a:tailEnd/>
            </a:ln>
          </p:spPr>
          <p:txBody>
            <a:bodyPr/>
            <a:lstStyle/>
            <a:p>
              <a:endParaRPr lang="en-US"/>
            </a:p>
          </p:txBody>
        </p:sp>
        <p:sp>
          <p:nvSpPr>
            <p:cNvPr id="96335" name="Freeform 8"/>
            <p:cNvSpPr>
              <a:spLocks/>
            </p:cNvSpPr>
            <p:nvPr/>
          </p:nvSpPr>
          <p:spPr bwMode="auto">
            <a:xfrm>
              <a:off x="870" y="1248"/>
              <a:ext cx="1886" cy="1796"/>
            </a:xfrm>
            <a:custGeom>
              <a:avLst/>
              <a:gdLst>
                <a:gd name="T0" fmla="*/ 0 w 1804"/>
                <a:gd name="T1" fmla="*/ 1796 h 1796"/>
                <a:gd name="T2" fmla="*/ 970 w 1804"/>
                <a:gd name="T3" fmla="*/ 864 h 1796"/>
                <a:gd name="T4" fmla="*/ 1886 w 1804"/>
                <a:gd name="T5" fmla="*/ 0 h 1796"/>
                <a:gd name="T6" fmla="*/ 0 60000 65536"/>
                <a:gd name="T7" fmla="*/ 0 60000 65536"/>
                <a:gd name="T8" fmla="*/ 0 60000 65536"/>
                <a:gd name="T9" fmla="*/ 0 w 1804"/>
                <a:gd name="T10" fmla="*/ 0 h 1796"/>
                <a:gd name="T11" fmla="*/ 1804 w 1804"/>
                <a:gd name="T12" fmla="*/ 1796 h 1796"/>
              </a:gdLst>
              <a:ahLst/>
              <a:cxnLst>
                <a:cxn ang="T6">
                  <a:pos x="T0" y="T1"/>
                </a:cxn>
                <a:cxn ang="T7">
                  <a:pos x="T2" y="T3"/>
                </a:cxn>
                <a:cxn ang="T8">
                  <a:pos x="T4" y="T5"/>
                </a:cxn>
              </a:cxnLst>
              <a:rect l="T9" t="T10" r="T11" b="T12"/>
              <a:pathLst>
                <a:path w="1804" h="1796">
                  <a:moveTo>
                    <a:pt x="0" y="1796"/>
                  </a:moveTo>
                  <a:lnTo>
                    <a:pt x="928" y="864"/>
                  </a:lnTo>
                  <a:lnTo>
                    <a:pt x="1804" y="0"/>
                  </a:lnTo>
                </a:path>
              </a:pathLst>
            </a:custGeom>
            <a:noFill/>
            <a:ln w="28575">
              <a:solidFill>
                <a:srgbClr val="EC8026"/>
              </a:solidFill>
              <a:prstDash val="sysDot"/>
              <a:round/>
              <a:headEnd/>
              <a:tailEnd/>
            </a:ln>
          </p:spPr>
          <p:txBody>
            <a:bodyPr/>
            <a:lstStyle/>
            <a:p>
              <a:endParaRPr lang="en-US"/>
            </a:p>
          </p:txBody>
        </p:sp>
        <p:sp>
          <p:nvSpPr>
            <p:cNvPr id="96336" name="Text Box 9"/>
            <p:cNvSpPr txBox="1">
              <a:spLocks noChangeArrowheads="1"/>
            </p:cNvSpPr>
            <p:nvPr/>
          </p:nvSpPr>
          <p:spPr bwMode="auto">
            <a:xfrm>
              <a:off x="916" y="1111"/>
              <a:ext cx="575" cy="460"/>
            </a:xfrm>
            <a:prstGeom prst="rect">
              <a:avLst/>
            </a:prstGeom>
            <a:noFill/>
            <a:ln w="9525">
              <a:noFill/>
              <a:miter lim="800000"/>
              <a:headEnd/>
              <a:tailEnd/>
            </a:ln>
          </p:spPr>
          <p:txBody>
            <a:bodyPr wrap="none">
              <a:spAutoFit/>
            </a:bodyPr>
            <a:lstStyle/>
            <a:p>
              <a:pPr eaLnBrk="0" hangingPunct="0"/>
              <a:r>
                <a:rPr lang="en-GB" sz="1400" b="1"/>
                <a:t>Patients</a:t>
              </a:r>
            </a:p>
            <a:p>
              <a:pPr eaLnBrk="0" hangingPunct="0"/>
              <a:r>
                <a:rPr lang="en-GB" sz="1400" b="1"/>
                <a:t>Controls</a:t>
              </a:r>
            </a:p>
            <a:p>
              <a:pPr eaLnBrk="0" hangingPunct="0"/>
              <a:r>
                <a:rPr lang="en-GB" sz="1400" b="1"/>
                <a:t>Fit</a:t>
              </a:r>
            </a:p>
          </p:txBody>
        </p:sp>
        <p:sp>
          <p:nvSpPr>
            <p:cNvPr id="96337" name="Line 10"/>
            <p:cNvSpPr>
              <a:spLocks noChangeShapeType="1"/>
            </p:cNvSpPr>
            <p:nvPr/>
          </p:nvSpPr>
          <p:spPr bwMode="invGray">
            <a:xfrm>
              <a:off x="849" y="1480"/>
              <a:ext cx="103" cy="0"/>
            </a:xfrm>
            <a:prstGeom prst="line">
              <a:avLst/>
            </a:prstGeom>
            <a:noFill/>
            <a:ln w="28575">
              <a:solidFill>
                <a:srgbClr val="FF0000"/>
              </a:solidFill>
              <a:round/>
              <a:headEnd/>
              <a:tailEnd/>
            </a:ln>
          </p:spPr>
          <p:txBody>
            <a:bodyPr wrap="none" lIns="92075" tIns="46038" rIns="92075" bIns="46038" anchor="ctr"/>
            <a:lstStyle/>
            <a:p>
              <a:endParaRPr lang="en-US"/>
            </a:p>
          </p:txBody>
        </p:sp>
      </p:grpSp>
      <p:sp>
        <p:nvSpPr>
          <p:cNvPr id="96259" name="Line 11"/>
          <p:cNvSpPr>
            <a:spLocks noChangeShapeType="1"/>
          </p:cNvSpPr>
          <p:nvPr/>
        </p:nvSpPr>
        <p:spPr bwMode="auto">
          <a:xfrm>
            <a:off x="1174750" y="4829175"/>
            <a:ext cx="3216275" cy="1588"/>
          </a:xfrm>
          <a:prstGeom prst="line">
            <a:avLst/>
          </a:prstGeom>
          <a:noFill/>
          <a:ln w="28575">
            <a:solidFill>
              <a:schemeClr val="tx1"/>
            </a:solidFill>
            <a:round/>
            <a:headEnd/>
            <a:tailEnd/>
          </a:ln>
        </p:spPr>
        <p:txBody>
          <a:bodyPr/>
          <a:lstStyle/>
          <a:p>
            <a:endParaRPr lang="en-US"/>
          </a:p>
        </p:txBody>
      </p:sp>
      <p:grpSp>
        <p:nvGrpSpPr>
          <p:cNvPr id="96260" name="Group 12"/>
          <p:cNvGrpSpPr>
            <a:grpSpLocks/>
          </p:cNvGrpSpPr>
          <p:nvPr/>
        </p:nvGrpSpPr>
        <p:grpSpPr bwMode="auto">
          <a:xfrm>
            <a:off x="1174750" y="4829175"/>
            <a:ext cx="3203575" cy="82550"/>
            <a:chOff x="740" y="3042"/>
            <a:chExt cx="2027" cy="52"/>
          </a:xfrm>
        </p:grpSpPr>
        <p:sp>
          <p:nvSpPr>
            <p:cNvPr id="96323" name="Line 13"/>
            <p:cNvSpPr>
              <a:spLocks noChangeShapeType="1"/>
            </p:cNvSpPr>
            <p:nvPr/>
          </p:nvSpPr>
          <p:spPr bwMode="auto">
            <a:xfrm flipV="1">
              <a:off x="740" y="3042"/>
              <a:ext cx="1" cy="52"/>
            </a:xfrm>
            <a:prstGeom prst="line">
              <a:avLst/>
            </a:prstGeom>
            <a:noFill/>
            <a:ln w="28575">
              <a:solidFill>
                <a:srgbClr val="000000"/>
              </a:solidFill>
              <a:round/>
              <a:headEnd/>
              <a:tailEnd/>
            </a:ln>
          </p:spPr>
          <p:txBody>
            <a:bodyPr/>
            <a:lstStyle/>
            <a:p>
              <a:endParaRPr lang="en-US"/>
            </a:p>
          </p:txBody>
        </p:sp>
        <p:sp>
          <p:nvSpPr>
            <p:cNvPr id="96324" name="Line 14"/>
            <p:cNvSpPr>
              <a:spLocks noChangeShapeType="1"/>
            </p:cNvSpPr>
            <p:nvPr/>
          </p:nvSpPr>
          <p:spPr bwMode="auto">
            <a:xfrm flipV="1">
              <a:off x="1079" y="3042"/>
              <a:ext cx="1" cy="52"/>
            </a:xfrm>
            <a:prstGeom prst="line">
              <a:avLst/>
            </a:prstGeom>
            <a:noFill/>
            <a:ln w="28575">
              <a:solidFill>
                <a:srgbClr val="000000"/>
              </a:solidFill>
              <a:round/>
              <a:headEnd/>
              <a:tailEnd/>
            </a:ln>
          </p:spPr>
          <p:txBody>
            <a:bodyPr/>
            <a:lstStyle/>
            <a:p>
              <a:endParaRPr lang="en-US"/>
            </a:p>
          </p:txBody>
        </p:sp>
        <p:sp>
          <p:nvSpPr>
            <p:cNvPr id="96325" name="Line 15"/>
            <p:cNvSpPr>
              <a:spLocks noChangeShapeType="1"/>
            </p:cNvSpPr>
            <p:nvPr/>
          </p:nvSpPr>
          <p:spPr bwMode="auto">
            <a:xfrm flipV="1">
              <a:off x="1418" y="3042"/>
              <a:ext cx="1" cy="52"/>
            </a:xfrm>
            <a:prstGeom prst="line">
              <a:avLst/>
            </a:prstGeom>
            <a:noFill/>
            <a:ln w="28575">
              <a:solidFill>
                <a:srgbClr val="000000"/>
              </a:solidFill>
              <a:round/>
              <a:headEnd/>
              <a:tailEnd/>
            </a:ln>
          </p:spPr>
          <p:txBody>
            <a:bodyPr/>
            <a:lstStyle/>
            <a:p>
              <a:endParaRPr lang="en-US"/>
            </a:p>
          </p:txBody>
        </p:sp>
        <p:sp>
          <p:nvSpPr>
            <p:cNvPr id="96326" name="Line 16"/>
            <p:cNvSpPr>
              <a:spLocks noChangeShapeType="1"/>
            </p:cNvSpPr>
            <p:nvPr/>
          </p:nvSpPr>
          <p:spPr bwMode="auto">
            <a:xfrm flipV="1">
              <a:off x="1756" y="3042"/>
              <a:ext cx="1" cy="52"/>
            </a:xfrm>
            <a:prstGeom prst="line">
              <a:avLst/>
            </a:prstGeom>
            <a:noFill/>
            <a:ln w="28575">
              <a:solidFill>
                <a:srgbClr val="000000"/>
              </a:solidFill>
              <a:round/>
              <a:headEnd/>
              <a:tailEnd/>
            </a:ln>
          </p:spPr>
          <p:txBody>
            <a:bodyPr/>
            <a:lstStyle/>
            <a:p>
              <a:endParaRPr lang="en-US"/>
            </a:p>
          </p:txBody>
        </p:sp>
        <p:sp>
          <p:nvSpPr>
            <p:cNvPr id="96327" name="Line 17"/>
            <p:cNvSpPr>
              <a:spLocks noChangeShapeType="1"/>
            </p:cNvSpPr>
            <p:nvPr/>
          </p:nvSpPr>
          <p:spPr bwMode="auto">
            <a:xfrm flipV="1">
              <a:off x="2089" y="3042"/>
              <a:ext cx="1" cy="52"/>
            </a:xfrm>
            <a:prstGeom prst="line">
              <a:avLst/>
            </a:prstGeom>
            <a:noFill/>
            <a:ln w="28575">
              <a:solidFill>
                <a:srgbClr val="000000"/>
              </a:solidFill>
              <a:round/>
              <a:headEnd/>
              <a:tailEnd/>
            </a:ln>
          </p:spPr>
          <p:txBody>
            <a:bodyPr/>
            <a:lstStyle/>
            <a:p>
              <a:endParaRPr lang="en-US"/>
            </a:p>
          </p:txBody>
        </p:sp>
        <p:sp>
          <p:nvSpPr>
            <p:cNvPr id="96328" name="Line 18"/>
            <p:cNvSpPr>
              <a:spLocks noChangeShapeType="1"/>
            </p:cNvSpPr>
            <p:nvPr/>
          </p:nvSpPr>
          <p:spPr bwMode="auto">
            <a:xfrm flipV="1">
              <a:off x="2427" y="3042"/>
              <a:ext cx="1" cy="52"/>
            </a:xfrm>
            <a:prstGeom prst="line">
              <a:avLst/>
            </a:prstGeom>
            <a:noFill/>
            <a:ln w="28575">
              <a:solidFill>
                <a:srgbClr val="000000"/>
              </a:solidFill>
              <a:round/>
              <a:headEnd/>
              <a:tailEnd/>
            </a:ln>
          </p:spPr>
          <p:txBody>
            <a:bodyPr/>
            <a:lstStyle/>
            <a:p>
              <a:endParaRPr lang="en-US"/>
            </a:p>
          </p:txBody>
        </p:sp>
        <p:sp>
          <p:nvSpPr>
            <p:cNvPr id="96329" name="Line 19"/>
            <p:cNvSpPr>
              <a:spLocks noChangeShapeType="1"/>
            </p:cNvSpPr>
            <p:nvPr/>
          </p:nvSpPr>
          <p:spPr bwMode="auto">
            <a:xfrm flipV="1">
              <a:off x="2766" y="3042"/>
              <a:ext cx="1" cy="52"/>
            </a:xfrm>
            <a:prstGeom prst="line">
              <a:avLst/>
            </a:prstGeom>
            <a:noFill/>
            <a:ln w="28575">
              <a:solidFill>
                <a:srgbClr val="000000"/>
              </a:solidFill>
              <a:round/>
              <a:headEnd/>
              <a:tailEnd/>
            </a:ln>
          </p:spPr>
          <p:txBody>
            <a:bodyPr/>
            <a:lstStyle/>
            <a:p>
              <a:endParaRPr lang="en-US"/>
            </a:p>
          </p:txBody>
        </p:sp>
      </p:grpSp>
      <p:grpSp>
        <p:nvGrpSpPr>
          <p:cNvPr id="96261" name="Group 20"/>
          <p:cNvGrpSpPr>
            <a:grpSpLocks/>
          </p:cNvGrpSpPr>
          <p:nvPr/>
        </p:nvGrpSpPr>
        <p:grpSpPr bwMode="auto">
          <a:xfrm>
            <a:off x="1117600" y="1954213"/>
            <a:ext cx="82550" cy="2876550"/>
            <a:chOff x="704" y="1231"/>
            <a:chExt cx="37" cy="1812"/>
          </a:xfrm>
        </p:grpSpPr>
        <p:sp>
          <p:nvSpPr>
            <p:cNvPr id="96311" name="Line 21"/>
            <p:cNvSpPr>
              <a:spLocks noChangeShapeType="1"/>
            </p:cNvSpPr>
            <p:nvPr/>
          </p:nvSpPr>
          <p:spPr bwMode="auto">
            <a:xfrm>
              <a:off x="740" y="1231"/>
              <a:ext cx="1" cy="1811"/>
            </a:xfrm>
            <a:prstGeom prst="line">
              <a:avLst/>
            </a:prstGeom>
            <a:noFill/>
            <a:ln w="28575">
              <a:solidFill>
                <a:schemeClr val="tx1"/>
              </a:solidFill>
              <a:round/>
              <a:headEnd/>
              <a:tailEnd/>
            </a:ln>
          </p:spPr>
          <p:txBody>
            <a:bodyPr/>
            <a:lstStyle/>
            <a:p>
              <a:endParaRPr lang="en-US"/>
            </a:p>
          </p:txBody>
        </p:sp>
        <p:sp>
          <p:nvSpPr>
            <p:cNvPr id="96312" name="Line 22"/>
            <p:cNvSpPr>
              <a:spLocks noChangeShapeType="1"/>
            </p:cNvSpPr>
            <p:nvPr/>
          </p:nvSpPr>
          <p:spPr bwMode="auto">
            <a:xfrm>
              <a:off x="704" y="3042"/>
              <a:ext cx="37" cy="1"/>
            </a:xfrm>
            <a:prstGeom prst="line">
              <a:avLst/>
            </a:prstGeom>
            <a:noFill/>
            <a:ln w="28575">
              <a:solidFill>
                <a:srgbClr val="000000"/>
              </a:solidFill>
              <a:round/>
              <a:headEnd/>
              <a:tailEnd/>
            </a:ln>
          </p:spPr>
          <p:txBody>
            <a:bodyPr/>
            <a:lstStyle/>
            <a:p>
              <a:endParaRPr lang="en-US"/>
            </a:p>
          </p:txBody>
        </p:sp>
        <p:sp>
          <p:nvSpPr>
            <p:cNvPr id="96313" name="Line 23"/>
            <p:cNvSpPr>
              <a:spLocks noChangeShapeType="1"/>
            </p:cNvSpPr>
            <p:nvPr/>
          </p:nvSpPr>
          <p:spPr bwMode="auto">
            <a:xfrm>
              <a:off x="704" y="2862"/>
              <a:ext cx="37" cy="1"/>
            </a:xfrm>
            <a:prstGeom prst="line">
              <a:avLst/>
            </a:prstGeom>
            <a:noFill/>
            <a:ln w="28575">
              <a:solidFill>
                <a:srgbClr val="000000"/>
              </a:solidFill>
              <a:round/>
              <a:headEnd/>
              <a:tailEnd/>
            </a:ln>
          </p:spPr>
          <p:txBody>
            <a:bodyPr/>
            <a:lstStyle/>
            <a:p>
              <a:endParaRPr lang="en-US"/>
            </a:p>
          </p:txBody>
        </p:sp>
        <p:sp>
          <p:nvSpPr>
            <p:cNvPr id="96314" name="Line 24"/>
            <p:cNvSpPr>
              <a:spLocks noChangeShapeType="1"/>
            </p:cNvSpPr>
            <p:nvPr/>
          </p:nvSpPr>
          <p:spPr bwMode="auto">
            <a:xfrm>
              <a:off x="704" y="2682"/>
              <a:ext cx="37" cy="1"/>
            </a:xfrm>
            <a:prstGeom prst="line">
              <a:avLst/>
            </a:prstGeom>
            <a:noFill/>
            <a:ln w="28575">
              <a:solidFill>
                <a:srgbClr val="000000"/>
              </a:solidFill>
              <a:round/>
              <a:headEnd/>
              <a:tailEnd/>
            </a:ln>
          </p:spPr>
          <p:txBody>
            <a:bodyPr/>
            <a:lstStyle/>
            <a:p>
              <a:endParaRPr lang="en-US"/>
            </a:p>
          </p:txBody>
        </p:sp>
        <p:sp>
          <p:nvSpPr>
            <p:cNvPr id="96315" name="Line 25"/>
            <p:cNvSpPr>
              <a:spLocks noChangeShapeType="1"/>
            </p:cNvSpPr>
            <p:nvPr/>
          </p:nvSpPr>
          <p:spPr bwMode="auto">
            <a:xfrm>
              <a:off x="704" y="2496"/>
              <a:ext cx="37" cy="1"/>
            </a:xfrm>
            <a:prstGeom prst="line">
              <a:avLst/>
            </a:prstGeom>
            <a:noFill/>
            <a:ln w="28575">
              <a:solidFill>
                <a:srgbClr val="000000"/>
              </a:solidFill>
              <a:round/>
              <a:headEnd/>
              <a:tailEnd/>
            </a:ln>
          </p:spPr>
          <p:txBody>
            <a:bodyPr/>
            <a:lstStyle/>
            <a:p>
              <a:endParaRPr lang="en-US"/>
            </a:p>
          </p:txBody>
        </p:sp>
        <p:sp>
          <p:nvSpPr>
            <p:cNvPr id="96316" name="Line 26"/>
            <p:cNvSpPr>
              <a:spLocks noChangeShapeType="1"/>
            </p:cNvSpPr>
            <p:nvPr/>
          </p:nvSpPr>
          <p:spPr bwMode="auto">
            <a:xfrm>
              <a:off x="704" y="2316"/>
              <a:ext cx="37" cy="1"/>
            </a:xfrm>
            <a:prstGeom prst="line">
              <a:avLst/>
            </a:prstGeom>
            <a:noFill/>
            <a:ln w="28575">
              <a:solidFill>
                <a:srgbClr val="000000"/>
              </a:solidFill>
              <a:round/>
              <a:headEnd/>
              <a:tailEnd/>
            </a:ln>
          </p:spPr>
          <p:txBody>
            <a:bodyPr/>
            <a:lstStyle/>
            <a:p>
              <a:endParaRPr lang="en-US"/>
            </a:p>
          </p:txBody>
        </p:sp>
        <p:sp>
          <p:nvSpPr>
            <p:cNvPr id="96317" name="Line 27"/>
            <p:cNvSpPr>
              <a:spLocks noChangeShapeType="1"/>
            </p:cNvSpPr>
            <p:nvPr/>
          </p:nvSpPr>
          <p:spPr bwMode="auto">
            <a:xfrm>
              <a:off x="704" y="2137"/>
              <a:ext cx="37" cy="1"/>
            </a:xfrm>
            <a:prstGeom prst="line">
              <a:avLst/>
            </a:prstGeom>
            <a:noFill/>
            <a:ln w="28575">
              <a:solidFill>
                <a:srgbClr val="000000"/>
              </a:solidFill>
              <a:round/>
              <a:headEnd/>
              <a:tailEnd/>
            </a:ln>
          </p:spPr>
          <p:txBody>
            <a:bodyPr/>
            <a:lstStyle/>
            <a:p>
              <a:endParaRPr lang="en-US"/>
            </a:p>
          </p:txBody>
        </p:sp>
        <p:sp>
          <p:nvSpPr>
            <p:cNvPr id="96318" name="Line 28"/>
            <p:cNvSpPr>
              <a:spLocks noChangeShapeType="1"/>
            </p:cNvSpPr>
            <p:nvPr/>
          </p:nvSpPr>
          <p:spPr bwMode="auto">
            <a:xfrm>
              <a:off x="704" y="1957"/>
              <a:ext cx="37" cy="1"/>
            </a:xfrm>
            <a:prstGeom prst="line">
              <a:avLst/>
            </a:prstGeom>
            <a:noFill/>
            <a:ln w="28575">
              <a:solidFill>
                <a:srgbClr val="000000"/>
              </a:solidFill>
              <a:round/>
              <a:headEnd/>
              <a:tailEnd/>
            </a:ln>
          </p:spPr>
          <p:txBody>
            <a:bodyPr/>
            <a:lstStyle/>
            <a:p>
              <a:endParaRPr lang="en-US"/>
            </a:p>
          </p:txBody>
        </p:sp>
        <p:sp>
          <p:nvSpPr>
            <p:cNvPr id="96319" name="Line 29"/>
            <p:cNvSpPr>
              <a:spLocks noChangeShapeType="1"/>
            </p:cNvSpPr>
            <p:nvPr/>
          </p:nvSpPr>
          <p:spPr bwMode="auto">
            <a:xfrm>
              <a:off x="704" y="1777"/>
              <a:ext cx="37" cy="1"/>
            </a:xfrm>
            <a:prstGeom prst="line">
              <a:avLst/>
            </a:prstGeom>
            <a:noFill/>
            <a:ln w="28575">
              <a:solidFill>
                <a:srgbClr val="000000"/>
              </a:solidFill>
              <a:round/>
              <a:headEnd/>
              <a:tailEnd/>
            </a:ln>
          </p:spPr>
          <p:txBody>
            <a:bodyPr/>
            <a:lstStyle/>
            <a:p>
              <a:endParaRPr lang="en-US"/>
            </a:p>
          </p:txBody>
        </p:sp>
        <p:sp>
          <p:nvSpPr>
            <p:cNvPr id="96320" name="Line 30"/>
            <p:cNvSpPr>
              <a:spLocks noChangeShapeType="1"/>
            </p:cNvSpPr>
            <p:nvPr/>
          </p:nvSpPr>
          <p:spPr bwMode="auto">
            <a:xfrm>
              <a:off x="704" y="1591"/>
              <a:ext cx="37" cy="1"/>
            </a:xfrm>
            <a:prstGeom prst="line">
              <a:avLst/>
            </a:prstGeom>
            <a:noFill/>
            <a:ln w="28575">
              <a:solidFill>
                <a:srgbClr val="000000"/>
              </a:solidFill>
              <a:round/>
              <a:headEnd/>
              <a:tailEnd/>
            </a:ln>
          </p:spPr>
          <p:txBody>
            <a:bodyPr/>
            <a:lstStyle/>
            <a:p>
              <a:endParaRPr lang="en-US"/>
            </a:p>
          </p:txBody>
        </p:sp>
        <p:sp>
          <p:nvSpPr>
            <p:cNvPr id="96321" name="Line 31"/>
            <p:cNvSpPr>
              <a:spLocks noChangeShapeType="1"/>
            </p:cNvSpPr>
            <p:nvPr/>
          </p:nvSpPr>
          <p:spPr bwMode="auto">
            <a:xfrm>
              <a:off x="704" y="1411"/>
              <a:ext cx="37" cy="1"/>
            </a:xfrm>
            <a:prstGeom prst="line">
              <a:avLst/>
            </a:prstGeom>
            <a:noFill/>
            <a:ln w="28575">
              <a:solidFill>
                <a:srgbClr val="000000"/>
              </a:solidFill>
              <a:round/>
              <a:headEnd/>
              <a:tailEnd/>
            </a:ln>
          </p:spPr>
          <p:txBody>
            <a:bodyPr/>
            <a:lstStyle/>
            <a:p>
              <a:endParaRPr lang="en-US"/>
            </a:p>
          </p:txBody>
        </p:sp>
        <p:sp>
          <p:nvSpPr>
            <p:cNvPr id="96322" name="Line 32"/>
            <p:cNvSpPr>
              <a:spLocks noChangeShapeType="1"/>
            </p:cNvSpPr>
            <p:nvPr/>
          </p:nvSpPr>
          <p:spPr bwMode="auto">
            <a:xfrm>
              <a:off x="704" y="1231"/>
              <a:ext cx="37" cy="1"/>
            </a:xfrm>
            <a:prstGeom prst="line">
              <a:avLst/>
            </a:prstGeom>
            <a:noFill/>
            <a:ln w="28575">
              <a:solidFill>
                <a:srgbClr val="000000"/>
              </a:solidFill>
              <a:round/>
              <a:headEnd/>
              <a:tailEnd/>
            </a:ln>
          </p:spPr>
          <p:txBody>
            <a:bodyPr/>
            <a:lstStyle/>
            <a:p>
              <a:endParaRPr lang="en-US"/>
            </a:p>
          </p:txBody>
        </p:sp>
      </p:grpSp>
      <p:grpSp>
        <p:nvGrpSpPr>
          <p:cNvPr id="96262" name="Group 33"/>
          <p:cNvGrpSpPr>
            <a:grpSpLocks/>
          </p:cNvGrpSpPr>
          <p:nvPr/>
        </p:nvGrpSpPr>
        <p:grpSpPr bwMode="auto">
          <a:xfrm>
            <a:off x="1157288" y="2178050"/>
            <a:ext cx="3159125" cy="2578100"/>
            <a:chOff x="729" y="1372"/>
            <a:chExt cx="1990" cy="1624"/>
          </a:xfrm>
        </p:grpSpPr>
        <p:sp>
          <p:nvSpPr>
            <p:cNvPr id="96290" name="Rectangle 34"/>
            <p:cNvSpPr>
              <a:spLocks noChangeArrowheads="1"/>
            </p:cNvSpPr>
            <p:nvPr/>
          </p:nvSpPr>
          <p:spPr bwMode="auto">
            <a:xfrm rot="2700000">
              <a:off x="1701" y="1738"/>
              <a:ext cx="52" cy="52"/>
            </a:xfrm>
            <a:prstGeom prst="rect">
              <a:avLst/>
            </a:prstGeom>
            <a:solidFill>
              <a:srgbClr val="EC8026"/>
            </a:solidFill>
            <a:ln w="9525">
              <a:noFill/>
              <a:miter lim="800000"/>
              <a:headEnd/>
              <a:tailEnd/>
            </a:ln>
          </p:spPr>
          <p:txBody>
            <a:bodyPr wrap="none" anchor="ctr"/>
            <a:lstStyle/>
            <a:p>
              <a:endParaRPr lang="en-US"/>
            </a:p>
          </p:txBody>
        </p:sp>
        <p:sp>
          <p:nvSpPr>
            <p:cNvPr id="96291" name="Rectangle 35"/>
            <p:cNvSpPr>
              <a:spLocks noChangeArrowheads="1"/>
            </p:cNvSpPr>
            <p:nvPr/>
          </p:nvSpPr>
          <p:spPr bwMode="auto">
            <a:xfrm rot="2700000">
              <a:off x="2667" y="1372"/>
              <a:ext cx="52" cy="52"/>
            </a:xfrm>
            <a:prstGeom prst="rect">
              <a:avLst/>
            </a:prstGeom>
            <a:solidFill>
              <a:srgbClr val="EC8026"/>
            </a:solidFill>
            <a:ln w="9525">
              <a:noFill/>
              <a:miter lim="800000"/>
              <a:headEnd/>
              <a:tailEnd/>
            </a:ln>
          </p:spPr>
          <p:txBody>
            <a:bodyPr wrap="none" anchor="ctr"/>
            <a:lstStyle/>
            <a:p>
              <a:endParaRPr lang="en-US"/>
            </a:p>
          </p:txBody>
        </p:sp>
        <p:sp>
          <p:nvSpPr>
            <p:cNvPr id="96292" name="Rectangle 36"/>
            <p:cNvSpPr>
              <a:spLocks noChangeArrowheads="1"/>
            </p:cNvSpPr>
            <p:nvPr/>
          </p:nvSpPr>
          <p:spPr bwMode="auto">
            <a:xfrm rot="2700000">
              <a:off x="1812" y="1822"/>
              <a:ext cx="52" cy="52"/>
            </a:xfrm>
            <a:prstGeom prst="rect">
              <a:avLst/>
            </a:prstGeom>
            <a:solidFill>
              <a:srgbClr val="EC8026"/>
            </a:solidFill>
            <a:ln w="9525">
              <a:noFill/>
              <a:miter lim="800000"/>
              <a:headEnd/>
              <a:tailEnd/>
            </a:ln>
          </p:spPr>
          <p:txBody>
            <a:bodyPr wrap="none" anchor="ctr"/>
            <a:lstStyle/>
            <a:p>
              <a:endParaRPr lang="en-US"/>
            </a:p>
          </p:txBody>
        </p:sp>
        <p:sp>
          <p:nvSpPr>
            <p:cNvPr id="96293" name="Rectangle 37"/>
            <p:cNvSpPr>
              <a:spLocks noChangeArrowheads="1"/>
            </p:cNvSpPr>
            <p:nvPr/>
          </p:nvSpPr>
          <p:spPr bwMode="auto">
            <a:xfrm rot="2700000">
              <a:off x="1713" y="1990"/>
              <a:ext cx="52" cy="52"/>
            </a:xfrm>
            <a:prstGeom prst="rect">
              <a:avLst/>
            </a:prstGeom>
            <a:solidFill>
              <a:srgbClr val="EC8026"/>
            </a:solidFill>
            <a:ln w="9525">
              <a:noFill/>
              <a:miter lim="800000"/>
              <a:headEnd/>
              <a:tailEnd/>
            </a:ln>
          </p:spPr>
          <p:txBody>
            <a:bodyPr wrap="none" anchor="ctr"/>
            <a:lstStyle/>
            <a:p>
              <a:endParaRPr lang="en-US"/>
            </a:p>
          </p:txBody>
        </p:sp>
        <p:sp>
          <p:nvSpPr>
            <p:cNvPr id="96294" name="Rectangle 38"/>
            <p:cNvSpPr>
              <a:spLocks noChangeArrowheads="1"/>
            </p:cNvSpPr>
            <p:nvPr/>
          </p:nvSpPr>
          <p:spPr bwMode="auto">
            <a:xfrm rot="2700000">
              <a:off x="1680" y="2158"/>
              <a:ext cx="52" cy="52"/>
            </a:xfrm>
            <a:prstGeom prst="rect">
              <a:avLst/>
            </a:prstGeom>
            <a:solidFill>
              <a:srgbClr val="EC8026"/>
            </a:solidFill>
            <a:ln w="9525">
              <a:noFill/>
              <a:miter lim="800000"/>
              <a:headEnd/>
              <a:tailEnd/>
            </a:ln>
          </p:spPr>
          <p:txBody>
            <a:bodyPr wrap="none" anchor="ctr"/>
            <a:lstStyle/>
            <a:p>
              <a:endParaRPr lang="en-US"/>
            </a:p>
          </p:txBody>
        </p:sp>
        <p:sp>
          <p:nvSpPr>
            <p:cNvPr id="96295" name="Rectangle 39"/>
            <p:cNvSpPr>
              <a:spLocks noChangeArrowheads="1"/>
            </p:cNvSpPr>
            <p:nvPr/>
          </p:nvSpPr>
          <p:spPr bwMode="auto">
            <a:xfrm rot="2700000">
              <a:off x="1551" y="2167"/>
              <a:ext cx="52" cy="52"/>
            </a:xfrm>
            <a:prstGeom prst="rect">
              <a:avLst/>
            </a:prstGeom>
            <a:solidFill>
              <a:srgbClr val="EC8026"/>
            </a:solidFill>
            <a:ln w="9525">
              <a:noFill/>
              <a:miter lim="800000"/>
              <a:headEnd/>
              <a:tailEnd/>
            </a:ln>
          </p:spPr>
          <p:txBody>
            <a:bodyPr wrap="none" anchor="ctr"/>
            <a:lstStyle/>
            <a:p>
              <a:endParaRPr lang="en-US"/>
            </a:p>
          </p:txBody>
        </p:sp>
        <p:sp>
          <p:nvSpPr>
            <p:cNvPr id="96296" name="Rectangle 40"/>
            <p:cNvSpPr>
              <a:spLocks noChangeArrowheads="1"/>
            </p:cNvSpPr>
            <p:nvPr/>
          </p:nvSpPr>
          <p:spPr bwMode="auto">
            <a:xfrm rot="2700000">
              <a:off x="1479" y="2266"/>
              <a:ext cx="52" cy="52"/>
            </a:xfrm>
            <a:prstGeom prst="rect">
              <a:avLst/>
            </a:prstGeom>
            <a:solidFill>
              <a:srgbClr val="EC8026"/>
            </a:solidFill>
            <a:ln w="9525">
              <a:noFill/>
              <a:miter lim="800000"/>
              <a:headEnd/>
              <a:tailEnd/>
            </a:ln>
          </p:spPr>
          <p:txBody>
            <a:bodyPr wrap="none" anchor="ctr"/>
            <a:lstStyle/>
            <a:p>
              <a:endParaRPr lang="en-US"/>
            </a:p>
          </p:txBody>
        </p:sp>
        <p:sp>
          <p:nvSpPr>
            <p:cNvPr id="96297" name="Rectangle 41"/>
            <p:cNvSpPr>
              <a:spLocks noChangeArrowheads="1"/>
            </p:cNvSpPr>
            <p:nvPr/>
          </p:nvSpPr>
          <p:spPr bwMode="auto">
            <a:xfrm rot="2700000">
              <a:off x="1431" y="2257"/>
              <a:ext cx="52" cy="52"/>
            </a:xfrm>
            <a:prstGeom prst="rect">
              <a:avLst/>
            </a:prstGeom>
            <a:solidFill>
              <a:srgbClr val="EC8026"/>
            </a:solidFill>
            <a:ln w="9525">
              <a:noFill/>
              <a:miter lim="800000"/>
              <a:headEnd/>
              <a:tailEnd/>
            </a:ln>
          </p:spPr>
          <p:txBody>
            <a:bodyPr wrap="none" anchor="ctr"/>
            <a:lstStyle/>
            <a:p>
              <a:endParaRPr lang="en-US"/>
            </a:p>
          </p:txBody>
        </p:sp>
        <p:sp>
          <p:nvSpPr>
            <p:cNvPr id="96298" name="Rectangle 42"/>
            <p:cNvSpPr>
              <a:spLocks noChangeArrowheads="1"/>
            </p:cNvSpPr>
            <p:nvPr/>
          </p:nvSpPr>
          <p:spPr bwMode="auto">
            <a:xfrm rot="2700000">
              <a:off x="1251" y="2353"/>
              <a:ext cx="52" cy="52"/>
            </a:xfrm>
            <a:prstGeom prst="rect">
              <a:avLst/>
            </a:prstGeom>
            <a:solidFill>
              <a:srgbClr val="EC8026"/>
            </a:solidFill>
            <a:ln w="9525">
              <a:noFill/>
              <a:miter lim="800000"/>
              <a:headEnd/>
              <a:tailEnd/>
            </a:ln>
          </p:spPr>
          <p:txBody>
            <a:bodyPr wrap="none" anchor="ctr"/>
            <a:lstStyle/>
            <a:p>
              <a:endParaRPr lang="en-US"/>
            </a:p>
          </p:txBody>
        </p:sp>
        <p:sp>
          <p:nvSpPr>
            <p:cNvPr id="96299" name="Rectangle 43"/>
            <p:cNvSpPr>
              <a:spLocks noChangeArrowheads="1"/>
            </p:cNvSpPr>
            <p:nvPr/>
          </p:nvSpPr>
          <p:spPr bwMode="auto">
            <a:xfrm rot="2700000">
              <a:off x="1338" y="2377"/>
              <a:ext cx="52" cy="52"/>
            </a:xfrm>
            <a:prstGeom prst="rect">
              <a:avLst/>
            </a:prstGeom>
            <a:solidFill>
              <a:srgbClr val="EC8026"/>
            </a:solidFill>
            <a:ln w="9525">
              <a:noFill/>
              <a:miter lim="800000"/>
              <a:headEnd/>
              <a:tailEnd/>
            </a:ln>
          </p:spPr>
          <p:txBody>
            <a:bodyPr wrap="none" anchor="ctr"/>
            <a:lstStyle/>
            <a:p>
              <a:endParaRPr lang="en-US"/>
            </a:p>
          </p:txBody>
        </p:sp>
        <p:sp>
          <p:nvSpPr>
            <p:cNvPr id="96300" name="Rectangle 44"/>
            <p:cNvSpPr>
              <a:spLocks noChangeArrowheads="1"/>
            </p:cNvSpPr>
            <p:nvPr/>
          </p:nvSpPr>
          <p:spPr bwMode="auto">
            <a:xfrm rot="2700000">
              <a:off x="1239" y="2455"/>
              <a:ext cx="52" cy="52"/>
            </a:xfrm>
            <a:prstGeom prst="rect">
              <a:avLst/>
            </a:prstGeom>
            <a:solidFill>
              <a:srgbClr val="EC8026"/>
            </a:solidFill>
            <a:ln w="9525">
              <a:noFill/>
              <a:miter lim="800000"/>
              <a:headEnd/>
              <a:tailEnd/>
            </a:ln>
          </p:spPr>
          <p:txBody>
            <a:bodyPr wrap="none" anchor="ctr"/>
            <a:lstStyle/>
            <a:p>
              <a:endParaRPr lang="en-US"/>
            </a:p>
          </p:txBody>
        </p:sp>
        <p:sp>
          <p:nvSpPr>
            <p:cNvPr id="96301" name="Rectangle 45"/>
            <p:cNvSpPr>
              <a:spLocks noChangeArrowheads="1"/>
            </p:cNvSpPr>
            <p:nvPr/>
          </p:nvSpPr>
          <p:spPr bwMode="auto">
            <a:xfrm rot="2700000">
              <a:off x="1185" y="2590"/>
              <a:ext cx="52" cy="52"/>
            </a:xfrm>
            <a:prstGeom prst="rect">
              <a:avLst/>
            </a:prstGeom>
            <a:solidFill>
              <a:srgbClr val="EC8026"/>
            </a:solidFill>
            <a:ln w="9525">
              <a:noFill/>
              <a:miter lim="800000"/>
              <a:headEnd/>
              <a:tailEnd/>
            </a:ln>
          </p:spPr>
          <p:txBody>
            <a:bodyPr wrap="none" anchor="ctr"/>
            <a:lstStyle/>
            <a:p>
              <a:endParaRPr lang="en-US"/>
            </a:p>
          </p:txBody>
        </p:sp>
        <p:sp>
          <p:nvSpPr>
            <p:cNvPr id="96302" name="Rectangle 46"/>
            <p:cNvSpPr>
              <a:spLocks noChangeArrowheads="1"/>
            </p:cNvSpPr>
            <p:nvPr/>
          </p:nvSpPr>
          <p:spPr bwMode="auto">
            <a:xfrm rot="2700000">
              <a:off x="1137" y="2599"/>
              <a:ext cx="52" cy="52"/>
            </a:xfrm>
            <a:prstGeom prst="rect">
              <a:avLst/>
            </a:prstGeom>
            <a:solidFill>
              <a:srgbClr val="EC8026"/>
            </a:solidFill>
            <a:ln w="9525">
              <a:noFill/>
              <a:miter lim="800000"/>
              <a:headEnd/>
              <a:tailEnd/>
            </a:ln>
          </p:spPr>
          <p:txBody>
            <a:bodyPr wrap="none" anchor="ctr"/>
            <a:lstStyle/>
            <a:p>
              <a:endParaRPr lang="en-US"/>
            </a:p>
          </p:txBody>
        </p:sp>
        <p:sp>
          <p:nvSpPr>
            <p:cNvPr id="96303" name="Rectangle 47"/>
            <p:cNvSpPr>
              <a:spLocks noChangeArrowheads="1"/>
            </p:cNvSpPr>
            <p:nvPr/>
          </p:nvSpPr>
          <p:spPr bwMode="auto">
            <a:xfrm rot="2700000">
              <a:off x="951" y="2638"/>
              <a:ext cx="52" cy="52"/>
            </a:xfrm>
            <a:prstGeom prst="rect">
              <a:avLst/>
            </a:prstGeom>
            <a:solidFill>
              <a:srgbClr val="EC8026"/>
            </a:solidFill>
            <a:ln w="9525">
              <a:noFill/>
              <a:miter lim="800000"/>
              <a:headEnd/>
              <a:tailEnd/>
            </a:ln>
          </p:spPr>
          <p:txBody>
            <a:bodyPr wrap="none" anchor="ctr"/>
            <a:lstStyle/>
            <a:p>
              <a:endParaRPr lang="en-US"/>
            </a:p>
          </p:txBody>
        </p:sp>
        <p:sp>
          <p:nvSpPr>
            <p:cNvPr id="96304" name="Rectangle 48"/>
            <p:cNvSpPr>
              <a:spLocks noChangeArrowheads="1"/>
            </p:cNvSpPr>
            <p:nvPr/>
          </p:nvSpPr>
          <p:spPr bwMode="auto">
            <a:xfrm rot="2700000">
              <a:off x="1119" y="2695"/>
              <a:ext cx="52" cy="52"/>
            </a:xfrm>
            <a:prstGeom prst="rect">
              <a:avLst/>
            </a:prstGeom>
            <a:solidFill>
              <a:srgbClr val="EC8026"/>
            </a:solidFill>
            <a:ln w="9525">
              <a:noFill/>
              <a:miter lim="800000"/>
              <a:headEnd/>
              <a:tailEnd/>
            </a:ln>
          </p:spPr>
          <p:txBody>
            <a:bodyPr wrap="none" anchor="ctr"/>
            <a:lstStyle/>
            <a:p>
              <a:endParaRPr lang="en-US"/>
            </a:p>
          </p:txBody>
        </p:sp>
        <p:sp>
          <p:nvSpPr>
            <p:cNvPr id="96305" name="Rectangle 49"/>
            <p:cNvSpPr>
              <a:spLocks noChangeArrowheads="1"/>
            </p:cNvSpPr>
            <p:nvPr/>
          </p:nvSpPr>
          <p:spPr bwMode="auto">
            <a:xfrm rot="2700000">
              <a:off x="972" y="2755"/>
              <a:ext cx="52" cy="52"/>
            </a:xfrm>
            <a:prstGeom prst="rect">
              <a:avLst/>
            </a:prstGeom>
            <a:solidFill>
              <a:srgbClr val="EC8026"/>
            </a:solidFill>
            <a:ln w="9525">
              <a:noFill/>
              <a:miter lim="800000"/>
              <a:headEnd/>
              <a:tailEnd/>
            </a:ln>
          </p:spPr>
          <p:txBody>
            <a:bodyPr wrap="none" anchor="ctr"/>
            <a:lstStyle/>
            <a:p>
              <a:endParaRPr lang="en-US"/>
            </a:p>
          </p:txBody>
        </p:sp>
        <p:sp>
          <p:nvSpPr>
            <p:cNvPr id="96306" name="Rectangle 50"/>
            <p:cNvSpPr>
              <a:spLocks noChangeArrowheads="1"/>
            </p:cNvSpPr>
            <p:nvPr/>
          </p:nvSpPr>
          <p:spPr bwMode="auto">
            <a:xfrm rot="2700000">
              <a:off x="831" y="2797"/>
              <a:ext cx="52" cy="52"/>
            </a:xfrm>
            <a:prstGeom prst="rect">
              <a:avLst/>
            </a:prstGeom>
            <a:solidFill>
              <a:srgbClr val="EC8026"/>
            </a:solidFill>
            <a:ln w="9525">
              <a:noFill/>
              <a:miter lim="800000"/>
              <a:headEnd/>
              <a:tailEnd/>
            </a:ln>
          </p:spPr>
          <p:txBody>
            <a:bodyPr wrap="none" anchor="ctr"/>
            <a:lstStyle/>
            <a:p>
              <a:endParaRPr lang="en-US"/>
            </a:p>
          </p:txBody>
        </p:sp>
        <p:sp>
          <p:nvSpPr>
            <p:cNvPr id="96307" name="Rectangle 51"/>
            <p:cNvSpPr>
              <a:spLocks noChangeArrowheads="1"/>
            </p:cNvSpPr>
            <p:nvPr/>
          </p:nvSpPr>
          <p:spPr bwMode="auto">
            <a:xfrm rot="2700000">
              <a:off x="837" y="2827"/>
              <a:ext cx="52" cy="52"/>
            </a:xfrm>
            <a:prstGeom prst="rect">
              <a:avLst/>
            </a:prstGeom>
            <a:solidFill>
              <a:srgbClr val="EC8026"/>
            </a:solidFill>
            <a:ln w="9525">
              <a:noFill/>
              <a:miter lim="800000"/>
              <a:headEnd/>
              <a:tailEnd/>
            </a:ln>
          </p:spPr>
          <p:txBody>
            <a:bodyPr wrap="none" anchor="ctr"/>
            <a:lstStyle/>
            <a:p>
              <a:endParaRPr lang="en-US"/>
            </a:p>
          </p:txBody>
        </p:sp>
        <p:sp>
          <p:nvSpPr>
            <p:cNvPr id="96308" name="Rectangle 52"/>
            <p:cNvSpPr>
              <a:spLocks noChangeArrowheads="1"/>
            </p:cNvSpPr>
            <p:nvPr/>
          </p:nvSpPr>
          <p:spPr bwMode="auto">
            <a:xfrm rot="2700000">
              <a:off x="885" y="2857"/>
              <a:ext cx="52" cy="52"/>
            </a:xfrm>
            <a:prstGeom prst="rect">
              <a:avLst/>
            </a:prstGeom>
            <a:solidFill>
              <a:srgbClr val="EC8026"/>
            </a:solidFill>
            <a:ln w="9525">
              <a:noFill/>
              <a:miter lim="800000"/>
              <a:headEnd/>
              <a:tailEnd/>
            </a:ln>
          </p:spPr>
          <p:txBody>
            <a:bodyPr wrap="none" anchor="ctr"/>
            <a:lstStyle/>
            <a:p>
              <a:endParaRPr lang="en-US"/>
            </a:p>
          </p:txBody>
        </p:sp>
        <p:sp>
          <p:nvSpPr>
            <p:cNvPr id="96309" name="Rectangle 53"/>
            <p:cNvSpPr>
              <a:spLocks noChangeArrowheads="1"/>
            </p:cNvSpPr>
            <p:nvPr/>
          </p:nvSpPr>
          <p:spPr bwMode="auto">
            <a:xfrm rot="2700000">
              <a:off x="888" y="2893"/>
              <a:ext cx="52" cy="52"/>
            </a:xfrm>
            <a:prstGeom prst="rect">
              <a:avLst/>
            </a:prstGeom>
            <a:solidFill>
              <a:srgbClr val="EC8026"/>
            </a:solidFill>
            <a:ln w="9525">
              <a:noFill/>
              <a:miter lim="800000"/>
              <a:headEnd/>
              <a:tailEnd/>
            </a:ln>
          </p:spPr>
          <p:txBody>
            <a:bodyPr wrap="none" anchor="ctr"/>
            <a:lstStyle/>
            <a:p>
              <a:endParaRPr lang="en-US"/>
            </a:p>
          </p:txBody>
        </p:sp>
        <p:sp>
          <p:nvSpPr>
            <p:cNvPr id="96310" name="Rectangle 54"/>
            <p:cNvSpPr>
              <a:spLocks noChangeArrowheads="1"/>
            </p:cNvSpPr>
            <p:nvPr/>
          </p:nvSpPr>
          <p:spPr bwMode="auto">
            <a:xfrm rot="2700000">
              <a:off x="729" y="2944"/>
              <a:ext cx="52" cy="52"/>
            </a:xfrm>
            <a:prstGeom prst="rect">
              <a:avLst/>
            </a:prstGeom>
            <a:solidFill>
              <a:srgbClr val="EC8026"/>
            </a:solidFill>
            <a:ln w="9525">
              <a:noFill/>
              <a:miter lim="800000"/>
              <a:headEnd/>
              <a:tailEnd/>
            </a:ln>
          </p:spPr>
          <p:txBody>
            <a:bodyPr wrap="none" anchor="ctr"/>
            <a:lstStyle/>
            <a:p>
              <a:endParaRPr lang="en-US"/>
            </a:p>
          </p:txBody>
        </p:sp>
      </p:grpSp>
      <p:sp>
        <p:nvSpPr>
          <p:cNvPr id="96263" name="Rectangle 55"/>
          <p:cNvSpPr>
            <a:spLocks noChangeArrowheads="1"/>
          </p:cNvSpPr>
          <p:nvPr/>
        </p:nvSpPr>
        <p:spPr bwMode="auto">
          <a:xfrm>
            <a:off x="1141413" y="4751388"/>
            <a:ext cx="82550" cy="82550"/>
          </a:xfrm>
          <a:prstGeom prst="rect">
            <a:avLst/>
          </a:prstGeom>
          <a:solidFill>
            <a:srgbClr val="007FA1"/>
          </a:solidFill>
          <a:ln w="8001">
            <a:solidFill>
              <a:srgbClr val="007FA1"/>
            </a:solidFill>
            <a:miter lim="800000"/>
            <a:headEnd/>
            <a:tailEnd/>
          </a:ln>
        </p:spPr>
        <p:txBody>
          <a:bodyPr/>
          <a:lstStyle/>
          <a:p>
            <a:endParaRPr lang="en-US"/>
          </a:p>
        </p:txBody>
      </p:sp>
      <p:sp>
        <p:nvSpPr>
          <p:cNvPr id="96264" name="Rectangle 56"/>
          <p:cNvSpPr>
            <a:spLocks noGrp="1" noChangeArrowheads="1"/>
          </p:cNvSpPr>
          <p:nvPr>
            <p:ph type="title"/>
          </p:nvPr>
        </p:nvSpPr>
        <p:spPr/>
        <p:txBody>
          <a:bodyPr/>
          <a:lstStyle/>
          <a:p>
            <a:pPr eaLnBrk="1" hangingPunct="1"/>
            <a:r>
              <a:rPr lang="en-US" smtClean="0"/>
              <a:t>Relationship between R2* MRI and </a:t>
            </a:r>
            <a:br>
              <a:rPr lang="en-US" smtClean="0"/>
            </a:br>
            <a:r>
              <a:rPr lang="en-US" smtClean="0"/>
              <a:t>liver biopsy (3)</a:t>
            </a:r>
          </a:p>
        </p:txBody>
      </p:sp>
      <p:sp>
        <p:nvSpPr>
          <p:cNvPr id="96265" name="Rectangle 57"/>
          <p:cNvSpPr>
            <a:spLocks noGrp="1" noChangeArrowheads="1"/>
          </p:cNvSpPr>
          <p:nvPr>
            <p:ph type="body" idx="1"/>
          </p:nvPr>
        </p:nvSpPr>
        <p:spPr>
          <a:xfrm>
            <a:off x="4932363" y="1754188"/>
            <a:ext cx="3754437" cy="3690937"/>
          </a:xfrm>
        </p:spPr>
        <p:txBody>
          <a:bodyPr/>
          <a:lstStyle/>
          <a:p>
            <a:pPr eaLnBrk="1" hangingPunct="1">
              <a:spcAft>
                <a:spcPct val="100000"/>
              </a:spcAft>
            </a:pPr>
            <a:r>
              <a:rPr lang="en-US" smtClean="0"/>
              <a:t>R2* increases linearly </a:t>
            </a:r>
            <a:br>
              <a:rPr lang="en-US" smtClean="0"/>
            </a:br>
            <a:r>
              <a:rPr lang="en-US" smtClean="0"/>
              <a:t>with iron</a:t>
            </a:r>
          </a:p>
          <a:p>
            <a:pPr eaLnBrk="1" hangingPunct="1">
              <a:spcAft>
                <a:spcPct val="100000"/>
              </a:spcAft>
            </a:pPr>
            <a:r>
              <a:rPr lang="en-US" smtClean="0"/>
              <a:t>Calibration independently validated in 23 biopsies</a:t>
            </a:r>
          </a:p>
        </p:txBody>
      </p:sp>
      <p:sp>
        <p:nvSpPr>
          <p:cNvPr id="96266" name="Text Box 58"/>
          <p:cNvSpPr txBox="1">
            <a:spLocks noChangeArrowheads="1"/>
          </p:cNvSpPr>
          <p:nvPr/>
        </p:nvSpPr>
        <p:spPr bwMode="auto">
          <a:xfrm>
            <a:off x="157163" y="6402388"/>
            <a:ext cx="3087687" cy="274637"/>
          </a:xfrm>
          <a:prstGeom prst="rect">
            <a:avLst/>
          </a:prstGeom>
          <a:noFill/>
          <a:ln w="9525">
            <a:noFill/>
            <a:miter lim="800000"/>
            <a:headEnd/>
            <a:tailEnd/>
          </a:ln>
        </p:spPr>
        <p:txBody>
          <a:bodyPr wrap="none">
            <a:spAutoFit/>
          </a:bodyPr>
          <a:lstStyle/>
          <a:p>
            <a:pPr eaLnBrk="0" hangingPunct="0"/>
            <a:r>
              <a:rPr lang="en-GB" sz="1200"/>
              <a:t>Wood JC </a:t>
            </a:r>
            <a:r>
              <a:rPr lang="en-GB" sz="1200" i="1"/>
              <a:t>et al</a:t>
            </a:r>
            <a:r>
              <a:rPr lang="en-GB" sz="1200"/>
              <a:t>. </a:t>
            </a:r>
            <a:r>
              <a:rPr lang="en-GB" sz="1200" i="1"/>
              <a:t>Blood</a:t>
            </a:r>
            <a:r>
              <a:rPr lang="en-GB" sz="1200"/>
              <a:t> 2005;106:1460</a:t>
            </a:r>
            <a:r>
              <a:rPr lang="en-GB" sz="1200">
                <a:cs typeface="Arial" pitchFamily="34" charset="0"/>
              </a:rPr>
              <a:t>–</a:t>
            </a:r>
            <a:r>
              <a:rPr lang="en-GB" sz="1200"/>
              <a:t>1465</a:t>
            </a:r>
            <a:endParaRPr lang="en-GB" sz="1200" b="1">
              <a:solidFill>
                <a:srgbClr val="FF0000"/>
              </a:solidFill>
            </a:endParaRPr>
          </a:p>
        </p:txBody>
      </p:sp>
      <p:sp>
        <p:nvSpPr>
          <p:cNvPr id="96267" name="Rectangle 59"/>
          <p:cNvSpPr>
            <a:spLocks noChangeArrowheads="1"/>
          </p:cNvSpPr>
          <p:nvPr/>
        </p:nvSpPr>
        <p:spPr bwMode="auto">
          <a:xfrm>
            <a:off x="1389063" y="2093913"/>
            <a:ext cx="82550" cy="82550"/>
          </a:xfrm>
          <a:prstGeom prst="rect">
            <a:avLst/>
          </a:prstGeom>
          <a:solidFill>
            <a:srgbClr val="007FA1"/>
          </a:solidFill>
          <a:ln w="8001">
            <a:solidFill>
              <a:srgbClr val="007FA1"/>
            </a:solidFill>
            <a:miter lim="800000"/>
            <a:headEnd/>
            <a:tailEnd/>
          </a:ln>
        </p:spPr>
        <p:txBody>
          <a:bodyPr/>
          <a:lstStyle/>
          <a:p>
            <a:endParaRPr lang="en-US"/>
          </a:p>
        </p:txBody>
      </p:sp>
      <p:sp>
        <p:nvSpPr>
          <p:cNvPr id="96268" name="Rectangle 60"/>
          <p:cNvSpPr>
            <a:spLocks noChangeArrowheads="1"/>
          </p:cNvSpPr>
          <p:nvPr/>
        </p:nvSpPr>
        <p:spPr bwMode="auto">
          <a:xfrm rot="2700000">
            <a:off x="1389063" y="1881188"/>
            <a:ext cx="82550" cy="82550"/>
          </a:xfrm>
          <a:prstGeom prst="rect">
            <a:avLst/>
          </a:prstGeom>
          <a:solidFill>
            <a:srgbClr val="EC8026"/>
          </a:solidFill>
          <a:ln w="9525">
            <a:solidFill>
              <a:srgbClr val="EC8026"/>
            </a:solidFill>
            <a:miter lim="800000"/>
            <a:headEnd/>
            <a:tailEnd/>
          </a:ln>
        </p:spPr>
        <p:txBody>
          <a:bodyPr wrap="none" anchor="ctr"/>
          <a:lstStyle/>
          <a:p>
            <a:endParaRPr lang="en-US"/>
          </a:p>
        </p:txBody>
      </p:sp>
      <p:grpSp>
        <p:nvGrpSpPr>
          <p:cNvPr id="96269" name="Group 61"/>
          <p:cNvGrpSpPr>
            <a:grpSpLocks/>
          </p:cNvGrpSpPr>
          <p:nvPr/>
        </p:nvGrpSpPr>
        <p:grpSpPr bwMode="auto">
          <a:xfrm>
            <a:off x="700088" y="1849438"/>
            <a:ext cx="393700" cy="3087687"/>
            <a:chOff x="441" y="1165"/>
            <a:chExt cx="248" cy="1945"/>
          </a:xfrm>
        </p:grpSpPr>
        <p:sp>
          <p:nvSpPr>
            <p:cNvPr id="96279" name="Rectangle 62"/>
            <p:cNvSpPr>
              <a:spLocks noChangeArrowheads="1"/>
            </p:cNvSpPr>
            <p:nvPr/>
          </p:nvSpPr>
          <p:spPr bwMode="auto">
            <a:xfrm>
              <a:off x="621" y="2976"/>
              <a:ext cx="62" cy="134"/>
            </a:xfrm>
            <a:prstGeom prst="rect">
              <a:avLst/>
            </a:prstGeom>
            <a:noFill/>
            <a:ln w="9525">
              <a:noFill/>
              <a:miter lim="800000"/>
              <a:headEnd/>
              <a:tailEnd/>
            </a:ln>
          </p:spPr>
          <p:txBody>
            <a:bodyPr wrap="none" lIns="0" tIns="0" rIns="0" bIns="0">
              <a:spAutoFit/>
            </a:bodyPr>
            <a:lstStyle/>
            <a:p>
              <a:r>
                <a:rPr lang="en-GB" sz="1400" b="1">
                  <a:solidFill>
                    <a:srgbClr val="000000"/>
                  </a:solidFill>
                </a:rPr>
                <a:t>0</a:t>
              </a:r>
              <a:endParaRPr lang="en-GB" sz="1400"/>
            </a:p>
          </p:txBody>
        </p:sp>
        <p:sp>
          <p:nvSpPr>
            <p:cNvPr id="96280" name="Rectangle 63"/>
            <p:cNvSpPr>
              <a:spLocks noChangeArrowheads="1"/>
            </p:cNvSpPr>
            <p:nvPr/>
          </p:nvSpPr>
          <p:spPr bwMode="auto">
            <a:xfrm>
              <a:off x="497" y="2796"/>
              <a:ext cx="186" cy="134"/>
            </a:xfrm>
            <a:prstGeom prst="rect">
              <a:avLst/>
            </a:prstGeom>
            <a:noFill/>
            <a:ln w="9525">
              <a:noFill/>
              <a:miter lim="800000"/>
              <a:headEnd/>
              <a:tailEnd/>
            </a:ln>
          </p:spPr>
          <p:txBody>
            <a:bodyPr wrap="none" lIns="0" tIns="0" rIns="0" bIns="0">
              <a:spAutoFit/>
            </a:bodyPr>
            <a:lstStyle/>
            <a:p>
              <a:r>
                <a:rPr lang="en-GB" sz="1400" b="1">
                  <a:solidFill>
                    <a:srgbClr val="000000"/>
                  </a:solidFill>
                </a:rPr>
                <a:t>200</a:t>
              </a:r>
              <a:endParaRPr lang="en-GB" sz="1400"/>
            </a:p>
          </p:txBody>
        </p:sp>
        <p:sp>
          <p:nvSpPr>
            <p:cNvPr id="96281" name="Rectangle 64"/>
            <p:cNvSpPr>
              <a:spLocks noChangeArrowheads="1"/>
            </p:cNvSpPr>
            <p:nvPr/>
          </p:nvSpPr>
          <p:spPr bwMode="auto">
            <a:xfrm>
              <a:off x="497" y="2616"/>
              <a:ext cx="186" cy="134"/>
            </a:xfrm>
            <a:prstGeom prst="rect">
              <a:avLst/>
            </a:prstGeom>
            <a:noFill/>
            <a:ln w="9525">
              <a:noFill/>
              <a:miter lim="800000"/>
              <a:headEnd/>
              <a:tailEnd/>
            </a:ln>
          </p:spPr>
          <p:txBody>
            <a:bodyPr wrap="none" lIns="0" tIns="0" rIns="0" bIns="0">
              <a:spAutoFit/>
            </a:bodyPr>
            <a:lstStyle/>
            <a:p>
              <a:r>
                <a:rPr lang="en-GB" sz="1400" b="1">
                  <a:solidFill>
                    <a:srgbClr val="000000"/>
                  </a:solidFill>
                </a:rPr>
                <a:t>400</a:t>
              </a:r>
              <a:endParaRPr lang="en-GB" sz="1400"/>
            </a:p>
          </p:txBody>
        </p:sp>
        <p:sp>
          <p:nvSpPr>
            <p:cNvPr id="96282" name="Rectangle 65"/>
            <p:cNvSpPr>
              <a:spLocks noChangeArrowheads="1"/>
            </p:cNvSpPr>
            <p:nvPr/>
          </p:nvSpPr>
          <p:spPr bwMode="auto">
            <a:xfrm>
              <a:off x="497" y="2430"/>
              <a:ext cx="186" cy="134"/>
            </a:xfrm>
            <a:prstGeom prst="rect">
              <a:avLst/>
            </a:prstGeom>
            <a:noFill/>
            <a:ln w="9525">
              <a:noFill/>
              <a:miter lim="800000"/>
              <a:headEnd/>
              <a:tailEnd/>
            </a:ln>
          </p:spPr>
          <p:txBody>
            <a:bodyPr wrap="none" lIns="0" tIns="0" rIns="0" bIns="0">
              <a:spAutoFit/>
            </a:bodyPr>
            <a:lstStyle/>
            <a:p>
              <a:r>
                <a:rPr lang="en-GB" sz="1400" b="1">
                  <a:solidFill>
                    <a:srgbClr val="000000"/>
                  </a:solidFill>
                </a:rPr>
                <a:t>600</a:t>
              </a:r>
              <a:endParaRPr lang="en-GB" sz="1400"/>
            </a:p>
          </p:txBody>
        </p:sp>
        <p:sp>
          <p:nvSpPr>
            <p:cNvPr id="96283" name="Rectangle 66"/>
            <p:cNvSpPr>
              <a:spLocks noChangeArrowheads="1"/>
            </p:cNvSpPr>
            <p:nvPr/>
          </p:nvSpPr>
          <p:spPr bwMode="auto">
            <a:xfrm>
              <a:off x="497" y="2251"/>
              <a:ext cx="186" cy="134"/>
            </a:xfrm>
            <a:prstGeom prst="rect">
              <a:avLst/>
            </a:prstGeom>
            <a:noFill/>
            <a:ln w="9525">
              <a:noFill/>
              <a:miter lim="800000"/>
              <a:headEnd/>
              <a:tailEnd/>
            </a:ln>
          </p:spPr>
          <p:txBody>
            <a:bodyPr wrap="none" lIns="0" tIns="0" rIns="0" bIns="0">
              <a:spAutoFit/>
            </a:bodyPr>
            <a:lstStyle/>
            <a:p>
              <a:r>
                <a:rPr lang="en-GB" sz="1400" b="1">
                  <a:solidFill>
                    <a:srgbClr val="000000"/>
                  </a:solidFill>
                </a:rPr>
                <a:t>800</a:t>
              </a:r>
              <a:endParaRPr lang="en-GB" sz="1400"/>
            </a:p>
          </p:txBody>
        </p:sp>
        <p:sp>
          <p:nvSpPr>
            <p:cNvPr id="96284" name="Rectangle 67"/>
            <p:cNvSpPr>
              <a:spLocks noChangeArrowheads="1"/>
            </p:cNvSpPr>
            <p:nvPr/>
          </p:nvSpPr>
          <p:spPr bwMode="auto">
            <a:xfrm>
              <a:off x="441" y="2071"/>
              <a:ext cx="248" cy="134"/>
            </a:xfrm>
            <a:prstGeom prst="rect">
              <a:avLst/>
            </a:prstGeom>
            <a:noFill/>
            <a:ln w="9525">
              <a:noFill/>
              <a:miter lim="800000"/>
              <a:headEnd/>
              <a:tailEnd/>
            </a:ln>
          </p:spPr>
          <p:txBody>
            <a:bodyPr wrap="none" lIns="0" tIns="0" rIns="0" bIns="0">
              <a:spAutoFit/>
            </a:bodyPr>
            <a:lstStyle/>
            <a:p>
              <a:r>
                <a:rPr lang="en-GB" sz="1400" b="1">
                  <a:solidFill>
                    <a:srgbClr val="000000"/>
                  </a:solidFill>
                </a:rPr>
                <a:t>1000</a:t>
              </a:r>
              <a:endParaRPr lang="en-GB" sz="1400"/>
            </a:p>
          </p:txBody>
        </p:sp>
        <p:sp>
          <p:nvSpPr>
            <p:cNvPr id="96285" name="Rectangle 68"/>
            <p:cNvSpPr>
              <a:spLocks noChangeArrowheads="1"/>
            </p:cNvSpPr>
            <p:nvPr/>
          </p:nvSpPr>
          <p:spPr bwMode="auto">
            <a:xfrm>
              <a:off x="441" y="1891"/>
              <a:ext cx="248" cy="134"/>
            </a:xfrm>
            <a:prstGeom prst="rect">
              <a:avLst/>
            </a:prstGeom>
            <a:noFill/>
            <a:ln w="9525">
              <a:noFill/>
              <a:miter lim="800000"/>
              <a:headEnd/>
              <a:tailEnd/>
            </a:ln>
          </p:spPr>
          <p:txBody>
            <a:bodyPr wrap="none" lIns="0" tIns="0" rIns="0" bIns="0">
              <a:spAutoFit/>
            </a:bodyPr>
            <a:lstStyle/>
            <a:p>
              <a:r>
                <a:rPr lang="en-GB" sz="1400" b="1">
                  <a:solidFill>
                    <a:srgbClr val="000000"/>
                  </a:solidFill>
                </a:rPr>
                <a:t>1200</a:t>
              </a:r>
              <a:endParaRPr lang="en-GB" sz="1400"/>
            </a:p>
          </p:txBody>
        </p:sp>
        <p:sp>
          <p:nvSpPr>
            <p:cNvPr id="96286" name="Rectangle 69"/>
            <p:cNvSpPr>
              <a:spLocks noChangeArrowheads="1"/>
            </p:cNvSpPr>
            <p:nvPr/>
          </p:nvSpPr>
          <p:spPr bwMode="auto">
            <a:xfrm>
              <a:off x="441" y="1711"/>
              <a:ext cx="248" cy="134"/>
            </a:xfrm>
            <a:prstGeom prst="rect">
              <a:avLst/>
            </a:prstGeom>
            <a:noFill/>
            <a:ln w="9525">
              <a:noFill/>
              <a:miter lim="800000"/>
              <a:headEnd/>
              <a:tailEnd/>
            </a:ln>
          </p:spPr>
          <p:txBody>
            <a:bodyPr wrap="none" lIns="0" tIns="0" rIns="0" bIns="0">
              <a:spAutoFit/>
            </a:bodyPr>
            <a:lstStyle/>
            <a:p>
              <a:r>
                <a:rPr lang="en-GB" sz="1400" b="1">
                  <a:solidFill>
                    <a:srgbClr val="000000"/>
                  </a:solidFill>
                </a:rPr>
                <a:t>1400</a:t>
              </a:r>
              <a:endParaRPr lang="en-GB" sz="1400"/>
            </a:p>
          </p:txBody>
        </p:sp>
        <p:sp>
          <p:nvSpPr>
            <p:cNvPr id="96287" name="Rectangle 70"/>
            <p:cNvSpPr>
              <a:spLocks noChangeArrowheads="1"/>
            </p:cNvSpPr>
            <p:nvPr/>
          </p:nvSpPr>
          <p:spPr bwMode="auto">
            <a:xfrm>
              <a:off x="441" y="1525"/>
              <a:ext cx="248" cy="134"/>
            </a:xfrm>
            <a:prstGeom prst="rect">
              <a:avLst/>
            </a:prstGeom>
            <a:noFill/>
            <a:ln w="9525">
              <a:noFill/>
              <a:miter lim="800000"/>
              <a:headEnd/>
              <a:tailEnd/>
            </a:ln>
          </p:spPr>
          <p:txBody>
            <a:bodyPr wrap="none" lIns="0" tIns="0" rIns="0" bIns="0">
              <a:spAutoFit/>
            </a:bodyPr>
            <a:lstStyle/>
            <a:p>
              <a:r>
                <a:rPr lang="en-GB" sz="1400" b="1">
                  <a:solidFill>
                    <a:srgbClr val="000000"/>
                  </a:solidFill>
                </a:rPr>
                <a:t>1600</a:t>
              </a:r>
              <a:endParaRPr lang="en-GB" sz="1400"/>
            </a:p>
          </p:txBody>
        </p:sp>
        <p:sp>
          <p:nvSpPr>
            <p:cNvPr id="96288" name="Rectangle 71"/>
            <p:cNvSpPr>
              <a:spLocks noChangeArrowheads="1"/>
            </p:cNvSpPr>
            <p:nvPr/>
          </p:nvSpPr>
          <p:spPr bwMode="auto">
            <a:xfrm>
              <a:off x="441" y="1345"/>
              <a:ext cx="248" cy="134"/>
            </a:xfrm>
            <a:prstGeom prst="rect">
              <a:avLst/>
            </a:prstGeom>
            <a:noFill/>
            <a:ln w="9525">
              <a:noFill/>
              <a:miter lim="800000"/>
              <a:headEnd/>
              <a:tailEnd/>
            </a:ln>
          </p:spPr>
          <p:txBody>
            <a:bodyPr wrap="none" lIns="0" tIns="0" rIns="0" bIns="0">
              <a:spAutoFit/>
            </a:bodyPr>
            <a:lstStyle/>
            <a:p>
              <a:r>
                <a:rPr lang="en-GB" sz="1400" b="1">
                  <a:solidFill>
                    <a:srgbClr val="000000"/>
                  </a:solidFill>
                </a:rPr>
                <a:t>1800</a:t>
              </a:r>
              <a:endParaRPr lang="en-GB" sz="1400"/>
            </a:p>
          </p:txBody>
        </p:sp>
        <p:sp>
          <p:nvSpPr>
            <p:cNvPr id="96289" name="Rectangle 72"/>
            <p:cNvSpPr>
              <a:spLocks noChangeArrowheads="1"/>
            </p:cNvSpPr>
            <p:nvPr/>
          </p:nvSpPr>
          <p:spPr bwMode="auto">
            <a:xfrm>
              <a:off x="441" y="1165"/>
              <a:ext cx="248" cy="134"/>
            </a:xfrm>
            <a:prstGeom prst="rect">
              <a:avLst/>
            </a:prstGeom>
            <a:noFill/>
            <a:ln w="9525">
              <a:noFill/>
              <a:miter lim="800000"/>
              <a:headEnd/>
              <a:tailEnd/>
            </a:ln>
          </p:spPr>
          <p:txBody>
            <a:bodyPr wrap="none" lIns="0" tIns="0" rIns="0" bIns="0">
              <a:spAutoFit/>
            </a:bodyPr>
            <a:lstStyle/>
            <a:p>
              <a:r>
                <a:rPr lang="en-GB" sz="1400" b="1">
                  <a:solidFill>
                    <a:srgbClr val="000000"/>
                  </a:solidFill>
                </a:rPr>
                <a:t>2000</a:t>
              </a:r>
              <a:endParaRPr lang="en-GB" sz="1400"/>
            </a:p>
          </p:txBody>
        </p:sp>
      </p:grpSp>
      <p:grpSp>
        <p:nvGrpSpPr>
          <p:cNvPr id="96270" name="Group 73"/>
          <p:cNvGrpSpPr>
            <a:grpSpLocks/>
          </p:cNvGrpSpPr>
          <p:nvPr/>
        </p:nvGrpSpPr>
        <p:grpSpPr bwMode="auto">
          <a:xfrm>
            <a:off x="1135063" y="4919663"/>
            <a:ext cx="3352800" cy="212725"/>
            <a:chOff x="715" y="3099"/>
            <a:chExt cx="2112" cy="134"/>
          </a:xfrm>
        </p:grpSpPr>
        <p:sp>
          <p:nvSpPr>
            <p:cNvPr id="96272" name="Rectangle 74"/>
            <p:cNvSpPr>
              <a:spLocks noChangeArrowheads="1"/>
            </p:cNvSpPr>
            <p:nvPr/>
          </p:nvSpPr>
          <p:spPr bwMode="auto">
            <a:xfrm>
              <a:off x="715" y="3099"/>
              <a:ext cx="62" cy="134"/>
            </a:xfrm>
            <a:prstGeom prst="rect">
              <a:avLst/>
            </a:prstGeom>
            <a:noFill/>
            <a:ln w="9525">
              <a:noFill/>
              <a:miter lim="800000"/>
              <a:headEnd/>
              <a:tailEnd/>
            </a:ln>
          </p:spPr>
          <p:txBody>
            <a:bodyPr wrap="none" lIns="0" tIns="0" rIns="0" bIns="0">
              <a:spAutoFit/>
            </a:bodyPr>
            <a:lstStyle/>
            <a:p>
              <a:r>
                <a:rPr lang="en-GB" sz="1400" b="1">
                  <a:solidFill>
                    <a:srgbClr val="000000"/>
                  </a:solidFill>
                </a:rPr>
                <a:t>0</a:t>
              </a:r>
              <a:endParaRPr lang="en-GB" sz="1800"/>
            </a:p>
          </p:txBody>
        </p:sp>
        <p:sp>
          <p:nvSpPr>
            <p:cNvPr id="96273" name="Rectangle 75"/>
            <p:cNvSpPr>
              <a:spLocks noChangeArrowheads="1"/>
            </p:cNvSpPr>
            <p:nvPr/>
          </p:nvSpPr>
          <p:spPr bwMode="auto">
            <a:xfrm>
              <a:off x="1016" y="3099"/>
              <a:ext cx="124" cy="134"/>
            </a:xfrm>
            <a:prstGeom prst="rect">
              <a:avLst/>
            </a:prstGeom>
            <a:noFill/>
            <a:ln w="9525">
              <a:noFill/>
              <a:miter lim="800000"/>
              <a:headEnd/>
              <a:tailEnd/>
            </a:ln>
          </p:spPr>
          <p:txBody>
            <a:bodyPr wrap="none" lIns="0" tIns="0" rIns="0" bIns="0">
              <a:spAutoFit/>
            </a:bodyPr>
            <a:lstStyle/>
            <a:p>
              <a:r>
                <a:rPr lang="en-GB" sz="1400" b="1">
                  <a:solidFill>
                    <a:srgbClr val="000000"/>
                  </a:solidFill>
                </a:rPr>
                <a:t>10</a:t>
              </a:r>
              <a:endParaRPr lang="en-GB" sz="1800"/>
            </a:p>
          </p:txBody>
        </p:sp>
        <p:sp>
          <p:nvSpPr>
            <p:cNvPr id="96274" name="Rectangle 76"/>
            <p:cNvSpPr>
              <a:spLocks noChangeArrowheads="1"/>
            </p:cNvSpPr>
            <p:nvPr/>
          </p:nvSpPr>
          <p:spPr bwMode="auto">
            <a:xfrm>
              <a:off x="1355" y="3099"/>
              <a:ext cx="124" cy="134"/>
            </a:xfrm>
            <a:prstGeom prst="rect">
              <a:avLst/>
            </a:prstGeom>
            <a:noFill/>
            <a:ln w="9525">
              <a:noFill/>
              <a:miter lim="800000"/>
              <a:headEnd/>
              <a:tailEnd/>
            </a:ln>
          </p:spPr>
          <p:txBody>
            <a:bodyPr wrap="none" lIns="0" tIns="0" rIns="0" bIns="0">
              <a:spAutoFit/>
            </a:bodyPr>
            <a:lstStyle/>
            <a:p>
              <a:r>
                <a:rPr lang="en-GB" sz="1400" b="1">
                  <a:solidFill>
                    <a:srgbClr val="000000"/>
                  </a:solidFill>
                </a:rPr>
                <a:t>20</a:t>
              </a:r>
              <a:endParaRPr lang="en-GB" sz="1800"/>
            </a:p>
          </p:txBody>
        </p:sp>
        <p:sp>
          <p:nvSpPr>
            <p:cNvPr id="96275" name="Rectangle 77"/>
            <p:cNvSpPr>
              <a:spLocks noChangeArrowheads="1"/>
            </p:cNvSpPr>
            <p:nvPr/>
          </p:nvSpPr>
          <p:spPr bwMode="auto">
            <a:xfrm>
              <a:off x="1693" y="3099"/>
              <a:ext cx="124" cy="134"/>
            </a:xfrm>
            <a:prstGeom prst="rect">
              <a:avLst/>
            </a:prstGeom>
            <a:noFill/>
            <a:ln w="9525">
              <a:noFill/>
              <a:miter lim="800000"/>
              <a:headEnd/>
              <a:tailEnd/>
            </a:ln>
          </p:spPr>
          <p:txBody>
            <a:bodyPr wrap="none" lIns="0" tIns="0" rIns="0" bIns="0">
              <a:spAutoFit/>
            </a:bodyPr>
            <a:lstStyle/>
            <a:p>
              <a:r>
                <a:rPr lang="en-GB" sz="1400" b="1">
                  <a:solidFill>
                    <a:srgbClr val="000000"/>
                  </a:solidFill>
                </a:rPr>
                <a:t>30</a:t>
              </a:r>
              <a:endParaRPr lang="en-GB" sz="1800"/>
            </a:p>
          </p:txBody>
        </p:sp>
        <p:sp>
          <p:nvSpPr>
            <p:cNvPr id="96276" name="Rectangle 78"/>
            <p:cNvSpPr>
              <a:spLocks noChangeArrowheads="1"/>
            </p:cNvSpPr>
            <p:nvPr/>
          </p:nvSpPr>
          <p:spPr bwMode="auto">
            <a:xfrm>
              <a:off x="2026" y="3099"/>
              <a:ext cx="124" cy="134"/>
            </a:xfrm>
            <a:prstGeom prst="rect">
              <a:avLst/>
            </a:prstGeom>
            <a:noFill/>
            <a:ln w="9525">
              <a:noFill/>
              <a:miter lim="800000"/>
              <a:headEnd/>
              <a:tailEnd/>
            </a:ln>
          </p:spPr>
          <p:txBody>
            <a:bodyPr wrap="none" lIns="0" tIns="0" rIns="0" bIns="0">
              <a:spAutoFit/>
            </a:bodyPr>
            <a:lstStyle/>
            <a:p>
              <a:r>
                <a:rPr lang="en-GB" sz="1400" b="1">
                  <a:solidFill>
                    <a:srgbClr val="000000"/>
                  </a:solidFill>
                </a:rPr>
                <a:t>40</a:t>
              </a:r>
              <a:endParaRPr lang="en-GB" sz="1800"/>
            </a:p>
          </p:txBody>
        </p:sp>
        <p:sp>
          <p:nvSpPr>
            <p:cNvPr id="96277" name="Rectangle 79"/>
            <p:cNvSpPr>
              <a:spLocks noChangeArrowheads="1"/>
            </p:cNvSpPr>
            <p:nvPr/>
          </p:nvSpPr>
          <p:spPr bwMode="auto">
            <a:xfrm>
              <a:off x="2364" y="3099"/>
              <a:ext cx="124" cy="134"/>
            </a:xfrm>
            <a:prstGeom prst="rect">
              <a:avLst/>
            </a:prstGeom>
            <a:noFill/>
            <a:ln w="9525">
              <a:noFill/>
              <a:miter lim="800000"/>
              <a:headEnd/>
              <a:tailEnd/>
            </a:ln>
          </p:spPr>
          <p:txBody>
            <a:bodyPr wrap="none" lIns="0" tIns="0" rIns="0" bIns="0">
              <a:spAutoFit/>
            </a:bodyPr>
            <a:lstStyle/>
            <a:p>
              <a:r>
                <a:rPr lang="en-GB" sz="1400" b="1">
                  <a:solidFill>
                    <a:srgbClr val="000000"/>
                  </a:solidFill>
                </a:rPr>
                <a:t>50</a:t>
              </a:r>
              <a:endParaRPr lang="en-GB" sz="1800"/>
            </a:p>
          </p:txBody>
        </p:sp>
        <p:sp>
          <p:nvSpPr>
            <p:cNvPr id="96278" name="Rectangle 80"/>
            <p:cNvSpPr>
              <a:spLocks noChangeArrowheads="1"/>
            </p:cNvSpPr>
            <p:nvPr/>
          </p:nvSpPr>
          <p:spPr bwMode="auto">
            <a:xfrm>
              <a:off x="2703" y="3099"/>
              <a:ext cx="124" cy="134"/>
            </a:xfrm>
            <a:prstGeom prst="rect">
              <a:avLst/>
            </a:prstGeom>
            <a:noFill/>
            <a:ln w="9525">
              <a:noFill/>
              <a:miter lim="800000"/>
              <a:headEnd/>
              <a:tailEnd/>
            </a:ln>
          </p:spPr>
          <p:txBody>
            <a:bodyPr wrap="none" lIns="0" tIns="0" rIns="0" bIns="0">
              <a:spAutoFit/>
            </a:bodyPr>
            <a:lstStyle/>
            <a:p>
              <a:r>
                <a:rPr lang="en-GB" sz="1400" b="1">
                  <a:solidFill>
                    <a:srgbClr val="000000"/>
                  </a:solidFill>
                </a:rPr>
                <a:t>60</a:t>
              </a:r>
              <a:endParaRPr lang="en-GB" sz="1800"/>
            </a:p>
          </p:txBody>
        </p:sp>
      </p:grpSp>
      <p:sp>
        <p:nvSpPr>
          <p:cNvPr id="96271" name="AutoShape 81"/>
          <p:cNvSpPr>
            <a:spLocks noChangeArrowheads="1"/>
          </p:cNvSpPr>
          <p:nvPr/>
        </p:nvSpPr>
        <p:spPr bwMode="auto">
          <a:xfrm>
            <a:off x="257175" y="5734050"/>
            <a:ext cx="8628063" cy="574675"/>
          </a:xfrm>
          <a:prstGeom prst="roundRect">
            <a:avLst>
              <a:gd name="adj" fmla="val 16667"/>
            </a:avLst>
          </a:prstGeom>
          <a:solidFill>
            <a:srgbClr val="EC8026"/>
          </a:solidFill>
          <a:ln w="38100">
            <a:noFill/>
            <a:round/>
            <a:headEnd/>
            <a:tailEnd/>
          </a:ln>
        </p:spPr>
        <p:txBody>
          <a:bodyPr wrap="none" anchor="ctr"/>
          <a:lstStyle/>
          <a:p>
            <a:pPr algn="ctr"/>
            <a:r>
              <a:rPr lang="en-GB" b="1"/>
              <a:t>Paired R2* measurements demonstrated no mean difference, </a:t>
            </a:r>
            <a:r>
              <a:rPr lang="en-US" b="1"/>
              <a:t>making MRI </a:t>
            </a:r>
            <a:br>
              <a:rPr lang="en-US" b="1"/>
            </a:br>
            <a:r>
              <a:rPr lang="en-US" b="1"/>
              <a:t>suitable for longitudinal examination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ferritin1_washington_U.jpg"/>
          <p:cNvPicPr>
            <a:picLocks noChangeAspect="1"/>
          </p:cNvPicPr>
          <p:nvPr/>
        </p:nvPicPr>
        <p:blipFill>
          <a:blip r:embed="rId2"/>
          <a:srcRect/>
          <a:stretch>
            <a:fillRect/>
          </a:stretch>
        </p:blipFill>
        <p:spPr bwMode="auto">
          <a:xfrm>
            <a:off x="2438400" y="609600"/>
            <a:ext cx="4241800" cy="4102100"/>
          </a:xfrm>
          <a:prstGeom prst="rect">
            <a:avLst/>
          </a:prstGeom>
          <a:noFill/>
          <a:ln w="9525">
            <a:noFill/>
            <a:miter lim="800000"/>
            <a:headEnd/>
            <a:tailEnd/>
          </a:ln>
        </p:spPr>
      </p:pic>
      <p:sp>
        <p:nvSpPr>
          <p:cNvPr id="33795" name="TextBox 2"/>
          <p:cNvSpPr txBox="1">
            <a:spLocks noChangeArrowheads="1"/>
          </p:cNvSpPr>
          <p:nvPr/>
        </p:nvSpPr>
        <p:spPr bwMode="auto">
          <a:xfrm>
            <a:off x="2514600" y="5486400"/>
            <a:ext cx="4343400" cy="584200"/>
          </a:xfrm>
          <a:prstGeom prst="rect">
            <a:avLst/>
          </a:prstGeom>
          <a:noFill/>
          <a:ln w="9525">
            <a:noFill/>
            <a:miter lim="800000"/>
            <a:headEnd/>
            <a:tailEnd/>
          </a:ln>
        </p:spPr>
        <p:txBody>
          <a:bodyPr>
            <a:spAutoFit/>
          </a:bodyPr>
          <a:lstStyle/>
          <a:p>
            <a:r>
              <a:rPr lang="en-US" sz="3200"/>
              <a:t>             Ferritin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46582" y="365125"/>
            <a:ext cx="4868767" cy="712787"/>
          </a:xfrm>
        </p:spPr>
        <p:txBody>
          <a:bodyPr/>
          <a:lstStyle/>
          <a:p>
            <a:r>
              <a:rPr lang="en-US" dirty="0" smtClean="0"/>
              <a:t>MRI measurement of iron</a:t>
            </a:r>
            <a:endParaRPr lang="en-US" dirty="0"/>
          </a:p>
        </p:txBody>
      </p:sp>
      <p:sp>
        <p:nvSpPr>
          <p:cNvPr id="3" name="Slide Number Placeholder 2"/>
          <p:cNvSpPr>
            <a:spLocks noGrp="1"/>
          </p:cNvSpPr>
          <p:nvPr>
            <p:ph type="sldNum" sz="quarter" idx="10"/>
          </p:nvPr>
        </p:nvSpPr>
        <p:spPr/>
        <p:txBody>
          <a:bodyPr/>
          <a:lstStyle/>
          <a:p>
            <a:pPr>
              <a:defRPr/>
            </a:pPr>
            <a:fld id="{D9437268-8633-2748-A703-64FD828C6AB0}" type="slidenum">
              <a:rPr lang="en-US" smtClean="0"/>
              <a:pPr>
                <a:defRPr/>
              </a:pPr>
              <a:t>40</a:t>
            </a:fld>
            <a:endParaRPr lang="en-US"/>
          </a:p>
        </p:txBody>
      </p:sp>
      <p:sp>
        <p:nvSpPr>
          <p:cNvPr id="6" name="Text Placeholder 5"/>
          <p:cNvSpPr>
            <a:spLocks noGrp="1"/>
          </p:cNvSpPr>
          <p:nvPr>
            <p:ph type="body" sz="quarter" idx="11"/>
          </p:nvPr>
        </p:nvSpPr>
        <p:spPr/>
        <p:txBody>
          <a:bodyPr/>
          <a:lstStyle/>
          <a:p>
            <a:r>
              <a:rPr lang="en-US" dirty="0" smtClean="0"/>
              <a:t>MRI measurements of iron required special software.  Most commonly done on 1.5 T machines.  Iron quantitation on new, higher power 3T magnets is not routinely available.</a:t>
            </a:r>
          </a:p>
          <a:p>
            <a:r>
              <a:rPr lang="en-US" dirty="0" smtClean="0"/>
              <a:t>Liver iron levels:</a:t>
            </a:r>
          </a:p>
          <a:p>
            <a:r>
              <a:rPr lang="en-US" dirty="0"/>
              <a:t>	</a:t>
            </a:r>
            <a:r>
              <a:rPr lang="en-US" dirty="0" smtClean="0"/>
              <a:t>Normal liver iron is 0.8 to 1.5 mg per gram of liver</a:t>
            </a:r>
          </a:p>
          <a:p>
            <a:r>
              <a:rPr lang="en-US" dirty="0"/>
              <a:t>	</a:t>
            </a:r>
            <a:r>
              <a:rPr lang="en-US" dirty="0" smtClean="0"/>
              <a:t>less than 3.5 gram is acceptable for clinical control</a:t>
            </a:r>
          </a:p>
          <a:p>
            <a:r>
              <a:rPr lang="en-US" dirty="0"/>
              <a:t>	</a:t>
            </a:r>
            <a:r>
              <a:rPr lang="en-US" dirty="0" smtClean="0"/>
              <a:t>over 40 mg/g  are not reliable measurement</a:t>
            </a:r>
          </a:p>
          <a:p>
            <a:r>
              <a:rPr lang="en-US" dirty="0" smtClean="0"/>
              <a:t>Cardiac iron:</a:t>
            </a:r>
          </a:p>
          <a:p>
            <a:r>
              <a:rPr lang="en-US" dirty="0"/>
              <a:t>	</a:t>
            </a:r>
            <a:r>
              <a:rPr lang="en-US" dirty="0" smtClean="0"/>
              <a:t>T2*  &gt;  30 </a:t>
            </a:r>
            <a:r>
              <a:rPr lang="en-US" dirty="0" err="1" smtClean="0"/>
              <a:t>ms</a:t>
            </a:r>
            <a:r>
              <a:rPr lang="en-US" dirty="0" smtClean="0"/>
              <a:t> is normal,  &gt; 20 </a:t>
            </a:r>
            <a:r>
              <a:rPr lang="en-US" dirty="0" err="1" smtClean="0"/>
              <a:t>ms</a:t>
            </a:r>
            <a:r>
              <a:rPr lang="en-US" dirty="0" smtClean="0"/>
              <a:t> is the old “normal”</a:t>
            </a:r>
          </a:p>
          <a:p>
            <a:r>
              <a:rPr lang="en-US" dirty="0"/>
              <a:t>	</a:t>
            </a:r>
            <a:r>
              <a:rPr lang="en-US" dirty="0" smtClean="0"/>
              <a:t>T2*  &lt;  10  is significant iron loading and &lt; 8 </a:t>
            </a:r>
            <a:r>
              <a:rPr lang="en-US" dirty="0" err="1" smtClean="0"/>
              <a:t>ms</a:t>
            </a:r>
            <a:r>
              <a:rPr lang="en-US" dirty="0" smtClean="0"/>
              <a:t> is the danger zone</a:t>
            </a:r>
          </a:p>
          <a:p>
            <a:r>
              <a:rPr lang="en-US" dirty="0" smtClean="0"/>
              <a:t>Pancreas and Pituitary iron:  are not commonly available</a:t>
            </a:r>
          </a:p>
          <a:p>
            <a:r>
              <a:rPr lang="en-US" dirty="0" smtClean="0"/>
              <a:t>R2, R2*, T2, T2*  are the numbers from MRI that measure iron </a:t>
            </a:r>
          </a:p>
          <a:p>
            <a:r>
              <a:rPr lang="en-US" dirty="0" smtClean="0"/>
              <a:t>R2* =  1000/T2*   Low R2/R2* is good,  High T2/T2* is good</a:t>
            </a:r>
          </a:p>
          <a:p>
            <a:endParaRPr lang="en-US" dirty="0" smtClean="0"/>
          </a:p>
          <a:p>
            <a:endParaRPr lang="en-US" dirty="0"/>
          </a:p>
        </p:txBody>
      </p:sp>
      <p:sp>
        <p:nvSpPr>
          <p:cNvPr id="2" name="Footer Placeholder 1"/>
          <p:cNvSpPr>
            <a:spLocks noGrp="1"/>
          </p:cNvSpPr>
          <p:nvPr>
            <p:ph type="ftr" sz="quarter" idx="4294967295"/>
          </p:nvPr>
        </p:nvSpPr>
        <p:spPr>
          <a:xfrm>
            <a:off x="0" y="6465888"/>
            <a:ext cx="2895600" cy="365125"/>
          </a:xfrm>
          <a:prstGeom prst="rect">
            <a:avLst/>
          </a:prstGeom>
        </p:spPr>
        <p:txBody>
          <a:bodyPr/>
          <a:lstStyle/>
          <a:p>
            <a:pPr>
              <a:defRPr/>
            </a:pPr>
            <a:r>
              <a:rPr lang="en-US" smtClean="0"/>
              <a:t>Thomas D Coates, MD</a:t>
            </a:r>
            <a:endParaRPr lang="en-US"/>
          </a:p>
        </p:txBody>
      </p:sp>
    </p:spTree>
    <p:extLst>
      <p:ext uri="{BB962C8B-B14F-4D97-AF65-F5344CB8AC3E}">
        <p14:creationId xmlns:p14="http://schemas.microsoft.com/office/powerpoint/2010/main" val="19762183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28650" y="1485900"/>
            <a:ext cx="7864475" cy="609600"/>
          </a:xfrm>
          <a:prstGeom prst="rect">
            <a:avLst/>
          </a:prstGeom>
          <a:noFill/>
          <a:ln w="9525">
            <a:noFill/>
            <a:miter lim="800000"/>
            <a:headEnd/>
            <a:tailEnd/>
          </a:ln>
        </p:spPr>
        <p:txBody>
          <a:bodyPr wrap="none">
            <a:spAutoFit/>
          </a:bodyPr>
          <a:lstStyle/>
          <a:p>
            <a:pPr algn="ctr" eaLnBrk="0" hangingPunct="0"/>
            <a:r>
              <a:rPr lang="en-US" sz="2000" b="1">
                <a:solidFill>
                  <a:srgbClr val="EC8026"/>
                </a:solidFill>
              </a:rPr>
              <a:t>Mean baseline liver iron concentration (LIC) in deferasirox trials</a:t>
            </a:r>
          </a:p>
          <a:p>
            <a:pPr algn="ctr" eaLnBrk="0" hangingPunct="0"/>
            <a:r>
              <a:rPr lang="en-US" sz="1400" b="1">
                <a:solidFill>
                  <a:srgbClr val="EC8026"/>
                </a:solidFill>
              </a:rPr>
              <a:t>(measure of TOTAL body iron)</a:t>
            </a:r>
          </a:p>
        </p:txBody>
      </p:sp>
      <p:sp>
        <p:nvSpPr>
          <p:cNvPr id="83971" name="Rectangle 3"/>
          <p:cNvSpPr>
            <a:spLocks noChangeArrowheads="1"/>
          </p:cNvSpPr>
          <p:nvPr/>
        </p:nvSpPr>
        <p:spPr bwMode="auto">
          <a:xfrm>
            <a:off x="1498600" y="4914900"/>
            <a:ext cx="1219200" cy="244475"/>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Thalassemia</a:t>
            </a:r>
            <a:endParaRPr lang="en-US" b="1"/>
          </a:p>
        </p:txBody>
      </p:sp>
      <p:sp>
        <p:nvSpPr>
          <p:cNvPr id="83972" name="Rectangle 4"/>
          <p:cNvSpPr>
            <a:spLocks noChangeArrowheads="1"/>
          </p:cNvSpPr>
          <p:nvPr/>
        </p:nvSpPr>
        <p:spPr bwMode="auto">
          <a:xfrm>
            <a:off x="3117850" y="4914900"/>
            <a:ext cx="1412875" cy="244475"/>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Other anemias</a:t>
            </a:r>
            <a:endParaRPr lang="en-US" b="1"/>
          </a:p>
        </p:txBody>
      </p:sp>
      <p:sp>
        <p:nvSpPr>
          <p:cNvPr id="83973" name="Rectangle 5"/>
          <p:cNvSpPr>
            <a:spLocks noChangeArrowheads="1"/>
          </p:cNvSpPr>
          <p:nvPr/>
        </p:nvSpPr>
        <p:spPr bwMode="auto">
          <a:xfrm>
            <a:off x="5337175" y="4914900"/>
            <a:ext cx="427038" cy="244475"/>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SCD</a:t>
            </a:r>
            <a:endParaRPr lang="en-US" b="1"/>
          </a:p>
        </p:txBody>
      </p:sp>
      <p:sp>
        <p:nvSpPr>
          <p:cNvPr id="83974" name="Line 6"/>
          <p:cNvSpPr>
            <a:spLocks noChangeShapeType="1"/>
          </p:cNvSpPr>
          <p:nvPr/>
        </p:nvSpPr>
        <p:spPr bwMode="auto">
          <a:xfrm flipH="1">
            <a:off x="1177925" y="3236913"/>
            <a:ext cx="7158038" cy="1587"/>
          </a:xfrm>
          <a:prstGeom prst="line">
            <a:avLst/>
          </a:prstGeom>
          <a:noFill/>
          <a:ln w="28575">
            <a:solidFill>
              <a:srgbClr val="E44C16"/>
            </a:solidFill>
            <a:prstDash val="dash"/>
            <a:round/>
            <a:headEnd/>
            <a:tailEnd/>
          </a:ln>
        </p:spPr>
        <p:txBody>
          <a:bodyPr/>
          <a:lstStyle/>
          <a:p>
            <a:endParaRPr lang="en-US"/>
          </a:p>
        </p:txBody>
      </p:sp>
      <p:sp>
        <p:nvSpPr>
          <p:cNvPr id="83975" name="Line 7"/>
          <p:cNvSpPr>
            <a:spLocks noChangeShapeType="1"/>
          </p:cNvSpPr>
          <p:nvPr/>
        </p:nvSpPr>
        <p:spPr bwMode="auto">
          <a:xfrm flipH="1">
            <a:off x="1177925" y="4105275"/>
            <a:ext cx="7158038" cy="1588"/>
          </a:xfrm>
          <a:prstGeom prst="line">
            <a:avLst/>
          </a:prstGeom>
          <a:noFill/>
          <a:ln w="28575">
            <a:solidFill>
              <a:srgbClr val="007FA1"/>
            </a:solidFill>
            <a:prstDash val="dash"/>
            <a:round/>
            <a:headEnd/>
            <a:tailEnd/>
          </a:ln>
        </p:spPr>
        <p:txBody>
          <a:bodyPr/>
          <a:lstStyle/>
          <a:p>
            <a:endParaRPr lang="en-US"/>
          </a:p>
        </p:txBody>
      </p:sp>
      <p:sp>
        <p:nvSpPr>
          <p:cNvPr id="83976" name="Line 8"/>
          <p:cNvSpPr>
            <a:spLocks noChangeShapeType="1"/>
          </p:cNvSpPr>
          <p:nvPr/>
        </p:nvSpPr>
        <p:spPr bwMode="auto">
          <a:xfrm flipH="1">
            <a:off x="1177925" y="4652963"/>
            <a:ext cx="7158038" cy="1587"/>
          </a:xfrm>
          <a:prstGeom prst="line">
            <a:avLst/>
          </a:prstGeom>
          <a:noFill/>
          <a:ln w="28575">
            <a:solidFill>
              <a:srgbClr val="0097C0"/>
            </a:solidFill>
            <a:prstDash val="dash"/>
            <a:round/>
            <a:headEnd/>
            <a:tailEnd/>
          </a:ln>
        </p:spPr>
        <p:txBody>
          <a:bodyPr/>
          <a:lstStyle/>
          <a:p>
            <a:endParaRPr lang="en-US"/>
          </a:p>
        </p:txBody>
      </p:sp>
      <p:sp>
        <p:nvSpPr>
          <p:cNvPr id="83977" name="Rectangle 9"/>
          <p:cNvSpPr>
            <a:spLocks noChangeArrowheads="1"/>
          </p:cNvSpPr>
          <p:nvPr/>
        </p:nvSpPr>
        <p:spPr bwMode="auto">
          <a:xfrm>
            <a:off x="6411913" y="4692650"/>
            <a:ext cx="1657350" cy="185738"/>
          </a:xfrm>
          <a:prstGeom prst="rect">
            <a:avLst/>
          </a:prstGeom>
          <a:noFill/>
          <a:ln w="9525">
            <a:noFill/>
            <a:miter lim="800000"/>
            <a:headEnd/>
            <a:tailEnd/>
          </a:ln>
        </p:spPr>
        <p:txBody>
          <a:bodyPr anchor="ctr"/>
          <a:lstStyle/>
          <a:p>
            <a:pPr algn="ctr" eaLnBrk="0" hangingPunct="0"/>
            <a:r>
              <a:rPr lang="en-US" b="1"/>
              <a:t>Normal</a:t>
            </a:r>
          </a:p>
        </p:txBody>
      </p:sp>
      <p:sp>
        <p:nvSpPr>
          <p:cNvPr id="83978" name="Rectangle 10"/>
          <p:cNvSpPr>
            <a:spLocks noChangeArrowheads="1"/>
          </p:cNvSpPr>
          <p:nvPr/>
        </p:nvSpPr>
        <p:spPr bwMode="auto">
          <a:xfrm>
            <a:off x="6411913" y="4083050"/>
            <a:ext cx="1657350" cy="558800"/>
          </a:xfrm>
          <a:prstGeom prst="rect">
            <a:avLst/>
          </a:prstGeom>
          <a:solidFill>
            <a:srgbClr val="BBE0E3">
              <a:alpha val="50195"/>
            </a:srgbClr>
          </a:solidFill>
          <a:ln w="9525">
            <a:noFill/>
            <a:miter lim="800000"/>
            <a:headEnd/>
            <a:tailEnd/>
          </a:ln>
        </p:spPr>
        <p:txBody>
          <a:bodyPr anchor="ctr"/>
          <a:lstStyle/>
          <a:p>
            <a:pPr algn="ctr" eaLnBrk="0" hangingPunct="0">
              <a:lnSpc>
                <a:spcPct val="90000"/>
              </a:lnSpc>
            </a:pPr>
            <a:r>
              <a:rPr lang="en-US" b="1"/>
              <a:t>Clinical</a:t>
            </a:r>
            <a:br>
              <a:rPr lang="en-US" b="1"/>
            </a:br>
            <a:r>
              <a:rPr lang="en-US" b="1"/>
              <a:t>concern </a:t>
            </a:r>
          </a:p>
        </p:txBody>
      </p:sp>
      <p:sp>
        <p:nvSpPr>
          <p:cNvPr id="83979" name="Rectangle 11"/>
          <p:cNvSpPr>
            <a:spLocks noChangeArrowheads="1"/>
          </p:cNvSpPr>
          <p:nvPr/>
        </p:nvSpPr>
        <p:spPr bwMode="auto">
          <a:xfrm>
            <a:off x="6411913" y="3213100"/>
            <a:ext cx="1657350" cy="889000"/>
          </a:xfrm>
          <a:prstGeom prst="rect">
            <a:avLst/>
          </a:prstGeom>
          <a:solidFill>
            <a:srgbClr val="007FA1">
              <a:alpha val="50195"/>
            </a:srgbClr>
          </a:solidFill>
          <a:ln w="9525">
            <a:noFill/>
            <a:miter lim="800000"/>
            <a:headEnd/>
            <a:tailEnd/>
          </a:ln>
        </p:spPr>
        <p:txBody>
          <a:bodyPr anchor="ctr"/>
          <a:lstStyle/>
          <a:p>
            <a:pPr algn="ctr" eaLnBrk="0" hangingPunct="0">
              <a:lnSpc>
                <a:spcPct val="90000"/>
              </a:lnSpc>
            </a:pPr>
            <a:r>
              <a:rPr lang="en-US" b="1"/>
              <a:t>Increased organ dysfunction </a:t>
            </a:r>
          </a:p>
        </p:txBody>
      </p:sp>
      <p:sp>
        <p:nvSpPr>
          <p:cNvPr id="83980" name="AutoShape 12"/>
          <p:cNvSpPr>
            <a:spLocks noChangeArrowheads="1"/>
          </p:cNvSpPr>
          <p:nvPr/>
        </p:nvSpPr>
        <p:spPr bwMode="auto">
          <a:xfrm>
            <a:off x="6261100" y="2068513"/>
            <a:ext cx="1960563" cy="1149350"/>
          </a:xfrm>
          <a:prstGeom prst="upArrow">
            <a:avLst>
              <a:gd name="adj1" fmla="val 84389"/>
              <a:gd name="adj2" fmla="val 81444"/>
            </a:avLst>
          </a:prstGeom>
          <a:solidFill>
            <a:srgbClr val="E44C16"/>
          </a:solidFill>
          <a:ln w="9525">
            <a:solidFill>
              <a:srgbClr val="FF0000"/>
            </a:solidFill>
            <a:miter lim="800000"/>
            <a:headEnd/>
            <a:tailEnd/>
          </a:ln>
        </p:spPr>
        <p:txBody>
          <a:bodyPr anchor="ctr"/>
          <a:lstStyle/>
          <a:p>
            <a:pPr algn="ctr" eaLnBrk="0" hangingPunct="0">
              <a:lnSpc>
                <a:spcPct val="90000"/>
              </a:lnSpc>
            </a:pPr>
            <a:r>
              <a:rPr lang="en-US" b="1"/>
              <a:t>Increased mortality</a:t>
            </a:r>
            <a:br>
              <a:rPr lang="en-US" b="1"/>
            </a:br>
            <a:endParaRPr lang="en-US" b="1"/>
          </a:p>
        </p:txBody>
      </p:sp>
      <p:grpSp>
        <p:nvGrpSpPr>
          <p:cNvPr id="83981" name="Group 13"/>
          <p:cNvGrpSpPr>
            <a:grpSpLocks/>
          </p:cNvGrpSpPr>
          <p:nvPr/>
        </p:nvGrpSpPr>
        <p:grpSpPr bwMode="auto">
          <a:xfrm>
            <a:off x="900113" y="2043113"/>
            <a:ext cx="225425" cy="2914650"/>
            <a:chOff x="567" y="1287"/>
            <a:chExt cx="142" cy="1836"/>
          </a:xfrm>
        </p:grpSpPr>
        <p:sp>
          <p:nvSpPr>
            <p:cNvPr id="84009" name="Rectangle 14"/>
            <p:cNvSpPr>
              <a:spLocks noChangeArrowheads="1"/>
            </p:cNvSpPr>
            <p:nvPr/>
          </p:nvSpPr>
          <p:spPr bwMode="auto">
            <a:xfrm>
              <a:off x="638" y="2969"/>
              <a:ext cx="71" cy="154"/>
            </a:xfrm>
            <a:prstGeom prst="rect">
              <a:avLst/>
            </a:prstGeom>
            <a:noFill/>
            <a:ln w="9525">
              <a:noFill/>
              <a:miter lim="800000"/>
              <a:headEnd/>
              <a:tailEnd/>
            </a:ln>
          </p:spPr>
          <p:txBody>
            <a:bodyPr wrap="none" lIns="0" tIns="0" rIns="0" bIns="0">
              <a:spAutoFit/>
            </a:bodyPr>
            <a:lstStyle/>
            <a:p>
              <a:pPr algn="r" eaLnBrk="0" hangingPunct="0"/>
              <a:r>
                <a:rPr lang="en-US" b="1">
                  <a:solidFill>
                    <a:srgbClr val="000000"/>
                  </a:solidFill>
                </a:rPr>
                <a:t>0</a:t>
              </a:r>
              <a:endParaRPr lang="en-US" b="1"/>
            </a:p>
          </p:txBody>
        </p:sp>
        <p:sp>
          <p:nvSpPr>
            <p:cNvPr id="84010" name="Rectangle 15"/>
            <p:cNvSpPr>
              <a:spLocks noChangeArrowheads="1"/>
            </p:cNvSpPr>
            <p:nvPr/>
          </p:nvSpPr>
          <p:spPr bwMode="auto">
            <a:xfrm>
              <a:off x="638" y="2633"/>
              <a:ext cx="71" cy="154"/>
            </a:xfrm>
            <a:prstGeom prst="rect">
              <a:avLst/>
            </a:prstGeom>
            <a:noFill/>
            <a:ln w="9525">
              <a:noFill/>
              <a:miter lim="800000"/>
              <a:headEnd/>
              <a:tailEnd/>
            </a:ln>
          </p:spPr>
          <p:txBody>
            <a:bodyPr wrap="none" lIns="0" tIns="0" rIns="0" bIns="0">
              <a:spAutoFit/>
            </a:bodyPr>
            <a:lstStyle/>
            <a:p>
              <a:pPr algn="r" eaLnBrk="0" hangingPunct="0"/>
              <a:r>
                <a:rPr lang="en-US" b="1">
                  <a:solidFill>
                    <a:srgbClr val="000000"/>
                  </a:solidFill>
                </a:rPr>
                <a:t>5</a:t>
              </a:r>
              <a:endParaRPr lang="en-US" b="1"/>
            </a:p>
          </p:txBody>
        </p:sp>
        <p:sp>
          <p:nvSpPr>
            <p:cNvPr id="84011" name="Rectangle 16"/>
            <p:cNvSpPr>
              <a:spLocks noChangeArrowheads="1"/>
            </p:cNvSpPr>
            <p:nvPr/>
          </p:nvSpPr>
          <p:spPr bwMode="auto">
            <a:xfrm>
              <a:off x="567" y="2297"/>
              <a:ext cx="142" cy="154"/>
            </a:xfrm>
            <a:prstGeom prst="rect">
              <a:avLst/>
            </a:prstGeom>
            <a:noFill/>
            <a:ln w="9525">
              <a:noFill/>
              <a:miter lim="800000"/>
              <a:headEnd/>
              <a:tailEnd/>
            </a:ln>
          </p:spPr>
          <p:txBody>
            <a:bodyPr wrap="none" lIns="0" tIns="0" rIns="0" bIns="0">
              <a:spAutoFit/>
            </a:bodyPr>
            <a:lstStyle/>
            <a:p>
              <a:pPr algn="r" eaLnBrk="0" hangingPunct="0"/>
              <a:r>
                <a:rPr lang="en-US" b="1">
                  <a:solidFill>
                    <a:srgbClr val="000000"/>
                  </a:solidFill>
                </a:rPr>
                <a:t>10</a:t>
              </a:r>
              <a:endParaRPr lang="en-US" b="1"/>
            </a:p>
          </p:txBody>
        </p:sp>
        <p:sp>
          <p:nvSpPr>
            <p:cNvPr id="84012" name="Rectangle 17"/>
            <p:cNvSpPr>
              <a:spLocks noChangeArrowheads="1"/>
            </p:cNvSpPr>
            <p:nvPr/>
          </p:nvSpPr>
          <p:spPr bwMode="auto">
            <a:xfrm>
              <a:off x="567" y="1960"/>
              <a:ext cx="142" cy="154"/>
            </a:xfrm>
            <a:prstGeom prst="rect">
              <a:avLst/>
            </a:prstGeom>
            <a:noFill/>
            <a:ln w="9525">
              <a:noFill/>
              <a:miter lim="800000"/>
              <a:headEnd/>
              <a:tailEnd/>
            </a:ln>
          </p:spPr>
          <p:txBody>
            <a:bodyPr wrap="none" lIns="0" tIns="0" rIns="0" bIns="0">
              <a:spAutoFit/>
            </a:bodyPr>
            <a:lstStyle/>
            <a:p>
              <a:pPr algn="r" eaLnBrk="0" hangingPunct="0"/>
              <a:r>
                <a:rPr lang="en-US" b="1">
                  <a:solidFill>
                    <a:srgbClr val="000000"/>
                  </a:solidFill>
                </a:rPr>
                <a:t>15</a:t>
              </a:r>
              <a:endParaRPr lang="en-US" b="1"/>
            </a:p>
          </p:txBody>
        </p:sp>
        <p:sp>
          <p:nvSpPr>
            <p:cNvPr id="84013" name="Rectangle 18"/>
            <p:cNvSpPr>
              <a:spLocks noChangeArrowheads="1"/>
            </p:cNvSpPr>
            <p:nvPr/>
          </p:nvSpPr>
          <p:spPr bwMode="auto">
            <a:xfrm>
              <a:off x="567" y="1623"/>
              <a:ext cx="142" cy="154"/>
            </a:xfrm>
            <a:prstGeom prst="rect">
              <a:avLst/>
            </a:prstGeom>
            <a:noFill/>
            <a:ln w="9525">
              <a:noFill/>
              <a:miter lim="800000"/>
              <a:headEnd/>
              <a:tailEnd/>
            </a:ln>
          </p:spPr>
          <p:txBody>
            <a:bodyPr wrap="none" lIns="0" tIns="0" rIns="0" bIns="0">
              <a:spAutoFit/>
            </a:bodyPr>
            <a:lstStyle/>
            <a:p>
              <a:pPr algn="r" eaLnBrk="0" hangingPunct="0"/>
              <a:r>
                <a:rPr lang="en-US" b="1">
                  <a:solidFill>
                    <a:srgbClr val="000000"/>
                  </a:solidFill>
                </a:rPr>
                <a:t>20</a:t>
              </a:r>
              <a:endParaRPr lang="en-US" b="1"/>
            </a:p>
          </p:txBody>
        </p:sp>
        <p:sp>
          <p:nvSpPr>
            <p:cNvPr id="84014" name="Rectangle 19"/>
            <p:cNvSpPr>
              <a:spLocks noChangeArrowheads="1"/>
            </p:cNvSpPr>
            <p:nvPr/>
          </p:nvSpPr>
          <p:spPr bwMode="auto">
            <a:xfrm>
              <a:off x="567" y="1287"/>
              <a:ext cx="142" cy="154"/>
            </a:xfrm>
            <a:prstGeom prst="rect">
              <a:avLst/>
            </a:prstGeom>
            <a:noFill/>
            <a:ln w="9525">
              <a:noFill/>
              <a:miter lim="800000"/>
              <a:headEnd/>
              <a:tailEnd/>
            </a:ln>
          </p:spPr>
          <p:txBody>
            <a:bodyPr wrap="none" lIns="0" tIns="0" rIns="0" bIns="0">
              <a:spAutoFit/>
            </a:bodyPr>
            <a:lstStyle/>
            <a:p>
              <a:pPr algn="r" eaLnBrk="0" hangingPunct="0"/>
              <a:r>
                <a:rPr lang="en-US" b="1">
                  <a:solidFill>
                    <a:srgbClr val="000000"/>
                  </a:solidFill>
                </a:rPr>
                <a:t>25</a:t>
              </a:r>
              <a:endParaRPr lang="en-US" b="1"/>
            </a:p>
          </p:txBody>
        </p:sp>
      </p:grpSp>
      <p:sp>
        <p:nvSpPr>
          <p:cNvPr id="83982" name="Rectangle 20"/>
          <p:cNvSpPr>
            <a:spLocks noChangeArrowheads="1"/>
          </p:cNvSpPr>
          <p:nvPr/>
        </p:nvSpPr>
        <p:spPr bwMode="auto">
          <a:xfrm rot="-5400000">
            <a:off x="-196056" y="3339306"/>
            <a:ext cx="1639888" cy="244475"/>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rPr>
              <a:t>LIC (mg Fe/g dw)</a:t>
            </a:r>
            <a:endParaRPr lang="en-US" b="1"/>
          </a:p>
        </p:txBody>
      </p:sp>
      <p:sp>
        <p:nvSpPr>
          <p:cNvPr id="83983" name="Text Box 21"/>
          <p:cNvSpPr txBox="1">
            <a:spLocks noChangeArrowheads="1"/>
          </p:cNvSpPr>
          <p:nvPr/>
        </p:nvSpPr>
        <p:spPr bwMode="auto">
          <a:xfrm>
            <a:off x="6496050" y="6402388"/>
            <a:ext cx="2487613" cy="274637"/>
          </a:xfrm>
          <a:prstGeom prst="rect">
            <a:avLst/>
          </a:prstGeom>
          <a:noFill/>
          <a:ln w="9525">
            <a:noFill/>
            <a:miter lim="800000"/>
            <a:headEnd/>
            <a:tailEnd/>
          </a:ln>
        </p:spPr>
        <p:txBody>
          <a:bodyPr lIns="91427" tIns="45713" rIns="91427" bIns="45713">
            <a:spAutoFit/>
          </a:bodyPr>
          <a:lstStyle/>
          <a:p>
            <a:pPr algn="r">
              <a:spcBef>
                <a:spcPct val="50000"/>
              </a:spcBef>
            </a:pPr>
            <a:r>
              <a:rPr lang="en-GB" sz="1200"/>
              <a:t> </a:t>
            </a:r>
            <a:r>
              <a:rPr lang="en-GB" sz="1200">
                <a:solidFill>
                  <a:srgbClr val="000000"/>
                </a:solidFill>
              </a:rPr>
              <a:t>Studies 107, 108 and 109</a:t>
            </a:r>
            <a:endParaRPr lang="el-GR" sz="1200">
              <a:solidFill>
                <a:srgbClr val="000000"/>
              </a:solidFill>
            </a:endParaRPr>
          </a:p>
        </p:txBody>
      </p:sp>
      <p:sp>
        <p:nvSpPr>
          <p:cNvPr id="83984" name="Text Box 22"/>
          <p:cNvSpPr txBox="1">
            <a:spLocks noChangeArrowheads="1"/>
          </p:cNvSpPr>
          <p:nvPr/>
        </p:nvSpPr>
        <p:spPr bwMode="auto">
          <a:xfrm>
            <a:off x="149225" y="6211888"/>
            <a:ext cx="6986588" cy="457200"/>
          </a:xfrm>
          <a:prstGeom prst="rect">
            <a:avLst/>
          </a:prstGeom>
          <a:noFill/>
          <a:ln w="9525">
            <a:noFill/>
            <a:miter lim="800000"/>
            <a:headEnd/>
            <a:tailEnd/>
          </a:ln>
        </p:spPr>
        <p:txBody>
          <a:bodyPr lIns="91427" tIns="45713" rIns="91427" bIns="45713">
            <a:spAutoFit/>
          </a:bodyPr>
          <a:lstStyle/>
          <a:p>
            <a:pPr>
              <a:spcBef>
                <a:spcPct val="50000"/>
              </a:spcBef>
            </a:pPr>
            <a:r>
              <a:rPr lang="en-GB" sz="1200">
                <a:solidFill>
                  <a:srgbClr val="000000"/>
                </a:solidFill>
              </a:rPr>
              <a:t>Cappellini MD </a:t>
            </a:r>
            <a:r>
              <a:rPr lang="en-GB" sz="1200" i="1">
                <a:solidFill>
                  <a:srgbClr val="000000"/>
                </a:solidFill>
              </a:rPr>
              <a:t>et al</a:t>
            </a:r>
            <a:r>
              <a:rPr lang="en-GB" sz="1200">
                <a:solidFill>
                  <a:srgbClr val="000000"/>
                </a:solidFill>
              </a:rPr>
              <a:t>. </a:t>
            </a:r>
            <a:r>
              <a:rPr lang="en-GB" sz="1200" i="1">
                <a:solidFill>
                  <a:srgbClr val="000000"/>
                </a:solidFill>
              </a:rPr>
              <a:t>Blood</a:t>
            </a:r>
            <a:r>
              <a:rPr lang="en-GB" sz="1200">
                <a:solidFill>
                  <a:srgbClr val="000000"/>
                </a:solidFill>
              </a:rPr>
              <a:t> 2006;107:3455</a:t>
            </a:r>
            <a:r>
              <a:rPr lang="en-GB" sz="1200">
                <a:solidFill>
                  <a:srgbClr val="000000"/>
                </a:solidFill>
                <a:cs typeface="Arial" pitchFamily="34" charset="0"/>
              </a:rPr>
              <a:t>–</a:t>
            </a:r>
            <a:r>
              <a:rPr lang="en-GB" sz="1200">
                <a:solidFill>
                  <a:srgbClr val="000000"/>
                </a:solidFill>
              </a:rPr>
              <a:t>3462; Porter J </a:t>
            </a:r>
            <a:r>
              <a:rPr lang="en-GB" sz="1200" i="1">
                <a:solidFill>
                  <a:srgbClr val="000000"/>
                </a:solidFill>
              </a:rPr>
              <a:t>et al</a:t>
            </a:r>
            <a:r>
              <a:rPr lang="en-GB" sz="1200">
                <a:solidFill>
                  <a:srgbClr val="000000"/>
                </a:solidFill>
              </a:rPr>
              <a:t>. </a:t>
            </a:r>
            <a:r>
              <a:rPr lang="en-US" sz="1200" i="1">
                <a:solidFill>
                  <a:srgbClr val="000000"/>
                </a:solidFill>
              </a:rPr>
              <a:t>Eur J Haematol</a:t>
            </a:r>
            <a:r>
              <a:rPr lang="en-US" sz="1200">
                <a:solidFill>
                  <a:srgbClr val="000000"/>
                </a:solidFill>
              </a:rPr>
              <a:t> 2008;80:168</a:t>
            </a:r>
            <a:r>
              <a:rPr lang="en-US" sz="1200">
                <a:solidFill>
                  <a:srgbClr val="000000"/>
                </a:solidFill>
                <a:cs typeface="Arial" pitchFamily="34" charset="0"/>
              </a:rPr>
              <a:t>–</a:t>
            </a:r>
            <a:r>
              <a:rPr lang="en-US" sz="1200">
                <a:solidFill>
                  <a:srgbClr val="000000"/>
                </a:solidFill>
              </a:rPr>
              <a:t>176</a:t>
            </a:r>
            <a:r>
              <a:rPr lang="en-US" altLang="ja-JP" sz="1200">
                <a:solidFill>
                  <a:srgbClr val="000000"/>
                </a:solidFill>
              </a:rPr>
              <a:t>; </a:t>
            </a:r>
            <a:r>
              <a:rPr lang="en-GB" sz="1200">
                <a:solidFill>
                  <a:srgbClr val="000000"/>
                </a:solidFill>
              </a:rPr>
              <a:t>Vichinsky E </a:t>
            </a:r>
            <a:r>
              <a:rPr lang="en-GB" sz="1200" i="1">
                <a:solidFill>
                  <a:srgbClr val="000000"/>
                </a:solidFill>
              </a:rPr>
              <a:t>et al</a:t>
            </a:r>
            <a:r>
              <a:rPr lang="en-GB" sz="1200">
                <a:solidFill>
                  <a:srgbClr val="000000"/>
                </a:solidFill>
              </a:rPr>
              <a:t>. </a:t>
            </a:r>
            <a:r>
              <a:rPr lang="nb-NO" sz="1200" i="1">
                <a:solidFill>
                  <a:srgbClr val="000000"/>
                </a:solidFill>
              </a:rPr>
              <a:t>Br J Haematol</a:t>
            </a:r>
            <a:r>
              <a:rPr lang="nb-NO" sz="1200">
                <a:solidFill>
                  <a:srgbClr val="000000"/>
                </a:solidFill>
              </a:rPr>
              <a:t> 2007;136:501</a:t>
            </a:r>
            <a:r>
              <a:rPr lang="nb-NO" sz="1200">
                <a:solidFill>
                  <a:srgbClr val="000000"/>
                </a:solidFill>
                <a:cs typeface="Arial" pitchFamily="34" charset="0"/>
              </a:rPr>
              <a:t>–</a:t>
            </a:r>
            <a:r>
              <a:rPr lang="nb-NO" sz="1200">
                <a:solidFill>
                  <a:srgbClr val="000000"/>
                </a:solidFill>
              </a:rPr>
              <a:t>508</a:t>
            </a:r>
            <a:endParaRPr lang="en-US" sz="1200">
              <a:solidFill>
                <a:srgbClr val="000000"/>
              </a:solidFill>
            </a:endParaRPr>
          </a:p>
        </p:txBody>
      </p:sp>
      <p:sp>
        <p:nvSpPr>
          <p:cNvPr id="77847" name="Rectangle 23"/>
          <p:cNvSpPr>
            <a:spLocks noChangeArrowheads="1"/>
          </p:cNvSpPr>
          <p:nvPr/>
        </p:nvSpPr>
        <p:spPr bwMode="auto">
          <a:xfrm>
            <a:off x="1665288" y="3222625"/>
            <a:ext cx="857250" cy="1616075"/>
          </a:xfrm>
          <a:prstGeom prst="rect">
            <a:avLst/>
          </a:prstGeom>
          <a:solidFill>
            <a:srgbClr val="EC8026"/>
          </a:solidFill>
          <a:ln w="11176">
            <a:noFill/>
            <a:miter lim="800000"/>
            <a:headEnd/>
            <a:tailEnd/>
          </a:ln>
        </p:spPr>
        <p:txBody>
          <a:bodyPr/>
          <a:lstStyle/>
          <a:p>
            <a:endParaRPr lang="en-US"/>
          </a:p>
        </p:txBody>
      </p:sp>
      <p:sp>
        <p:nvSpPr>
          <p:cNvPr id="77848" name="Rectangle 24"/>
          <p:cNvSpPr>
            <a:spLocks noChangeArrowheads="1"/>
          </p:cNvSpPr>
          <p:nvPr/>
        </p:nvSpPr>
        <p:spPr bwMode="auto">
          <a:xfrm>
            <a:off x="3389313" y="2590800"/>
            <a:ext cx="868362" cy="2239963"/>
          </a:xfrm>
          <a:prstGeom prst="rect">
            <a:avLst/>
          </a:prstGeom>
          <a:solidFill>
            <a:srgbClr val="EC8026"/>
          </a:solidFill>
          <a:ln w="11113">
            <a:noFill/>
            <a:miter lim="800000"/>
            <a:headEnd/>
            <a:tailEnd/>
          </a:ln>
        </p:spPr>
        <p:txBody>
          <a:bodyPr/>
          <a:lstStyle/>
          <a:p>
            <a:endParaRPr lang="en-US"/>
          </a:p>
        </p:txBody>
      </p:sp>
      <p:sp>
        <p:nvSpPr>
          <p:cNvPr id="77849" name="Rectangle 25"/>
          <p:cNvSpPr>
            <a:spLocks noChangeArrowheads="1"/>
          </p:cNvSpPr>
          <p:nvPr/>
        </p:nvSpPr>
        <p:spPr bwMode="auto">
          <a:xfrm>
            <a:off x="5124450" y="2843213"/>
            <a:ext cx="857250" cy="1987550"/>
          </a:xfrm>
          <a:prstGeom prst="rect">
            <a:avLst/>
          </a:prstGeom>
          <a:solidFill>
            <a:srgbClr val="EC8026"/>
          </a:solidFill>
          <a:ln w="11176">
            <a:noFill/>
            <a:miter lim="800000"/>
            <a:headEnd/>
            <a:tailEnd/>
          </a:ln>
        </p:spPr>
        <p:txBody>
          <a:bodyPr/>
          <a:lstStyle/>
          <a:p>
            <a:endParaRPr lang="en-US"/>
          </a:p>
        </p:txBody>
      </p:sp>
      <p:grpSp>
        <p:nvGrpSpPr>
          <p:cNvPr id="83988" name="Group 26"/>
          <p:cNvGrpSpPr>
            <a:grpSpLocks/>
          </p:cNvGrpSpPr>
          <p:nvPr/>
        </p:nvGrpSpPr>
        <p:grpSpPr bwMode="auto">
          <a:xfrm>
            <a:off x="8248650" y="2662238"/>
            <a:ext cx="641350" cy="2278062"/>
            <a:chOff x="5196" y="1661"/>
            <a:chExt cx="404" cy="1435"/>
          </a:xfrm>
        </p:grpSpPr>
        <p:sp>
          <p:nvSpPr>
            <p:cNvPr id="84005" name="Rectangle 27"/>
            <p:cNvSpPr>
              <a:spLocks noChangeArrowheads="1"/>
            </p:cNvSpPr>
            <p:nvPr/>
          </p:nvSpPr>
          <p:spPr bwMode="auto">
            <a:xfrm>
              <a:off x="5196" y="1661"/>
              <a:ext cx="333" cy="212"/>
            </a:xfrm>
            <a:prstGeom prst="rect">
              <a:avLst/>
            </a:prstGeom>
            <a:noFill/>
            <a:ln w="9525">
              <a:noFill/>
              <a:miter lim="800000"/>
              <a:headEnd/>
              <a:tailEnd/>
            </a:ln>
          </p:spPr>
          <p:txBody>
            <a:bodyPr wrap="none" lIns="91427" tIns="45713" rIns="91427" bIns="45713">
              <a:spAutoFit/>
            </a:bodyPr>
            <a:lstStyle/>
            <a:p>
              <a:pPr marL="342900" indent="-342900">
                <a:spcAft>
                  <a:spcPct val="20000"/>
                </a:spcAft>
                <a:buClr>
                  <a:srgbClr val="EC8026"/>
                </a:buClr>
                <a:buFont typeface="Arial" pitchFamily="34" charset="0"/>
                <a:buNone/>
              </a:pPr>
              <a:r>
                <a:rPr lang="en-US" b="1">
                  <a:solidFill>
                    <a:srgbClr val="000000"/>
                  </a:solidFill>
                </a:rPr>
                <a:t>&gt;15</a:t>
              </a:r>
            </a:p>
          </p:txBody>
        </p:sp>
        <p:sp>
          <p:nvSpPr>
            <p:cNvPr id="84006" name="Rectangle 28"/>
            <p:cNvSpPr>
              <a:spLocks noChangeArrowheads="1"/>
            </p:cNvSpPr>
            <p:nvPr/>
          </p:nvSpPr>
          <p:spPr bwMode="auto">
            <a:xfrm>
              <a:off x="5196" y="2176"/>
              <a:ext cx="400" cy="212"/>
            </a:xfrm>
            <a:prstGeom prst="rect">
              <a:avLst/>
            </a:prstGeom>
            <a:noFill/>
            <a:ln w="9525">
              <a:noFill/>
              <a:miter lim="800000"/>
              <a:headEnd/>
              <a:tailEnd/>
            </a:ln>
          </p:spPr>
          <p:txBody>
            <a:bodyPr wrap="none" lIns="91427" tIns="45713" rIns="91427" bIns="45713">
              <a:spAutoFit/>
            </a:bodyPr>
            <a:lstStyle/>
            <a:p>
              <a:pPr marL="342900" indent="-342900">
                <a:spcAft>
                  <a:spcPct val="20000"/>
                </a:spcAft>
                <a:buClr>
                  <a:srgbClr val="EC8026"/>
                </a:buClr>
                <a:buFont typeface="Arial" pitchFamily="34" charset="0"/>
                <a:buNone/>
              </a:pPr>
              <a:r>
                <a:rPr lang="en-US" b="1">
                  <a:solidFill>
                    <a:srgbClr val="000000"/>
                  </a:solidFill>
                </a:rPr>
                <a:t>7</a:t>
              </a:r>
              <a:r>
                <a:rPr lang="en-US" b="1">
                  <a:solidFill>
                    <a:srgbClr val="000000"/>
                  </a:solidFill>
                  <a:cs typeface="Arial" pitchFamily="34" charset="0"/>
                </a:rPr>
                <a:t>–</a:t>
              </a:r>
              <a:r>
                <a:rPr lang="en-US" b="1">
                  <a:solidFill>
                    <a:srgbClr val="000000"/>
                  </a:solidFill>
                </a:rPr>
                <a:t>15</a:t>
              </a:r>
            </a:p>
          </p:txBody>
        </p:sp>
        <p:sp>
          <p:nvSpPr>
            <p:cNvPr id="84007" name="Rectangle 29"/>
            <p:cNvSpPr>
              <a:spLocks noChangeArrowheads="1"/>
            </p:cNvSpPr>
            <p:nvPr/>
          </p:nvSpPr>
          <p:spPr bwMode="auto">
            <a:xfrm>
              <a:off x="5196" y="2647"/>
              <a:ext cx="404" cy="212"/>
            </a:xfrm>
            <a:prstGeom prst="rect">
              <a:avLst/>
            </a:prstGeom>
            <a:noFill/>
            <a:ln w="9525">
              <a:noFill/>
              <a:miter lim="800000"/>
              <a:headEnd/>
              <a:tailEnd/>
            </a:ln>
          </p:spPr>
          <p:txBody>
            <a:bodyPr wrap="none" lIns="91427" tIns="45713" rIns="91427" bIns="45713">
              <a:spAutoFit/>
            </a:bodyPr>
            <a:lstStyle/>
            <a:p>
              <a:pPr marL="342900" indent="-342900">
                <a:spcAft>
                  <a:spcPct val="20000"/>
                </a:spcAft>
                <a:buClr>
                  <a:srgbClr val="EC8026"/>
                </a:buClr>
                <a:buFont typeface="Arial" pitchFamily="34" charset="0"/>
                <a:buNone/>
              </a:pPr>
              <a:r>
                <a:rPr lang="en-US" b="1">
                  <a:solidFill>
                    <a:srgbClr val="000000"/>
                  </a:solidFill>
                </a:rPr>
                <a:t>&gt;2–7</a:t>
              </a:r>
            </a:p>
          </p:txBody>
        </p:sp>
        <p:sp>
          <p:nvSpPr>
            <p:cNvPr id="84008" name="Rectangle 30"/>
            <p:cNvSpPr>
              <a:spLocks noChangeArrowheads="1"/>
            </p:cNvSpPr>
            <p:nvPr/>
          </p:nvSpPr>
          <p:spPr bwMode="auto">
            <a:xfrm>
              <a:off x="5196" y="2884"/>
              <a:ext cx="369" cy="212"/>
            </a:xfrm>
            <a:prstGeom prst="rect">
              <a:avLst/>
            </a:prstGeom>
            <a:noFill/>
            <a:ln w="9525">
              <a:noFill/>
              <a:miter lim="800000"/>
              <a:headEnd/>
              <a:tailEnd/>
            </a:ln>
          </p:spPr>
          <p:txBody>
            <a:bodyPr wrap="none" lIns="91427" tIns="45713" rIns="91427" bIns="45713">
              <a:spAutoFit/>
            </a:bodyPr>
            <a:lstStyle/>
            <a:p>
              <a:pPr marL="342900" indent="-342900">
                <a:spcAft>
                  <a:spcPct val="20000"/>
                </a:spcAft>
                <a:buClr>
                  <a:srgbClr val="EC8026"/>
                </a:buClr>
                <a:buFont typeface="Arial" pitchFamily="34" charset="0"/>
                <a:buNone/>
              </a:pPr>
              <a:r>
                <a:rPr lang="en-US" b="1">
                  <a:solidFill>
                    <a:srgbClr val="000000"/>
                  </a:solidFill>
                </a:rPr>
                <a:t>&lt;1.2</a:t>
              </a:r>
            </a:p>
          </p:txBody>
        </p:sp>
      </p:grpSp>
      <p:sp>
        <p:nvSpPr>
          <p:cNvPr id="83989" name="Rectangle 31"/>
          <p:cNvSpPr>
            <a:spLocks noGrp="1" noChangeArrowheads="1"/>
          </p:cNvSpPr>
          <p:nvPr>
            <p:ph type="title"/>
          </p:nvPr>
        </p:nvSpPr>
        <p:spPr/>
        <p:txBody>
          <a:bodyPr/>
          <a:lstStyle/>
          <a:p>
            <a:pPr eaLnBrk="1" hangingPunct="1"/>
            <a:r>
              <a:rPr lang="en-GB" smtClean="0"/>
              <a:t>Iron burden is clinically significant across all transfusion-dependent anemias</a:t>
            </a:r>
            <a:endParaRPr lang="en-US" smtClean="0"/>
          </a:p>
        </p:txBody>
      </p:sp>
      <p:sp>
        <p:nvSpPr>
          <p:cNvPr id="83990" name="Line 32"/>
          <p:cNvSpPr>
            <a:spLocks noChangeShapeType="1"/>
          </p:cNvSpPr>
          <p:nvPr/>
        </p:nvSpPr>
        <p:spPr bwMode="auto">
          <a:xfrm>
            <a:off x="1158875" y="4830763"/>
            <a:ext cx="82550" cy="1587"/>
          </a:xfrm>
          <a:prstGeom prst="line">
            <a:avLst/>
          </a:prstGeom>
          <a:noFill/>
          <a:ln w="28575">
            <a:solidFill>
              <a:srgbClr val="000000"/>
            </a:solidFill>
            <a:round/>
            <a:headEnd/>
            <a:tailEnd/>
          </a:ln>
        </p:spPr>
        <p:txBody>
          <a:bodyPr/>
          <a:lstStyle/>
          <a:p>
            <a:endParaRPr lang="en-US"/>
          </a:p>
        </p:txBody>
      </p:sp>
      <p:sp>
        <p:nvSpPr>
          <p:cNvPr id="83991" name="Line 33"/>
          <p:cNvSpPr>
            <a:spLocks noChangeShapeType="1"/>
          </p:cNvSpPr>
          <p:nvPr/>
        </p:nvSpPr>
        <p:spPr bwMode="auto">
          <a:xfrm>
            <a:off x="1158875" y="4298950"/>
            <a:ext cx="82550" cy="1588"/>
          </a:xfrm>
          <a:prstGeom prst="line">
            <a:avLst/>
          </a:prstGeom>
          <a:noFill/>
          <a:ln w="28575">
            <a:solidFill>
              <a:srgbClr val="000000"/>
            </a:solidFill>
            <a:round/>
            <a:headEnd/>
            <a:tailEnd/>
          </a:ln>
        </p:spPr>
        <p:txBody>
          <a:bodyPr/>
          <a:lstStyle/>
          <a:p>
            <a:endParaRPr lang="en-US"/>
          </a:p>
        </p:txBody>
      </p:sp>
      <p:sp>
        <p:nvSpPr>
          <p:cNvPr id="83992" name="Line 34"/>
          <p:cNvSpPr>
            <a:spLocks noChangeShapeType="1"/>
          </p:cNvSpPr>
          <p:nvPr/>
        </p:nvSpPr>
        <p:spPr bwMode="auto">
          <a:xfrm>
            <a:off x="1158875" y="3765550"/>
            <a:ext cx="82550" cy="1588"/>
          </a:xfrm>
          <a:prstGeom prst="line">
            <a:avLst/>
          </a:prstGeom>
          <a:noFill/>
          <a:ln w="28575">
            <a:solidFill>
              <a:srgbClr val="000000"/>
            </a:solidFill>
            <a:round/>
            <a:headEnd/>
            <a:tailEnd/>
          </a:ln>
        </p:spPr>
        <p:txBody>
          <a:bodyPr/>
          <a:lstStyle/>
          <a:p>
            <a:endParaRPr lang="en-US"/>
          </a:p>
        </p:txBody>
      </p:sp>
      <p:sp>
        <p:nvSpPr>
          <p:cNvPr id="83993" name="Line 35"/>
          <p:cNvSpPr>
            <a:spLocks noChangeShapeType="1"/>
          </p:cNvSpPr>
          <p:nvPr/>
        </p:nvSpPr>
        <p:spPr bwMode="auto">
          <a:xfrm>
            <a:off x="1158875" y="3236913"/>
            <a:ext cx="82550" cy="1587"/>
          </a:xfrm>
          <a:prstGeom prst="line">
            <a:avLst/>
          </a:prstGeom>
          <a:noFill/>
          <a:ln w="28575">
            <a:solidFill>
              <a:srgbClr val="000000"/>
            </a:solidFill>
            <a:round/>
            <a:headEnd/>
            <a:tailEnd/>
          </a:ln>
        </p:spPr>
        <p:txBody>
          <a:bodyPr/>
          <a:lstStyle/>
          <a:p>
            <a:endParaRPr lang="en-US"/>
          </a:p>
        </p:txBody>
      </p:sp>
      <p:sp>
        <p:nvSpPr>
          <p:cNvPr id="83994" name="Line 36"/>
          <p:cNvSpPr>
            <a:spLocks noChangeShapeType="1"/>
          </p:cNvSpPr>
          <p:nvPr/>
        </p:nvSpPr>
        <p:spPr bwMode="auto">
          <a:xfrm>
            <a:off x="1158875" y="2703513"/>
            <a:ext cx="82550" cy="0"/>
          </a:xfrm>
          <a:prstGeom prst="line">
            <a:avLst/>
          </a:prstGeom>
          <a:noFill/>
          <a:ln w="28575">
            <a:solidFill>
              <a:srgbClr val="000000"/>
            </a:solidFill>
            <a:round/>
            <a:headEnd/>
            <a:tailEnd/>
          </a:ln>
        </p:spPr>
        <p:txBody>
          <a:bodyPr/>
          <a:lstStyle/>
          <a:p>
            <a:endParaRPr lang="en-US"/>
          </a:p>
        </p:txBody>
      </p:sp>
      <p:sp>
        <p:nvSpPr>
          <p:cNvPr id="83995" name="Line 37"/>
          <p:cNvSpPr>
            <a:spLocks noChangeShapeType="1"/>
          </p:cNvSpPr>
          <p:nvPr/>
        </p:nvSpPr>
        <p:spPr bwMode="auto">
          <a:xfrm>
            <a:off x="1158875" y="2171700"/>
            <a:ext cx="82550" cy="1588"/>
          </a:xfrm>
          <a:prstGeom prst="line">
            <a:avLst/>
          </a:prstGeom>
          <a:noFill/>
          <a:ln w="28575">
            <a:solidFill>
              <a:srgbClr val="000000"/>
            </a:solidFill>
            <a:round/>
            <a:headEnd/>
            <a:tailEnd/>
          </a:ln>
        </p:spPr>
        <p:txBody>
          <a:bodyPr/>
          <a:lstStyle/>
          <a:p>
            <a:endParaRPr lang="en-US"/>
          </a:p>
        </p:txBody>
      </p:sp>
      <p:grpSp>
        <p:nvGrpSpPr>
          <p:cNvPr id="83996" name="Group 38"/>
          <p:cNvGrpSpPr>
            <a:grpSpLocks/>
          </p:cNvGrpSpPr>
          <p:nvPr/>
        </p:nvGrpSpPr>
        <p:grpSpPr bwMode="auto">
          <a:xfrm>
            <a:off x="1231900" y="2159000"/>
            <a:ext cx="5183188" cy="2673350"/>
            <a:chOff x="776" y="1360"/>
            <a:chExt cx="3265" cy="1684"/>
          </a:xfrm>
        </p:grpSpPr>
        <p:sp>
          <p:nvSpPr>
            <p:cNvPr id="84003" name="Line 39"/>
            <p:cNvSpPr>
              <a:spLocks noChangeShapeType="1"/>
            </p:cNvSpPr>
            <p:nvPr/>
          </p:nvSpPr>
          <p:spPr bwMode="auto">
            <a:xfrm>
              <a:off x="776" y="1360"/>
              <a:ext cx="1" cy="1683"/>
            </a:xfrm>
            <a:prstGeom prst="line">
              <a:avLst/>
            </a:prstGeom>
            <a:noFill/>
            <a:ln w="28575">
              <a:solidFill>
                <a:srgbClr val="000000"/>
              </a:solidFill>
              <a:round/>
              <a:headEnd/>
              <a:tailEnd/>
            </a:ln>
          </p:spPr>
          <p:txBody>
            <a:bodyPr/>
            <a:lstStyle/>
            <a:p>
              <a:endParaRPr lang="en-US"/>
            </a:p>
          </p:txBody>
        </p:sp>
        <p:sp>
          <p:nvSpPr>
            <p:cNvPr id="84004" name="Line 40"/>
            <p:cNvSpPr>
              <a:spLocks noChangeShapeType="1"/>
            </p:cNvSpPr>
            <p:nvPr/>
          </p:nvSpPr>
          <p:spPr bwMode="auto">
            <a:xfrm>
              <a:off x="776" y="3043"/>
              <a:ext cx="3265" cy="1"/>
            </a:xfrm>
            <a:prstGeom prst="line">
              <a:avLst/>
            </a:prstGeom>
            <a:noFill/>
            <a:ln w="28575">
              <a:solidFill>
                <a:srgbClr val="000000"/>
              </a:solidFill>
              <a:round/>
              <a:headEnd/>
              <a:tailEnd/>
            </a:ln>
          </p:spPr>
          <p:txBody>
            <a:bodyPr/>
            <a:lstStyle/>
            <a:p>
              <a:endParaRPr lang="en-US"/>
            </a:p>
          </p:txBody>
        </p:sp>
      </p:grpSp>
      <p:grpSp>
        <p:nvGrpSpPr>
          <p:cNvPr id="83997" name="Group 41"/>
          <p:cNvGrpSpPr>
            <a:grpSpLocks/>
          </p:cNvGrpSpPr>
          <p:nvPr/>
        </p:nvGrpSpPr>
        <p:grpSpPr bwMode="auto">
          <a:xfrm>
            <a:off x="1231900" y="4830763"/>
            <a:ext cx="5184775" cy="82550"/>
            <a:chOff x="776" y="3043"/>
            <a:chExt cx="3266" cy="41"/>
          </a:xfrm>
        </p:grpSpPr>
        <p:sp>
          <p:nvSpPr>
            <p:cNvPr id="83999" name="Line 42"/>
            <p:cNvSpPr>
              <a:spLocks noChangeShapeType="1"/>
            </p:cNvSpPr>
            <p:nvPr/>
          </p:nvSpPr>
          <p:spPr bwMode="auto">
            <a:xfrm flipV="1">
              <a:off x="776" y="3043"/>
              <a:ext cx="1" cy="41"/>
            </a:xfrm>
            <a:prstGeom prst="line">
              <a:avLst/>
            </a:prstGeom>
            <a:noFill/>
            <a:ln w="28575">
              <a:solidFill>
                <a:srgbClr val="000000"/>
              </a:solidFill>
              <a:round/>
              <a:headEnd/>
              <a:tailEnd/>
            </a:ln>
          </p:spPr>
          <p:txBody>
            <a:bodyPr/>
            <a:lstStyle/>
            <a:p>
              <a:endParaRPr lang="en-US"/>
            </a:p>
          </p:txBody>
        </p:sp>
        <p:sp>
          <p:nvSpPr>
            <p:cNvPr id="84000" name="Line 43"/>
            <p:cNvSpPr>
              <a:spLocks noChangeShapeType="1"/>
            </p:cNvSpPr>
            <p:nvPr/>
          </p:nvSpPr>
          <p:spPr bwMode="auto">
            <a:xfrm flipV="1">
              <a:off x="1862" y="3043"/>
              <a:ext cx="1" cy="41"/>
            </a:xfrm>
            <a:prstGeom prst="line">
              <a:avLst/>
            </a:prstGeom>
            <a:noFill/>
            <a:ln w="28575">
              <a:solidFill>
                <a:srgbClr val="000000"/>
              </a:solidFill>
              <a:round/>
              <a:headEnd/>
              <a:tailEnd/>
            </a:ln>
          </p:spPr>
          <p:txBody>
            <a:bodyPr/>
            <a:lstStyle/>
            <a:p>
              <a:endParaRPr lang="en-US"/>
            </a:p>
          </p:txBody>
        </p:sp>
        <p:sp>
          <p:nvSpPr>
            <p:cNvPr id="84001" name="Line 44"/>
            <p:cNvSpPr>
              <a:spLocks noChangeShapeType="1"/>
            </p:cNvSpPr>
            <p:nvPr/>
          </p:nvSpPr>
          <p:spPr bwMode="auto">
            <a:xfrm flipV="1">
              <a:off x="2955" y="3043"/>
              <a:ext cx="1" cy="41"/>
            </a:xfrm>
            <a:prstGeom prst="line">
              <a:avLst/>
            </a:prstGeom>
            <a:noFill/>
            <a:ln w="28575">
              <a:solidFill>
                <a:srgbClr val="000000"/>
              </a:solidFill>
              <a:round/>
              <a:headEnd/>
              <a:tailEnd/>
            </a:ln>
          </p:spPr>
          <p:txBody>
            <a:bodyPr/>
            <a:lstStyle/>
            <a:p>
              <a:endParaRPr lang="en-US"/>
            </a:p>
          </p:txBody>
        </p:sp>
        <p:sp>
          <p:nvSpPr>
            <p:cNvPr id="84002" name="Line 45"/>
            <p:cNvSpPr>
              <a:spLocks noChangeShapeType="1"/>
            </p:cNvSpPr>
            <p:nvPr/>
          </p:nvSpPr>
          <p:spPr bwMode="auto">
            <a:xfrm flipV="1">
              <a:off x="4041" y="3043"/>
              <a:ext cx="1" cy="41"/>
            </a:xfrm>
            <a:prstGeom prst="line">
              <a:avLst/>
            </a:prstGeom>
            <a:noFill/>
            <a:ln w="28575">
              <a:solidFill>
                <a:srgbClr val="000000"/>
              </a:solidFill>
              <a:round/>
              <a:headEnd/>
              <a:tailEnd/>
            </a:ln>
          </p:spPr>
          <p:txBody>
            <a:bodyPr/>
            <a:lstStyle/>
            <a:p>
              <a:endParaRPr lang="en-US"/>
            </a:p>
          </p:txBody>
        </p:sp>
      </p:grpSp>
      <p:sp>
        <p:nvSpPr>
          <p:cNvPr id="77870" name="AutoShape 46"/>
          <p:cNvSpPr>
            <a:spLocks noChangeArrowheads="1"/>
          </p:cNvSpPr>
          <p:nvPr/>
        </p:nvSpPr>
        <p:spPr bwMode="auto">
          <a:xfrm>
            <a:off x="282575" y="5589588"/>
            <a:ext cx="8602663" cy="363537"/>
          </a:xfrm>
          <a:prstGeom prst="roundRect">
            <a:avLst>
              <a:gd name="adj" fmla="val 16667"/>
            </a:avLst>
          </a:prstGeom>
          <a:solidFill>
            <a:srgbClr val="EC8026"/>
          </a:solidFill>
          <a:ln w="19050">
            <a:noFill/>
            <a:round/>
            <a:headEnd/>
            <a:tailEnd/>
          </a:ln>
        </p:spPr>
        <p:txBody>
          <a:bodyPr anchor="ctr" anchorCtr="1">
            <a:spAutoFit/>
          </a:bodyPr>
          <a:lstStyle/>
          <a:p>
            <a:pPr algn="ctr" eaLnBrk="0" hangingPunct="0">
              <a:spcBef>
                <a:spcPct val="50000"/>
              </a:spcBef>
            </a:pPr>
            <a:r>
              <a:rPr lang="en-GB" altLang="ja-JP" b="1"/>
              <a:t>Patients were not achieving iron balance with current chelation regimens</a:t>
            </a:r>
            <a:endParaRPr lang="en-US"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7847"/>
                                        </p:tgtEl>
                                        <p:attrNameLst>
                                          <p:attrName>style.visibility</p:attrName>
                                        </p:attrNameLst>
                                      </p:cBhvr>
                                      <p:to>
                                        <p:strVal val="visible"/>
                                      </p:to>
                                    </p:set>
                                    <p:animEffect transition="in" filter="wipe(down)">
                                      <p:cBhvr>
                                        <p:cTn id="7" dur="1000"/>
                                        <p:tgtEl>
                                          <p:spTgt spid="7784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77848"/>
                                        </p:tgtEl>
                                        <p:attrNameLst>
                                          <p:attrName>style.visibility</p:attrName>
                                        </p:attrNameLst>
                                      </p:cBhvr>
                                      <p:to>
                                        <p:strVal val="visible"/>
                                      </p:to>
                                    </p:set>
                                    <p:animEffect transition="in" filter="wipe(down)">
                                      <p:cBhvr>
                                        <p:cTn id="11" dur="1000"/>
                                        <p:tgtEl>
                                          <p:spTgt spid="77848"/>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77849"/>
                                        </p:tgtEl>
                                        <p:attrNameLst>
                                          <p:attrName>style.visibility</p:attrName>
                                        </p:attrNameLst>
                                      </p:cBhvr>
                                      <p:to>
                                        <p:strVal val="visible"/>
                                      </p:to>
                                    </p:set>
                                    <p:animEffect transition="in" filter="wipe(down)">
                                      <p:cBhvr>
                                        <p:cTn id="15" dur="1000"/>
                                        <p:tgtEl>
                                          <p:spTgt spid="7784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7870"/>
                                        </p:tgtEl>
                                        <p:attrNameLst>
                                          <p:attrName>style.visibility</p:attrName>
                                        </p:attrNameLst>
                                      </p:cBhvr>
                                      <p:to>
                                        <p:strVal val="visible"/>
                                      </p:to>
                                    </p:set>
                                    <p:animEffect transition="in" filter="dissolve">
                                      <p:cBhvr>
                                        <p:cTn id="20" dur="500"/>
                                        <p:tgtEl>
                                          <p:spTgt spid="77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7" grpId="0" animBg="1"/>
      <p:bldP spid="77848" grpId="0" animBg="1"/>
      <p:bldP spid="77849" grpId="0" animBg="1"/>
      <p:bldP spid="7787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73716" y="1484900"/>
            <a:ext cx="8082983" cy="3701193"/>
            <a:chOff x="673703" y="1484890"/>
            <a:chExt cx="8082983" cy="3701193"/>
          </a:xfrm>
        </p:grpSpPr>
        <p:grpSp>
          <p:nvGrpSpPr>
            <p:cNvPr id="16" name="Group 15"/>
            <p:cNvGrpSpPr/>
            <p:nvPr/>
          </p:nvGrpSpPr>
          <p:grpSpPr>
            <a:xfrm>
              <a:off x="673703" y="1484890"/>
              <a:ext cx="8082983" cy="3701193"/>
              <a:chOff x="0" y="1385070"/>
              <a:chExt cx="9263932" cy="4224699"/>
            </a:xfrm>
          </p:grpSpPr>
          <p:pic>
            <p:nvPicPr>
              <p:cNvPr id="2" name="Picture 1"/>
              <p:cNvPicPr>
                <a:picLocks noChangeAspect="1"/>
              </p:cNvPicPr>
              <p:nvPr/>
            </p:nvPicPr>
            <p:blipFill>
              <a:blip r:embed="rId2"/>
              <a:stretch>
                <a:fillRect/>
              </a:stretch>
            </p:blipFill>
            <p:spPr>
              <a:xfrm>
                <a:off x="0" y="1385070"/>
                <a:ext cx="9144000" cy="4224699"/>
              </a:xfrm>
              <a:prstGeom prst="rect">
                <a:avLst/>
              </a:prstGeom>
            </p:spPr>
          </p:pic>
          <p:sp>
            <p:nvSpPr>
              <p:cNvPr id="3" name="TextBox 2"/>
              <p:cNvSpPr txBox="1"/>
              <p:nvPr/>
            </p:nvSpPr>
            <p:spPr>
              <a:xfrm>
                <a:off x="2986424" y="2162971"/>
                <a:ext cx="1714728" cy="421571"/>
              </a:xfrm>
              <a:prstGeom prst="rect">
                <a:avLst/>
              </a:prstGeom>
              <a:solidFill>
                <a:schemeClr val="tx1">
                  <a:alpha val="78000"/>
                </a:schemeClr>
              </a:solidFill>
            </p:spPr>
            <p:txBody>
              <a:bodyPr wrap="none" rtlCol="0">
                <a:spAutoFit/>
              </a:bodyPr>
              <a:lstStyle/>
              <a:p>
                <a:r>
                  <a:rPr lang="en-US" i="1" dirty="0" smtClean="0">
                    <a:solidFill>
                      <a:schemeClr val="bg1"/>
                    </a:solidFill>
                  </a:rPr>
                  <a:t>Myocardium</a:t>
                </a:r>
                <a:endParaRPr lang="en-US" i="1" dirty="0">
                  <a:solidFill>
                    <a:schemeClr val="bg1"/>
                  </a:solidFill>
                </a:endParaRPr>
              </a:p>
            </p:txBody>
          </p:sp>
          <p:grpSp>
            <p:nvGrpSpPr>
              <p:cNvPr id="8" name="Group 7"/>
              <p:cNvGrpSpPr/>
              <p:nvPr/>
            </p:nvGrpSpPr>
            <p:grpSpPr>
              <a:xfrm>
                <a:off x="1899692" y="2851284"/>
                <a:ext cx="1153495" cy="1001116"/>
                <a:chOff x="1853510" y="2851284"/>
                <a:chExt cx="1153495" cy="1001116"/>
              </a:xfrm>
            </p:grpSpPr>
            <p:sp>
              <p:nvSpPr>
                <p:cNvPr id="4" name="Arc 3"/>
                <p:cNvSpPr/>
                <p:nvPr/>
              </p:nvSpPr>
              <p:spPr>
                <a:xfrm rot="15813985">
                  <a:off x="1864275" y="2840519"/>
                  <a:ext cx="879504" cy="901034"/>
                </a:xfrm>
                <a:prstGeom prst="arc">
                  <a:avLst/>
                </a:prstGeom>
                <a:ln w="12700">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Arc 4"/>
                <p:cNvSpPr/>
                <p:nvPr/>
              </p:nvSpPr>
              <p:spPr>
                <a:xfrm rot="15420603">
                  <a:off x="2116736" y="2962131"/>
                  <a:ext cx="879504" cy="901034"/>
                </a:xfrm>
                <a:prstGeom prst="arc">
                  <a:avLst/>
                </a:prstGeom>
                <a:ln w="12700">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 name="Group 8"/>
              <p:cNvGrpSpPr/>
              <p:nvPr/>
            </p:nvGrpSpPr>
            <p:grpSpPr>
              <a:xfrm>
                <a:off x="6585625" y="2857441"/>
                <a:ext cx="1153495" cy="1001116"/>
                <a:chOff x="1853510" y="2851284"/>
                <a:chExt cx="1153495" cy="1001116"/>
              </a:xfrm>
            </p:grpSpPr>
            <p:sp>
              <p:nvSpPr>
                <p:cNvPr id="10" name="Arc 9"/>
                <p:cNvSpPr/>
                <p:nvPr/>
              </p:nvSpPr>
              <p:spPr>
                <a:xfrm rot="15813985">
                  <a:off x="1864275" y="2840519"/>
                  <a:ext cx="879504" cy="901034"/>
                </a:xfrm>
                <a:prstGeom prst="arc">
                  <a:avLst/>
                </a:prstGeom>
                <a:ln w="12700">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p:cNvSpPr/>
                <p:nvPr/>
              </p:nvSpPr>
              <p:spPr>
                <a:xfrm rot="15420603">
                  <a:off x="2116736" y="2962131"/>
                  <a:ext cx="879504" cy="901034"/>
                </a:xfrm>
                <a:prstGeom prst="arc">
                  <a:avLst/>
                </a:prstGeom>
                <a:ln w="12700">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2" name="TextBox 11"/>
              <p:cNvSpPr txBox="1"/>
              <p:nvPr/>
            </p:nvSpPr>
            <p:spPr>
              <a:xfrm>
                <a:off x="7549204" y="2223008"/>
                <a:ext cx="1714728" cy="421571"/>
              </a:xfrm>
              <a:prstGeom prst="rect">
                <a:avLst/>
              </a:prstGeom>
              <a:solidFill>
                <a:schemeClr val="tx1">
                  <a:alpha val="78000"/>
                </a:schemeClr>
              </a:solidFill>
            </p:spPr>
            <p:txBody>
              <a:bodyPr wrap="none" rtlCol="0">
                <a:spAutoFit/>
              </a:bodyPr>
              <a:lstStyle/>
              <a:p>
                <a:r>
                  <a:rPr lang="en-US" i="1" dirty="0" smtClean="0">
                    <a:solidFill>
                      <a:schemeClr val="bg1"/>
                    </a:solidFill>
                  </a:rPr>
                  <a:t>Myocardium</a:t>
                </a:r>
                <a:endParaRPr lang="en-US" i="1" dirty="0">
                  <a:solidFill>
                    <a:schemeClr val="bg1"/>
                  </a:solidFill>
                </a:endParaRPr>
              </a:p>
            </p:txBody>
          </p:sp>
          <p:cxnSp>
            <p:nvCxnSpPr>
              <p:cNvPr id="14" name="Straight Arrow Connector 13"/>
              <p:cNvCxnSpPr/>
              <p:nvPr/>
            </p:nvCxnSpPr>
            <p:spPr>
              <a:xfrm flipH="1">
                <a:off x="2601576" y="2592339"/>
                <a:ext cx="762000" cy="21739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7168205" y="2694877"/>
                <a:ext cx="762000" cy="217390"/>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grpSp>
        <p:sp>
          <p:nvSpPr>
            <p:cNvPr id="6" name="TextBox 5"/>
            <p:cNvSpPr txBox="1"/>
            <p:nvPr/>
          </p:nvSpPr>
          <p:spPr>
            <a:xfrm>
              <a:off x="673703" y="1484890"/>
              <a:ext cx="392475" cy="369332"/>
            </a:xfrm>
            <a:prstGeom prst="rect">
              <a:avLst/>
            </a:prstGeom>
            <a:noFill/>
          </p:spPr>
          <p:txBody>
            <a:bodyPr wrap="square" rtlCol="0">
              <a:spAutoFit/>
            </a:bodyPr>
            <a:lstStyle/>
            <a:p>
              <a:r>
                <a:rPr lang="en-US" dirty="0" smtClean="0">
                  <a:solidFill>
                    <a:schemeClr val="bg1"/>
                  </a:solidFill>
                </a:rPr>
                <a:t>A</a:t>
              </a:r>
              <a:endParaRPr lang="en-US" dirty="0">
                <a:solidFill>
                  <a:schemeClr val="bg1"/>
                </a:solidFill>
              </a:endParaRPr>
            </a:p>
          </p:txBody>
        </p:sp>
        <p:sp>
          <p:nvSpPr>
            <p:cNvPr id="17" name="TextBox 16"/>
            <p:cNvSpPr txBox="1"/>
            <p:nvPr/>
          </p:nvSpPr>
          <p:spPr>
            <a:xfrm>
              <a:off x="4701365" y="1484890"/>
              <a:ext cx="338629" cy="369332"/>
            </a:xfrm>
            <a:prstGeom prst="rect">
              <a:avLst/>
            </a:prstGeom>
            <a:noFill/>
          </p:spPr>
          <p:txBody>
            <a:bodyPr wrap="none" rtlCol="0">
              <a:spAutoFit/>
            </a:bodyPr>
            <a:lstStyle/>
            <a:p>
              <a:r>
                <a:rPr lang="en-US" dirty="0">
                  <a:solidFill>
                    <a:schemeClr val="bg1"/>
                  </a:solidFill>
                </a:rPr>
                <a:t>B</a:t>
              </a:r>
            </a:p>
          </p:txBody>
        </p:sp>
      </p:grpSp>
      <p:sp>
        <p:nvSpPr>
          <p:cNvPr id="19" name="Rectangle 2"/>
          <p:cNvSpPr txBox="1">
            <a:spLocks noChangeArrowheads="1"/>
          </p:cNvSpPr>
          <p:nvPr/>
        </p:nvSpPr>
        <p:spPr>
          <a:xfrm>
            <a:off x="2959128" y="552787"/>
            <a:ext cx="5900292" cy="779463"/>
          </a:xfrm>
          <a:prstGeom prst="rect">
            <a:avLst/>
          </a:prstGeom>
        </p:spPr>
        <p:txBody>
          <a:bodyPr/>
          <a:lst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a:lstStyle>
          <a:p>
            <a:pPr algn="r"/>
            <a:r>
              <a:rPr lang="en-US" sz="2400" b="0" dirty="0" smtClean="0"/>
              <a:t>Liver iron does not directly correlate with cardiac iron</a:t>
            </a:r>
            <a:endParaRPr lang="en-US" sz="2400" b="0" dirty="0"/>
          </a:p>
        </p:txBody>
      </p:sp>
      <p:sp>
        <p:nvSpPr>
          <p:cNvPr id="7" name="TextBox 6"/>
          <p:cNvSpPr txBox="1"/>
          <p:nvPr/>
        </p:nvSpPr>
        <p:spPr>
          <a:xfrm>
            <a:off x="392489" y="5193238"/>
            <a:ext cx="8283395" cy="523220"/>
          </a:xfrm>
          <a:prstGeom prst="rect">
            <a:avLst/>
          </a:prstGeom>
          <a:noFill/>
        </p:spPr>
        <p:txBody>
          <a:bodyPr wrap="square" rtlCol="0">
            <a:spAutoFit/>
          </a:bodyPr>
          <a:lstStyle/>
          <a:p>
            <a:r>
              <a:rPr lang="en-US" sz="1400" dirty="0" smtClean="0"/>
              <a:t>Black means high iron.  In the MRI between A and B, the cardiac iron was high and the patient became adherent to chelation.   Panel B shows the liver clears before the heart.  (image courtesy of Dr J Wood)</a:t>
            </a:r>
            <a:endParaRPr lang="en-US" sz="1400" dirty="0"/>
          </a:p>
        </p:txBody>
      </p:sp>
      <p:sp>
        <p:nvSpPr>
          <p:cNvPr id="21" name="TextBox 20"/>
          <p:cNvSpPr txBox="1"/>
          <p:nvPr/>
        </p:nvSpPr>
        <p:spPr>
          <a:xfrm>
            <a:off x="7027284" y="6019628"/>
            <a:ext cx="1606649" cy="338554"/>
          </a:xfrm>
          <a:prstGeom prst="rect">
            <a:avLst/>
          </a:prstGeom>
          <a:noFill/>
        </p:spPr>
        <p:txBody>
          <a:bodyPr wrap="square" rtlCol="0">
            <a:spAutoFit/>
          </a:bodyPr>
          <a:lstStyle/>
          <a:p>
            <a:r>
              <a:rPr lang="en-US" sz="800" dirty="0" smtClean="0">
                <a:solidFill>
                  <a:prstClr val="black"/>
                </a:solidFill>
              </a:rPr>
              <a:t>Coates, TD, Free </a:t>
            </a:r>
            <a:r>
              <a:rPr lang="en-US" sz="800" dirty="0" err="1" smtClean="0">
                <a:solidFill>
                  <a:prstClr val="black"/>
                </a:solidFill>
              </a:rPr>
              <a:t>Radic</a:t>
            </a:r>
            <a:r>
              <a:rPr lang="en-US" sz="800" dirty="0" smtClean="0">
                <a:solidFill>
                  <a:prstClr val="black"/>
                </a:solidFill>
              </a:rPr>
              <a:t> </a:t>
            </a:r>
            <a:r>
              <a:rPr lang="en-US" sz="800" dirty="0" err="1" smtClean="0">
                <a:solidFill>
                  <a:prstClr val="black"/>
                </a:solidFill>
              </a:rPr>
              <a:t>Biol</a:t>
            </a:r>
            <a:r>
              <a:rPr lang="en-US" sz="800" dirty="0" smtClean="0">
                <a:solidFill>
                  <a:prstClr val="black"/>
                </a:solidFill>
              </a:rPr>
              <a:t> Med 2014  (Apr 12 </a:t>
            </a:r>
            <a:r>
              <a:rPr lang="en-US" sz="800" dirty="0" err="1" smtClean="0">
                <a:solidFill>
                  <a:prstClr val="black"/>
                </a:solidFill>
              </a:rPr>
              <a:t>epub</a:t>
            </a:r>
            <a:r>
              <a:rPr lang="en-US" sz="800" dirty="0" smtClean="0">
                <a:solidFill>
                  <a:prstClr val="black"/>
                </a:solidFill>
              </a:rPr>
              <a:t>)</a:t>
            </a:r>
            <a:endParaRPr lang="en-US" sz="800" dirty="0">
              <a:solidFill>
                <a:prstClr val="black"/>
              </a:solidFill>
            </a:endParaRPr>
          </a:p>
        </p:txBody>
      </p:sp>
      <p:sp>
        <p:nvSpPr>
          <p:cNvPr id="18" name="Footer Placeholder 17"/>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20" name="Slide Number Placeholder 19"/>
          <p:cNvSpPr>
            <a:spLocks noGrp="1"/>
          </p:cNvSpPr>
          <p:nvPr>
            <p:ph type="sldNum" sz="quarter" idx="4294967295"/>
          </p:nvPr>
        </p:nvSpPr>
        <p:spPr>
          <a:xfrm>
            <a:off x="6553200" y="6465888"/>
            <a:ext cx="2133600" cy="365125"/>
          </a:xfrm>
          <a:prstGeom prst="rect">
            <a:avLst/>
          </a:prstGeom>
        </p:spPr>
        <p:txBody>
          <a:bodyPr/>
          <a:lstStyle/>
          <a:p>
            <a:pPr>
              <a:defRPr/>
            </a:pPr>
            <a:fld id="{D9437268-8633-2748-A703-64FD828C6AB0}" type="slidenum">
              <a:rPr lang="en-US" smtClean="0"/>
              <a:pPr>
                <a:defRPr/>
              </a:pPr>
              <a:t>42</a:t>
            </a:fld>
            <a:endParaRPr lang="en-US"/>
          </a:p>
        </p:txBody>
      </p:sp>
      <p:sp>
        <p:nvSpPr>
          <p:cNvPr id="22" name="TextBox 21"/>
          <p:cNvSpPr txBox="1"/>
          <p:nvPr/>
        </p:nvSpPr>
        <p:spPr>
          <a:xfrm>
            <a:off x="513676" y="5814963"/>
            <a:ext cx="6255046" cy="646331"/>
          </a:xfrm>
          <a:prstGeom prst="rect">
            <a:avLst/>
          </a:prstGeom>
          <a:noFill/>
          <a:ln w="34925">
            <a:solidFill>
              <a:schemeClr val="accent1"/>
            </a:solidFill>
          </a:ln>
        </p:spPr>
        <p:txBody>
          <a:bodyPr wrap="none" rtlCol="0">
            <a:spAutoFit/>
          </a:bodyPr>
          <a:lstStyle/>
          <a:p>
            <a:r>
              <a:rPr lang="en-US" dirty="0" smtClean="0"/>
              <a:t>You can remove 50% of the iron from Liver in 4 to 6 months</a:t>
            </a:r>
          </a:p>
          <a:p>
            <a:r>
              <a:rPr lang="en-US" dirty="0" smtClean="0"/>
              <a:t>It takes 17 months to remove half the iron from the heart.</a:t>
            </a:r>
            <a:endParaRPr lang="en-US" dirty="0"/>
          </a:p>
        </p:txBody>
      </p:sp>
    </p:spTree>
    <p:extLst>
      <p:ext uri="{BB962C8B-B14F-4D97-AF65-F5344CB8AC3E}">
        <p14:creationId xmlns:p14="http://schemas.microsoft.com/office/powerpoint/2010/main" val="979617302"/>
      </p:ext>
    </p:extLst>
  </p:cSld>
  <p:clrMapOvr>
    <a:masterClrMapping/>
  </p:clrMapOvr>
  <mc:AlternateContent xmlns:mc="http://schemas.openxmlformats.org/markup-compatibility/2006" xmlns:p14="http://schemas.microsoft.com/office/powerpoint/2010/main">
    <mc:Choice Requires="p14">
      <p:transition spd="slow" p14:dur="2000" advTm="54541"/>
    </mc:Choice>
    <mc:Fallback xmlns="">
      <p:transition xmlns:p14="http://schemas.microsoft.com/office/powerpoint/2010/main" spd="slow" advTm="545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GB" smtClean="0"/>
              <a:t>Measuring cardiac iron with MRI</a:t>
            </a:r>
          </a:p>
        </p:txBody>
      </p:sp>
      <p:graphicFrame>
        <p:nvGraphicFramePr>
          <p:cNvPr id="110595" name="Group 3"/>
          <p:cNvGraphicFramePr>
            <a:graphicFrameLocks noGrp="1"/>
          </p:cNvGraphicFramePr>
          <p:nvPr>
            <p:ph sz="half" idx="1"/>
          </p:nvPr>
        </p:nvGraphicFramePr>
        <p:xfrm>
          <a:off x="257175" y="1773238"/>
          <a:ext cx="8628063" cy="3969259"/>
        </p:xfrm>
        <a:graphic>
          <a:graphicData uri="http://schemas.openxmlformats.org/drawingml/2006/table">
            <a:tbl>
              <a:tblPr/>
              <a:tblGrid>
                <a:gridCol w="4314825"/>
                <a:gridCol w="4313238"/>
              </a:tblGrid>
              <a:tr h="428625">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2000" b="1" i="0" u="none" strike="noStrike" cap="none" normalizeH="0" baseline="0" smtClean="0">
                          <a:ln>
                            <a:noFill/>
                          </a:ln>
                          <a:solidFill>
                            <a:schemeClr val="bg1"/>
                          </a:solidFill>
                          <a:effectLst/>
                          <a:latin typeface="Arial" pitchFamily="34" charset="0"/>
                          <a:ea typeface="ＭＳ Ｐゴシック" charset="-128"/>
                        </a:rPr>
                        <a:t>Advantages</a:t>
                      </a:r>
                    </a:p>
                  </a:txBody>
                  <a:tcPr horzOverflow="overflow">
                    <a:lnL>
                      <a:noFill/>
                    </a:lnL>
                    <a:lnR>
                      <a:noFill/>
                    </a:lnR>
                    <a:lnT>
                      <a:noFill/>
                    </a:lnT>
                    <a:lnB>
                      <a:noFill/>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2000" b="1" i="0" u="none" strike="noStrike" cap="none" normalizeH="0" baseline="0" smtClean="0">
                          <a:ln>
                            <a:noFill/>
                          </a:ln>
                          <a:solidFill>
                            <a:schemeClr val="bg1"/>
                          </a:solidFill>
                          <a:effectLst/>
                          <a:latin typeface="Arial" pitchFamily="34" charset="0"/>
                          <a:ea typeface="ＭＳ Ｐゴシック" charset="-128"/>
                        </a:rPr>
                        <a:t>Disadvantages</a:t>
                      </a:r>
                    </a:p>
                  </a:txBody>
                  <a:tcPr horzOverflow="overflow">
                    <a:lnL>
                      <a:noFill/>
                    </a:lnL>
                    <a:lnR>
                      <a:noFill/>
                    </a:lnR>
                    <a:lnT>
                      <a:noFill/>
                    </a:lnT>
                    <a:lnB>
                      <a:noFill/>
                    </a:lnB>
                    <a:lnTlToBr>
                      <a:noFill/>
                    </a:lnTlToBr>
                    <a:lnBlToTr>
                      <a:noFill/>
                    </a:lnBlToTr>
                    <a:solidFill>
                      <a:srgbClr val="007FA1"/>
                    </a:solidFill>
                  </a:tcPr>
                </a:tc>
              </a:tr>
              <a:tr h="693738">
                <a:tc>
                  <a:txBody>
                    <a:bodyPr/>
                    <a:lstStyle/>
                    <a:p>
                      <a:pPr marL="0" marR="0" lvl="0" indent="0" algn="l" defTabSz="914400" rtl="0" eaLnBrk="1" fontAlgn="base" latinLnBrk="0" hangingPunct="1">
                        <a:lnSpc>
                          <a:spcPct val="100000"/>
                        </a:lnSpc>
                        <a:spcBef>
                          <a:spcPct val="0"/>
                        </a:spcBef>
                        <a:spcAft>
                          <a:spcPct val="4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Rapidly assesses iron content in the septum of heart</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solidFill>
                  </a:tcPr>
                </a:tc>
                <a:tc>
                  <a:txBody>
                    <a:bodyPr/>
                    <a:lstStyle/>
                    <a:p>
                      <a:pPr marL="0" marR="0" lvl="0" indent="0" algn="l" defTabSz="914400" rtl="0" eaLnBrk="1" fontAlgn="base" latinLnBrk="0" hangingPunct="1">
                        <a:lnSpc>
                          <a:spcPct val="100000"/>
                        </a:lnSpc>
                        <a:spcBef>
                          <a:spcPct val="0"/>
                        </a:spcBef>
                        <a:spcAft>
                          <a:spcPct val="4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Indirect measurement of cardiac iron</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solidFill>
                  </a:tcPr>
                </a:tc>
              </a:tr>
              <a:tr h="695325">
                <a:tc>
                  <a:txBody>
                    <a:bodyPr/>
                    <a:lstStyle/>
                    <a:p>
                      <a:pPr marL="0" marR="0" lvl="0" indent="0" algn="l" defTabSz="914400" rtl="0" eaLnBrk="1" fontAlgn="base" latinLnBrk="0" hangingPunct="1">
                        <a:lnSpc>
                          <a:spcPct val="100000"/>
                        </a:lnSpc>
                        <a:spcBef>
                          <a:spcPct val="0"/>
                        </a:spcBef>
                        <a:spcAft>
                          <a:spcPct val="60000"/>
                        </a:spcAft>
                        <a:buClr>
                          <a:srgbClr val="EC8026"/>
                        </a:buClr>
                        <a:buSzTx/>
                        <a:buFontTx/>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Relative iron burden can be estimated reproducibly</a:t>
                      </a:r>
                      <a:endParaRPr kumimoji="0" lang="en-GB"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79999"/>
                      </a:srgbClr>
                    </a:solidFill>
                  </a:tcPr>
                </a:tc>
                <a:tc>
                  <a:txBody>
                    <a:bodyPr/>
                    <a:lstStyle/>
                    <a:p>
                      <a:pPr marL="0" marR="0" lvl="0" indent="0" algn="l" defTabSz="914400" rtl="0" eaLnBrk="1" fontAlgn="base" latinLnBrk="0" hangingPunct="1">
                        <a:lnSpc>
                          <a:spcPct val="100000"/>
                        </a:lnSpc>
                        <a:spcBef>
                          <a:spcPct val="0"/>
                        </a:spcBef>
                        <a:spcAft>
                          <a:spcPct val="4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Requires magnetic resonance imager with dedicated imaging method</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79999"/>
                      </a:srgbClr>
                    </a:solidFill>
                  </a:tcPr>
                </a:tc>
              </a:tr>
              <a:tr h="708025">
                <a:tc>
                  <a:txBody>
                    <a:bodyPr/>
                    <a:lstStyle/>
                    <a:p>
                      <a:pPr marL="0" marR="0" lvl="0" indent="0" algn="l" defTabSz="914400" rtl="0" eaLnBrk="1" fontAlgn="base" latinLnBrk="0" hangingPunct="1">
                        <a:lnSpc>
                          <a:spcPct val="100000"/>
                        </a:lnSpc>
                        <a:spcBef>
                          <a:spcPct val="0"/>
                        </a:spcBef>
                        <a:spcAft>
                          <a:spcPct val="4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Functional parameters can be examined concurrently</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39999"/>
                      </a:srgbClr>
                    </a:solidFill>
                  </a:tcPr>
                </a:tc>
                <a:tc>
                  <a:txBody>
                    <a:bodyPr/>
                    <a:lstStyle/>
                    <a:p>
                      <a:pPr marL="0" marR="0" lvl="0" indent="0" algn="l" defTabSz="914400" rtl="0" eaLnBrk="1" fontAlgn="base" latinLnBrk="0" hangingPunct="1">
                        <a:lnSpc>
                          <a:spcPct val="100000"/>
                        </a:lnSpc>
                        <a:spcBef>
                          <a:spcPct val="0"/>
                        </a:spcBef>
                        <a:spcAft>
                          <a:spcPct val="4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Cardiac methodologies remain to be standardized</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39999"/>
                      </a:srgbClr>
                    </a:solidFill>
                  </a:tcPr>
                </a:tc>
              </a:tr>
              <a:tr h="693738">
                <a:tc>
                  <a:txBody>
                    <a:bodyPr/>
                    <a:lstStyle/>
                    <a:p>
                      <a:pPr marL="0" marR="0" lvl="0" indent="0" algn="l" defTabSz="914400" rtl="0" eaLnBrk="1" fontAlgn="base" latinLnBrk="0" hangingPunct="1">
                        <a:lnSpc>
                          <a:spcPct val="100000"/>
                        </a:lnSpc>
                        <a:spcBef>
                          <a:spcPct val="0"/>
                        </a:spcBef>
                        <a:spcAft>
                          <a:spcPct val="4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Iron status of liver and heart can be assessed in parallel</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20000"/>
                      </a:srgbClr>
                    </a:solidFill>
                  </a:tcPr>
                </a:tc>
                <a:tc>
                  <a:txBody>
                    <a:bodyPr/>
                    <a:lstStyle/>
                    <a:p>
                      <a:pPr marL="0" marR="0" lvl="0" indent="0" algn="l" defTabSz="914400" rtl="0" eaLnBrk="1" fontAlgn="base" latinLnBrk="0" hangingPunct="1">
                        <a:lnSpc>
                          <a:spcPct val="100000"/>
                        </a:lnSpc>
                        <a:spcBef>
                          <a:spcPct val="0"/>
                        </a:spcBef>
                        <a:spcAft>
                          <a:spcPct val="60000"/>
                        </a:spcAft>
                        <a:buClr>
                          <a:srgbClr val="EC8026"/>
                        </a:buClr>
                        <a:buSzTx/>
                        <a:buFontTx/>
                        <a:buNone/>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20000"/>
                      </a:srgbClr>
                    </a:solidFill>
                  </a:tcPr>
                </a:tc>
              </a:tr>
              <a:tr h="523875">
                <a:tc>
                  <a:txBody>
                    <a:bodyPr/>
                    <a:lstStyle/>
                    <a:p>
                      <a:pPr marL="0" marR="0" lvl="0" indent="0" algn="l" defTabSz="914400" rtl="0" eaLnBrk="1" fontAlgn="base" latinLnBrk="0" hangingPunct="1">
                        <a:lnSpc>
                          <a:spcPct val="100000"/>
                        </a:lnSpc>
                        <a:spcBef>
                          <a:spcPct val="0"/>
                        </a:spcBef>
                        <a:spcAft>
                          <a:spcPct val="4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Allows longitudinal follow-up</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0"/>
                        </a:spcBef>
                        <a:spcAft>
                          <a:spcPct val="80000"/>
                        </a:spcAft>
                        <a:buClr>
                          <a:srgbClr val="EC8026"/>
                        </a:buClr>
                        <a:buSzTx/>
                        <a:buFontTx/>
                        <a:buNone/>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10196"/>
                      </a:srgbClr>
                    </a:solidFill>
                  </a:tcPr>
                </a:tc>
                <a:tc>
                  <a:txBody>
                    <a:bodyPr/>
                    <a:lstStyle/>
                    <a:p>
                      <a:pPr marL="0" marR="0" lvl="0" indent="0" algn="l" defTabSz="914400" rtl="0" eaLnBrk="1" fontAlgn="base" latinLnBrk="0" hangingPunct="1">
                        <a:lnSpc>
                          <a:spcPct val="100000"/>
                        </a:lnSpc>
                        <a:spcBef>
                          <a:spcPct val="0"/>
                        </a:spcBef>
                        <a:spcAft>
                          <a:spcPct val="60000"/>
                        </a:spcAft>
                        <a:buClr>
                          <a:srgbClr val="EC8026"/>
                        </a:buClr>
                        <a:buSzTx/>
                        <a:buFontTx/>
                        <a:buNone/>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10196"/>
                      </a:srgbClr>
                    </a:solidFill>
                  </a:tcPr>
                </a:tc>
              </a:tr>
            </a:tbl>
          </a:graphicData>
        </a:graphic>
      </p:graphicFrame>
      <p:sp>
        <p:nvSpPr>
          <p:cNvPr id="100370" name="AutoShape 32"/>
          <p:cNvSpPr>
            <a:spLocks noChangeArrowheads="1"/>
          </p:cNvSpPr>
          <p:nvPr/>
        </p:nvSpPr>
        <p:spPr bwMode="auto">
          <a:xfrm>
            <a:off x="257175" y="5949950"/>
            <a:ext cx="8628063" cy="574675"/>
          </a:xfrm>
          <a:prstGeom prst="roundRect">
            <a:avLst>
              <a:gd name="adj" fmla="val 16667"/>
            </a:avLst>
          </a:prstGeom>
          <a:solidFill>
            <a:srgbClr val="EC8026"/>
          </a:solidFill>
          <a:ln w="38100">
            <a:noFill/>
            <a:round/>
            <a:headEnd/>
            <a:tailEnd/>
          </a:ln>
        </p:spPr>
        <p:txBody>
          <a:bodyPr wrap="none" anchor="ctr"/>
          <a:lstStyle/>
          <a:p>
            <a:pPr algn="ctr">
              <a:spcBef>
                <a:spcPct val="30000"/>
              </a:spcBef>
              <a:spcAft>
                <a:spcPct val="20000"/>
              </a:spcAft>
              <a:buClr>
                <a:srgbClr val="EC8026"/>
              </a:buClr>
              <a:buFont typeface="Arial" pitchFamily="34" charset="0"/>
              <a:buNone/>
            </a:pPr>
            <a:r>
              <a:rPr lang="en-GB" b="1"/>
              <a:t>MRI is a non-validated method to rapidly and effectively assess cardiac iron</a:t>
            </a:r>
            <a:endParaRPr lang="en-US" b="1"/>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Line 2"/>
          <p:cNvSpPr>
            <a:spLocks noChangeShapeType="1"/>
          </p:cNvSpPr>
          <p:nvPr/>
        </p:nvSpPr>
        <p:spPr bwMode="auto">
          <a:xfrm>
            <a:off x="1403350" y="2909888"/>
            <a:ext cx="4371975" cy="0"/>
          </a:xfrm>
          <a:prstGeom prst="line">
            <a:avLst/>
          </a:prstGeom>
          <a:noFill/>
          <a:ln w="28575">
            <a:solidFill>
              <a:schemeClr val="tx1"/>
            </a:solidFill>
            <a:prstDash val="dash"/>
            <a:round/>
            <a:headEnd/>
            <a:tailEnd/>
          </a:ln>
        </p:spPr>
        <p:txBody>
          <a:bodyPr/>
          <a:lstStyle/>
          <a:p>
            <a:endParaRPr lang="en-US"/>
          </a:p>
        </p:txBody>
      </p:sp>
      <p:sp>
        <p:nvSpPr>
          <p:cNvPr id="102403" name="Line 3"/>
          <p:cNvSpPr>
            <a:spLocks noChangeShapeType="1"/>
          </p:cNvSpPr>
          <p:nvPr/>
        </p:nvSpPr>
        <p:spPr bwMode="auto">
          <a:xfrm>
            <a:off x="1403350" y="2117725"/>
            <a:ext cx="4371975" cy="0"/>
          </a:xfrm>
          <a:prstGeom prst="line">
            <a:avLst/>
          </a:prstGeom>
          <a:noFill/>
          <a:ln w="28575">
            <a:solidFill>
              <a:schemeClr val="tx1"/>
            </a:solidFill>
            <a:prstDash val="dash"/>
            <a:round/>
            <a:headEnd/>
            <a:tailEnd/>
          </a:ln>
        </p:spPr>
        <p:txBody>
          <a:bodyPr/>
          <a:lstStyle/>
          <a:p>
            <a:endParaRPr lang="en-US"/>
          </a:p>
        </p:txBody>
      </p:sp>
      <p:sp>
        <p:nvSpPr>
          <p:cNvPr id="102404" name="Line 4"/>
          <p:cNvSpPr>
            <a:spLocks noChangeShapeType="1"/>
          </p:cNvSpPr>
          <p:nvPr/>
        </p:nvSpPr>
        <p:spPr bwMode="auto">
          <a:xfrm>
            <a:off x="4989513" y="1709738"/>
            <a:ext cx="0" cy="3203575"/>
          </a:xfrm>
          <a:prstGeom prst="line">
            <a:avLst/>
          </a:prstGeom>
          <a:noFill/>
          <a:ln w="28575">
            <a:solidFill>
              <a:srgbClr val="EC8026"/>
            </a:solidFill>
            <a:prstDash val="dash"/>
            <a:round/>
            <a:headEnd/>
            <a:tailEnd/>
          </a:ln>
        </p:spPr>
        <p:txBody>
          <a:bodyPr lIns="91427" tIns="45713" rIns="91427" bIns="45713"/>
          <a:lstStyle/>
          <a:p>
            <a:endParaRPr lang="en-US"/>
          </a:p>
        </p:txBody>
      </p:sp>
      <p:sp>
        <p:nvSpPr>
          <p:cNvPr id="102405" name="Line 5"/>
          <p:cNvSpPr>
            <a:spLocks noChangeShapeType="1"/>
          </p:cNvSpPr>
          <p:nvPr/>
        </p:nvSpPr>
        <p:spPr bwMode="auto">
          <a:xfrm>
            <a:off x="2268538" y="1709738"/>
            <a:ext cx="0" cy="3203575"/>
          </a:xfrm>
          <a:prstGeom prst="line">
            <a:avLst/>
          </a:prstGeom>
          <a:noFill/>
          <a:ln w="28575">
            <a:solidFill>
              <a:srgbClr val="EC8026"/>
            </a:solidFill>
            <a:prstDash val="dash"/>
            <a:round/>
            <a:headEnd/>
            <a:tailEnd/>
          </a:ln>
        </p:spPr>
        <p:txBody>
          <a:bodyPr lIns="91427" tIns="45713" rIns="91427" bIns="45713"/>
          <a:lstStyle/>
          <a:p>
            <a:endParaRPr lang="en-US"/>
          </a:p>
        </p:txBody>
      </p:sp>
      <p:grpSp>
        <p:nvGrpSpPr>
          <p:cNvPr id="2" name="Group 6"/>
          <p:cNvGrpSpPr>
            <a:grpSpLocks/>
          </p:cNvGrpSpPr>
          <p:nvPr/>
        </p:nvGrpSpPr>
        <p:grpSpPr bwMode="auto">
          <a:xfrm>
            <a:off x="1573213" y="1919288"/>
            <a:ext cx="3894137" cy="1528762"/>
            <a:chOff x="991" y="1209"/>
            <a:chExt cx="2453" cy="963"/>
          </a:xfrm>
        </p:grpSpPr>
        <p:sp>
          <p:nvSpPr>
            <p:cNvPr id="102461" name="Rectangle 7"/>
            <p:cNvSpPr>
              <a:spLocks noChangeArrowheads="1"/>
            </p:cNvSpPr>
            <p:nvPr/>
          </p:nvSpPr>
          <p:spPr bwMode="auto">
            <a:xfrm rot="2700000">
              <a:off x="3392" y="1568"/>
              <a:ext cx="52" cy="52"/>
            </a:xfrm>
            <a:prstGeom prst="rect">
              <a:avLst/>
            </a:prstGeom>
            <a:solidFill>
              <a:srgbClr val="EC8026"/>
            </a:solidFill>
            <a:ln w="9525">
              <a:noFill/>
              <a:miter lim="800000"/>
              <a:headEnd/>
              <a:tailEnd/>
            </a:ln>
          </p:spPr>
          <p:txBody>
            <a:bodyPr wrap="none" anchor="ctr"/>
            <a:lstStyle/>
            <a:p>
              <a:endParaRPr lang="en-US"/>
            </a:p>
          </p:txBody>
        </p:sp>
        <p:sp>
          <p:nvSpPr>
            <p:cNvPr id="102462" name="Rectangle 8"/>
            <p:cNvSpPr>
              <a:spLocks noChangeArrowheads="1"/>
            </p:cNvSpPr>
            <p:nvPr/>
          </p:nvSpPr>
          <p:spPr bwMode="auto">
            <a:xfrm rot="2700000">
              <a:off x="2718" y="1397"/>
              <a:ext cx="52" cy="52"/>
            </a:xfrm>
            <a:prstGeom prst="rect">
              <a:avLst/>
            </a:prstGeom>
            <a:solidFill>
              <a:srgbClr val="EC8026"/>
            </a:solidFill>
            <a:ln w="9525">
              <a:noFill/>
              <a:miter lim="800000"/>
              <a:headEnd/>
              <a:tailEnd/>
            </a:ln>
          </p:spPr>
          <p:txBody>
            <a:bodyPr wrap="none" anchor="ctr"/>
            <a:lstStyle/>
            <a:p>
              <a:endParaRPr lang="en-US"/>
            </a:p>
          </p:txBody>
        </p:sp>
        <p:sp>
          <p:nvSpPr>
            <p:cNvPr id="102463" name="Rectangle 9"/>
            <p:cNvSpPr>
              <a:spLocks noChangeArrowheads="1"/>
            </p:cNvSpPr>
            <p:nvPr/>
          </p:nvSpPr>
          <p:spPr bwMode="auto">
            <a:xfrm rot="2700000">
              <a:off x="2720" y="1538"/>
              <a:ext cx="52" cy="52"/>
            </a:xfrm>
            <a:prstGeom prst="rect">
              <a:avLst/>
            </a:prstGeom>
            <a:solidFill>
              <a:srgbClr val="EC8026"/>
            </a:solidFill>
            <a:ln w="9525">
              <a:noFill/>
              <a:miter lim="800000"/>
              <a:headEnd/>
              <a:tailEnd/>
            </a:ln>
          </p:spPr>
          <p:txBody>
            <a:bodyPr wrap="none" anchor="ctr"/>
            <a:lstStyle/>
            <a:p>
              <a:endParaRPr lang="en-US"/>
            </a:p>
          </p:txBody>
        </p:sp>
        <p:sp>
          <p:nvSpPr>
            <p:cNvPr id="102464" name="Rectangle 10"/>
            <p:cNvSpPr>
              <a:spLocks noChangeArrowheads="1"/>
            </p:cNvSpPr>
            <p:nvPr/>
          </p:nvSpPr>
          <p:spPr bwMode="auto">
            <a:xfrm rot="2700000">
              <a:off x="2545" y="1437"/>
              <a:ext cx="52" cy="52"/>
            </a:xfrm>
            <a:prstGeom prst="rect">
              <a:avLst/>
            </a:prstGeom>
            <a:solidFill>
              <a:srgbClr val="EC8026"/>
            </a:solidFill>
            <a:ln w="9525">
              <a:noFill/>
              <a:miter lim="800000"/>
              <a:headEnd/>
              <a:tailEnd/>
            </a:ln>
          </p:spPr>
          <p:txBody>
            <a:bodyPr wrap="none" anchor="ctr"/>
            <a:lstStyle/>
            <a:p>
              <a:endParaRPr lang="en-US"/>
            </a:p>
          </p:txBody>
        </p:sp>
        <p:sp>
          <p:nvSpPr>
            <p:cNvPr id="102465" name="Rectangle 11"/>
            <p:cNvSpPr>
              <a:spLocks noChangeArrowheads="1"/>
            </p:cNvSpPr>
            <p:nvPr/>
          </p:nvSpPr>
          <p:spPr bwMode="auto">
            <a:xfrm rot="2700000">
              <a:off x="2431" y="1343"/>
              <a:ext cx="52" cy="52"/>
            </a:xfrm>
            <a:prstGeom prst="rect">
              <a:avLst/>
            </a:prstGeom>
            <a:solidFill>
              <a:srgbClr val="EC8026"/>
            </a:solidFill>
            <a:ln w="9525">
              <a:noFill/>
              <a:miter lim="800000"/>
              <a:headEnd/>
              <a:tailEnd/>
            </a:ln>
          </p:spPr>
          <p:txBody>
            <a:bodyPr wrap="none" anchor="ctr"/>
            <a:lstStyle/>
            <a:p>
              <a:endParaRPr lang="en-US"/>
            </a:p>
          </p:txBody>
        </p:sp>
        <p:sp>
          <p:nvSpPr>
            <p:cNvPr id="102466" name="Rectangle 12"/>
            <p:cNvSpPr>
              <a:spLocks noChangeArrowheads="1"/>
            </p:cNvSpPr>
            <p:nvPr/>
          </p:nvSpPr>
          <p:spPr bwMode="auto">
            <a:xfrm rot="2700000">
              <a:off x="2289" y="1305"/>
              <a:ext cx="52" cy="52"/>
            </a:xfrm>
            <a:prstGeom prst="rect">
              <a:avLst/>
            </a:prstGeom>
            <a:solidFill>
              <a:srgbClr val="EC8026"/>
            </a:solidFill>
            <a:ln w="9525">
              <a:noFill/>
              <a:miter lim="800000"/>
              <a:headEnd/>
              <a:tailEnd/>
            </a:ln>
          </p:spPr>
          <p:txBody>
            <a:bodyPr wrap="none" anchor="ctr"/>
            <a:lstStyle/>
            <a:p>
              <a:endParaRPr lang="en-US"/>
            </a:p>
          </p:txBody>
        </p:sp>
        <p:sp>
          <p:nvSpPr>
            <p:cNvPr id="102467" name="Rectangle 13"/>
            <p:cNvSpPr>
              <a:spLocks noChangeArrowheads="1"/>
            </p:cNvSpPr>
            <p:nvPr/>
          </p:nvSpPr>
          <p:spPr bwMode="auto">
            <a:xfrm rot="2700000">
              <a:off x="2191" y="1307"/>
              <a:ext cx="52" cy="52"/>
            </a:xfrm>
            <a:prstGeom prst="rect">
              <a:avLst/>
            </a:prstGeom>
            <a:solidFill>
              <a:srgbClr val="EC8026"/>
            </a:solidFill>
            <a:ln w="9525">
              <a:noFill/>
              <a:miter lim="800000"/>
              <a:headEnd/>
              <a:tailEnd/>
            </a:ln>
          </p:spPr>
          <p:txBody>
            <a:bodyPr wrap="none" anchor="ctr"/>
            <a:lstStyle/>
            <a:p>
              <a:endParaRPr lang="en-US"/>
            </a:p>
          </p:txBody>
        </p:sp>
        <p:sp>
          <p:nvSpPr>
            <p:cNvPr id="102468" name="Rectangle 14"/>
            <p:cNvSpPr>
              <a:spLocks noChangeArrowheads="1"/>
            </p:cNvSpPr>
            <p:nvPr/>
          </p:nvSpPr>
          <p:spPr bwMode="auto">
            <a:xfrm rot="2700000">
              <a:off x="2209" y="1454"/>
              <a:ext cx="52" cy="52"/>
            </a:xfrm>
            <a:prstGeom prst="rect">
              <a:avLst/>
            </a:prstGeom>
            <a:solidFill>
              <a:srgbClr val="EC8026"/>
            </a:solidFill>
            <a:ln w="9525">
              <a:noFill/>
              <a:miter lim="800000"/>
              <a:headEnd/>
              <a:tailEnd/>
            </a:ln>
          </p:spPr>
          <p:txBody>
            <a:bodyPr wrap="none" anchor="ctr"/>
            <a:lstStyle/>
            <a:p>
              <a:endParaRPr lang="en-US"/>
            </a:p>
          </p:txBody>
        </p:sp>
        <p:sp>
          <p:nvSpPr>
            <p:cNvPr id="102469" name="Rectangle 15"/>
            <p:cNvSpPr>
              <a:spLocks noChangeArrowheads="1"/>
            </p:cNvSpPr>
            <p:nvPr/>
          </p:nvSpPr>
          <p:spPr bwMode="auto">
            <a:xfrm rot="2700000">
              <a:off x="2079" y="1533"/>
              <a:ext cx="52" cy="52"/>
            </a:xfrm>
            <a:prstGeom prst="rect">
              <a:avLst/>
            </a:prstGeom>
            <a:solidFill>
              <a:srgbClr val="EC8026"/>
            </a:solidFill>
            <a:ln w="9525">
              <a:noFill/>
              <a:miter lim="800000"/>
              <a:headEnd/>
              <a:tailEnd/>
            </a:ln>
          </p:spPr>
          <p:txBody>
            <a:bodyPr wrap="none" anchor="ctr"/>
            <a:lstStyle/>
            <a:p>
              <a:endParaRPr lang="en-US"/>
            </a:p>
          </p:txBody>
        </p:sp>
        <p:sp>
          <p:nvSpPr>
            <p:cNvPr id="102470" name="Rectangle 16"/>
            <p:cNvSpPr>
              <a:spLocks noChangeArrowheads="1"/>
            </p:cNvSpPr>
            <p:nvPr/>
          </p:nvSpPr>
          <p:spPr bwMode="auto">
            <a:xfrm rot="2700000">
              <a:off x="2042" y="1483"/>
              <a:ext cx="52" cy="52"/>
            </a:xfrm>
            <a:prstGeom prst="rect">
              <a:avLst/>
            </a:prstGeom>
            <a:solidFill>
              <a:srgbClr val="EC8026"/>
            </a:solidFill>
            <a:ln w="9525">
              <a:noFill/>
              <a:miter lim="800000"/>
              <a:headEnd/>
              <a:tailEnd/>
            </a:ln>
          </p:spPr>
          <p:txBody>
            <a:bodyPr wrap="none" anchor="ctr"/>
            <a:lstStyle/>
            <a:p>
              <a:endParaRPr lang="en-US"/>
            </a:p>
          </p:txBody>
        </p:sp>
        <p:sp>
          <p:nvSpPr>
            <p:cNvPr id="102471" name="Rectangle 17"/>
            <p:cNvSpPr>
              <a:spLocks noChangeArrowheads="1"/>
            </p:cNvSpPr>
            <p:nvPr/>
          </p:nvSpPr>
          <p:spPr bwMode="auto">
            <a:xfrm rot="2700000">
              <a:off x="1989" y="1443"/>
              <a:ext cx="52" cy="52"/>
            </a:xfrm>
            <a:prstGeom prst="rect">
              <a:avLst/>
            </a:prstGeom>
            <a:solidFill>
              <a:srgbClr val="EC8026"/>
            </a:solidFill>
            <a:ln w="9525">
              <a:noFill/>
              <a:miter lim="800000"/>
              <a:headEnd/>
              <a:tailEnd/>
            </a:ln>
          </p:spPr>
          <p:txBody>
            <a:bodyPr wrap="none" anchor="ctr"/>
            <a:lstStyle/>
            <a:p>
              <a:endParaRPr lang="en-US"/>
            </a:p>
          </p:txBody>
        </p:sp>
        <p:sp>
          <p:nvSpPr>
            <p:cNvPr id="102472" name="Rectangle 18"/>
            <p:cNvSpPr>
              <a:spLocks noChangeArrowheads="1"/>
            </p:cNvSpPr>
            <p:nvPr/>
          </p:nvSpPr>
          <p:spPr bwMode="auto">
            <a:xfrm rot="2700000">
              <a:off x="1908" y="1209"/>
              <a:ext cx="52" cy="52"/>
            </a:xfrm>
            <a:prstGeom prst="rect">
              <a:avLst/>
            </a:prstGeom>
            <a:solidFill>
              <a:srgbClr val="EC8026"/>
            </a:solidFill>
            <a:ln w="9525">
              <a:noFill/>
              <a:miter lim="800000"/>
              <a:headEnd/>
              <a:tailEnd/>
            </a:ln>
          </p:spPr>
          <p:txBody>
            <a:bodyPr wrap="none" anchor="ctr"/>
            <a:lstStyle/>
            <a:p>
              <a:endParaRPr lang="en-US"/>
            </a:p>
          </p:txBody>
        </p:sp>
        <p:sp>
          <p:nvSpPr>
            <p:cNvPr id="102473" name="Rectangle 19"/>
            <p:cNvSpPr>
              <a:spLocks noChangeArrowheads="1"/>
            </p:cNvSpPr>
            <p:nvPr/>
          </p:nvSpPr>
          <p:spPr bwMode="auto">
            <a:xfrm rot="2700000">
              <a:off x="1932" y="1287"/>
              <a:ext cx="52" cy="52"/>
            </a:xfrm>
            <a:prstGeom prst="rect">
              <a:avLst/>
            </a:prstGeom>
            <a:solidFill>
              <a:srgbClr val="EC8026"/>
            </a:solidFill>
            <a:ln w="9525">
              <a:noFill/>
              <a:miter lim="800000"/>
              <a:headEnd/>
              <a:tailEnd/>
            </a:ln>
          </p:spPr>
          <p:txBody>
            <a:bodyPr wrap="none" anchor="ctr"/>
            <a:lstStyle/>
            <a:p>
              <a:endParaRPr lang="en-US"/>
            </a:p>
          </p:txBody>
        </p:sp>
        <p:sp>
          <p:nvSpPr>
            <p:cNvPr id="102474" name="Rectangle 20"/>
            <p:cNvSpPr>
              <a:spLocks noChangeArrowheads="1"/>
            </p:cNvSpPr>
            <p:nvPr/>
          </p:nvSpPr>
          <p:spPr bwMode="auto">
            <a:xfrm rot="2700000">
              <a:off x="1878" y="1363"/>
              <a:ext cx="52" cy="52"/>
            </a:xfrm>
            <a:prstGeom prst="rect">
              <a:avLst/>
            </a:prstGeom>
            <a:solidFill>
              <a:srgbClr val="EC8026"/>
            </a:solidFill>
            <a:ln w="9525">
              <a:noFill/>
              <a:miter lim="800000"/>
              <a:headEnd/>
              <a:tailEnd/>
            </a:ln>
          </p:spPr>
          <p:txBody>
            <a:bodyPr wrap="none" anchor="ctr"/>
            <a:lstStyle/>
            <a:p>
              <a:endParaRPr lang="en-US"/>
            </a:p>
          </p:txBody>
        </p:sp>
        <p:sp>
          <p:nvSpPr>
            <p:cNvPr id="102475" name="Rectangle 21"/>
            <p:cNvSpPr>
              <a:spLocks noChangeArrowheads="1"/>
            </p:cNvSpPr>
            <p:nvPr/>
          </p:nvSpPr>
          <p:spPr bwMode="auto">
            <a:xfrm rot="2700000">
              <a:off x="1933" y="1399"/>
              <a:ext cx="52" cy="52"/>
            </a:xfrm>
            <a:prstGeom prst="rect">
              <a:avLst/>
            </a:prstGeom>
            <a:solidFill>
              <a:srgbClr val="EC8026"/>
            </a:solidFill>
            <a:ln w="9525">
              <a:noFill/>
              <a:miter lim="800000"/>
              <a:headEnd/>
              <a:tailEnd/>
            </a:ln>
          </p:spPr>
          <p:txBody>
            <a:bodyPr wrap="none" anchor="ctr"/>
            <a:lstStyle/>
            <a:p>
              <a:endParaRPr lang="en-US"/>
            </a:p>
          </p:txBody>
        </p:sp>
        <p:sp>
          <p:nvSpPr>
            <p:cNvPr id="102476" name="Rectangle 22"/>
            <p:cNvSpPr>
              <a:spLocks noChangeArrowheads="1"/>
            </p:cNvSpPr>
            <p:nvPr/>
          </p:nvSpPr>
          <p:spPr bwMode="auto">
            <a:xfrm rot="2700000">
              <a:off x="1907" y="1436"/>
              <a:ext cx="52" cy="52"/>
            </a:xfrm>
            <a:prstGeom prst="rect">
              <a:avLst/>
            </a:prstGeom>
            <a:solidFill>
              <a:srgbClr val="EC8026"/>
            </a:solidFill>
            <a:ln w="9525">
              <a:noFill/>
              <a:miter lim="800000"/>
              <a:headEnd/>
              <a:tailEnd/>
            </a:ln>
          </p:spPr>
          <p:txBody>
            <a:bodyPr wrap="none" anchor="ctr"/>
            <a:lstStyle/>
            <a:p>
              <a:endParaRPr lang="en-US"/>
            </a:p>
          </p:txBody>
        </p:sp>
        <p:sp>
          <p:nvSpPr>
            <p:cNvPr id="102477" name="Rectangle 23"/>
            <p:cNvSpPr>
              <a:spLocks noChangeArrowheads="1"/>
            </p:cNvSpPr>
            <p:nvPr/>
          </p:nvSpPr>
          <p:spPr bwMode="auto">
            <a:xfrm rot="2700000">
              <a:off x="1876" y="1463"/>
              <a:ext cx="52" cy="52"/>
            </a:xfrm>
            <a:prstGeom prst="rect">
              <a:avLst/>
            </a:prstGeom>
            <a:solidFill>
              <a:srgbClr val="EC8026"/>
            </a:solidFill>
            <a:ln w="9525">
              <a:noFill/>
              <a:miter lim="800000"/>
              <a:headEnd/>
              <a:tailEnd/>
            </a:ln>
          </p:spPr>
          <p:txBody>
            <a:bodyPr wrap="none" anchor="ctr"/>
            <a:lstStyle/>
            <a:p>
              <a:endParaRPr lang="en-US"/>
            </a:p>
          </p:txBody>
        </p:sp>
        <p:sp>
          <p:nvSpPr>
            <p:cNvPr id="102478" name="Rectangle 24"/>
            <p:cNvSpPr>
              <a:spLocks noChangeArrowheads="1"/>
            </p:cNvSpPr>
            <p:nvPr/>
          </p:nvSpPr>
          <p:spPr bwMode="auto">
            <a:xfrm rot="2700000">
              <a:off x="1870" y="1506"/>
              <a:ext cx="52" cy="52"/>
            </a:xfrm>
            <a:prstGeom prst="rect">
              <a:avLst/>
            </a:prstGeom>
            <a:solidFill>
              <a:srgbClr val="EC8026"/>
            </a:solidFill>
            <a:ln w="9525">
              <a:noFill/>
              <a:miter lim="800000"/>
              <a:headEnd/>
              <a:tailEnd/>
            </a:ln>
          </p:spPr>
          <p:txBody>
            <a:bodyPr wrap="none" anchor="ctr"/>
            <a:lstStyle/>
            <a:p>
              <a:endParaRPr lang="en-US"/>
            </a:p>
          </p:txBody>
        </p:sp>
        <p:sp>
          <p:nvSpPr>
            <p:cNvPr id="102479" name="Rectangle 25"/>
            <p:cNvSpPr>
              <a:spLocks noChangeArrowheads="1"/>
            </p:cNvSpPr>
            <p:nvPr/>
          </p:nvSpPr>
          <p:spPr bwMode="auto">
            <a:xfrm rot="2700000">
              <a:off x="1917" y="1518"/>
              <a:ext cx="52" cy="52"/>
            </a:xfrm>
            <a:prstGeom prst="rect">
              <a:avLst/>
            </a:prstGeom>
            <a:solidFill>
              <a:srgbClr val="EC8026"/>
            </a:solidFill>
            <a:ln w="9525">
              <a:noFill/>
              <a:miter lim="800000"/>
              <a:headEnd/>
              <a:tailEnd/>
            </a:ln>
          </p:spPr>
          <p:txBody>
            <a:bodyPr wrap="none" anchor="ctr"/>
            <a:lstStyle/>
            <a:p>
              <a:endParaRPr lang="en-US"/>
            </a:p>
          </p:txBody>
        </p:sp>
        <p:sp>
          <p:nvSpPr>
            <p:cNvPr id="102480" name="Rectangle 26"/>
            <p:cNvSpPr>
              <a:spLocks noChangeArrowheads="1"/>
            </p:cNvSpPr>
            <p:nvPr/>
          </p:nvSpPr>
          <p:spPr bwMode="auto">
            <a:xfrm rot="2700000">
              <a:off x="1744" y="1284"/>
              <a:ext cx="52" cy="52"/>
            </a:xfrm>
            <a:prstGeom prst="rect">
              <a:avLst/>
            </a:prstGeom>
            <a:solidFill>
              <a:srgbClr val="EC8026"/>
            </a:solidFill>
            <a:ln w="9525">
              <a:noFill/>
              <a:miter lim="800000"/>
              <a:headEnd/>
              <a:tailEnd/>
            </a:ln>
          </p:spPr>
          <p:txBody>
            <a:bodyPr wrap="none" anchor="ctr"/>
            <a:lstStyle/>
            <a:p>
              <a:endParaRPr lang="en-US"/>
            </a:p>
          </p:txBody>
        </p:sp>
        <p:sp>
          <p:nvSpPr>
            <p:cNvPr id="102481" name="Rectangle 27"/>
            <p:cNvSpPr>
              <a:spLocks noChangeArrowheads="1"/>
            </p:cNvSpPr>
            <p:nvPr/>
          </p:nvSpPr>
          <p:spPr bwMode="auto">
            <a:xfrm rot="2700000">
              <a:off x="1773" y="1380"/>
              <a:ext cx="52" cy="52"/>
            </a:xfrm>
            <a:prstGeom prst="rect">
              <a:avLst/>
            </a:prstGeom>
            <a:solidFill>
              <a:srgbClr val="EC8026"/>
            </a:solidFill>
            <a:ln w="9525">
              <a:noFill/>
              <a:miter lim="800000"/>
              <a:headEnd/>
              <a:tailEnd/>
            </a:ln>
          </p:spPr>
          <p:txBody>
            <a:bodyPr wrap="none" anchor="ctr"/>
            <a:lstStyle/>
            <a:p>
              <a:endParaRPr lang="en-US"/>
            </a:p>
          </p:txBody>
        </p:sp>
        <p:sp>
          <p:nvSpPr>
            <p:cNvPr id="102482" name="Rectangle 28"/>
            <p:cNvSpPr>
              <a:spLocks noChangeArrowheads="1"/>
            </p:cNvSpPr>
            <p:nvPr/>
          </p:nvSpPr>
          <p:spPr bwMode="auto">
            <a:xfrm rot="2700000">
              <a:off x="1713" y="1455"/>
              <a:ext cx="52" cy="52"/>
            </a:xfrm>
            <a:prstGeom prst="rect">
              <a:avLst/>
            </a:prstGeom>
            <a:solidFill>
              <a:srgbClr val="EC8026"/>
            </a:solidFill>
            <a:ln w="9525">
              <a:noFill/>
              <a:miter lim="800000"/>
              <a:headEnd/>
              <a:tailEnd/>
            </a:ln>
          </p:spPr>
          <p:txBody>
            <a:bodyPr wrap="none" anchor="ctr"/>
            <a:lstStyle/>
            <a:p>
              <a:endParaRPr lang="en-US"/>
            </a:p>
          </p:txBody>
        </p:sp>
        <p:sp>
          <p:nvSpPr>
            <p:cNvPr id="102483" name="Rectangle 29"/>
            <p:cNvSpPr>
              <a:spLocks noChangeArrowheads="1"/>
            </p:cNvSpPr>
            <p:nvPr/>
          </p:nvSpPr>
          <p:spPr bwMode="auto">
            <a:xfrm rot="2700000">
              <a:off x="1693" y="1455"/>
              <a:ext cx="52" cy="52"/>
            </a:xfrm>
            <a:prstGeom prst="rect">
              <a:avLst/>
            </a:prstGeom>
            <a:solidFill>
              <a:srgbClr val="EC8026"/>
            </a:solidFill>
            <a:ln w="9525">
              <a:noFill/>
              <a:miter lim="800000"/>
              <a:headEnd/>
              <a:tailEnd/>
            </a:ln>
          </p:spPr>
          <p:txBody>
            <a:bodyPr wrap="none" anchor="ctr"/>
            <a:lstStyle/>
            <a:p>
              <a:endParaRPr lang="en-US"/>
            </a:p>
          </p:txBody>
        </p:sp>
        <p:sp>
          <p:nvSpPr>
            <p:cNvPr id="102484" name="Rectangle 30"/>
            <p:cNvSpPr>
              <a:spLocks noChangeArrowheads="1"/>
            </p:cNvSpPr>
            <p:nvPr/>
          </p:nvSpPr>
          <p:spPr bwMode="auto">
            <a:xfrm rot="2700000">
              <a:off x="1665" y="1455"/>
              <a:ext cx="52" cy="52"/>
            </a:xfrm>
            <a:prstGeom prst="rect">
              <a:avLst/>
            </a:prstGeom>
            <a:solidFill>
              <a:srgbClr val="EC8026"/>
            </a:solidFill>
            <a:ln w="9525">
              <a:noFill/>
              <a:miter lim="800000"/>
              <a:headEnd/>
              <a:tailEnd/>
            </a:ln>
          </p:spPr>
          <p:txBody>
            <a:bodyPr wrap="none" anchor="ctr"/>
            <a:lstStyle/>
            <a:p>
              <a:endParaRPr lang="en-US"/>
            </a:p>
          </p:txBody>
        </p:sp>
        <p:sp>
          <p:nvSpPr>
            <p:cNvPr id="102485" name="Rectangle 31"/>
            <p:cNvSpPr>
              <a:spLocks noChangeArrowheads="1"/>
            </p:cNvSpPr>
            <p:nvPr/>
          </p:nvSpPr>
          <p:spPr bwMode="auto">
            <a:xfrm rot="2700000">
              <a:off x="1659" y="1539"/>
              <a:ext cx="52" cy="52"/>
            </a:xfrm>
            <a:prstGeom prst="rect">
              <a:avLst/>
            </a:prstGeom>
            <a:solidFill>
              <a:srgbClr val="EC8026"/>
            </a:solidFill>
            <a:ln w="9525">
              <a:noFill/>
              <a:miter lim="800000"/>
              <a:headEnd/>
              <a:tailEnd/>
            </a:ln>
          </p:spPr>
          <p:txBody>
            <a:bodyPr wrap="none" anchor="ctr"/>
            <a:lstStyle/>
            <a:p>
              <a:endParaRPr lang="en-US"/>
            </a:p>
          </p:txBody>
        </p:sp>
        <p:sp>
          <p:nvSpPr>
            <p:cNvPr id="102486" name="Rectangle 32"/>
            <p:cNvSpPr>
              <a:spLocks noChangeArrowheads="1"/>
            </p:cNvSpPr>
            <p:nvPr/>
          </p:nvSpPr>
          <p:spPr bwMode="auto">
            <a:xfrm rot="2700000">
              <a:off x="1629" y="1351"/>
              <a:ext cx="52" cy="52"/>
            </a:xfrm>
            <a:prstGeom prst="rect">
              <a:avLst/>
            </a:prstGeom>
            <a:solidFill>
              <a:srgbClr val="EC8026"/>
            </a:solidFill>
            <a:ln w="9525">
              <a:noFill/>
              <a:miter lim="800000"/>
              <a:headEnd/>
              <a:tailEnd/>
            </a:ln>
          </p:spPr>
          <p:txBody>
            <a:bodyPr wrap="none" anchor="ctr"/>
            <a:lstStyle/>
            <a:p>
              <a:endParaRPr lang="en-US"/>
            </a:p>
          </p:txBody>
        </p:sp>
        <p:sp>
          <p:nvSpPr>
            <p:cNvPr id="102487" name="Rectangle 33"/>
            <p:cNvSpPr>
              <a:spLocks noChangeArrowheads="1"/>
            </p:cNvSpPr>
            <p:nvPr/>
          </p:nvSpPr>
          <p:spPr bwMode="auto">
            <a:xfrm rot="2700000">
              <a:off x="1583" y="1381"/>
              <a:ext cx="52" cy="52"/>
            </a:xfrm>
            <a:prstGeom prst="rect">
              <a:avLst/>
            </a:prstGeom>
            <a:solidFill>
              <a:srgbClr val="EC8026"/>
            </a:solidFill>
            <a:ln w="9525">
              <a:noFill/>
              <a:miter lim="800000"/>
              <a:headEnd/>
              <a:tailEnd/>
            </a:ln>
          </p:spPr>
          <p:txBody>
            <a:bodyPr wrap="none" anchor="ctr"/>
            <a:lstStyle/>
            <a:p>
              <a:endParaRPr lang="en-US"/>
            </a:p>
          </p:txBody>
        </p:sp>
        <p:sp>
          <p:nvSpPr>
            <p:cNvPr id="102488" name="Rectangle 34"/>
            <p:cNvSpPr>
              <a:spLocks noChangeArrowheads="1"/>
            </p:cNvSpPr>
            <p:nvPr/>
          </p:nvSpPr>
          <p:spPr bwMode="auto">
            <a:xfrm rot="2700000">
              <a:off x="1608" y="1434"/>
              <a:ext cx="52" cy="52"/>
            </a:xfrm>
            <a:prstGeom prst="rect">
              <a:avLst/>
            </a:prstGeom>
            <a:solidFill>
              <a:srgbClr val="EC8026"/>
            </a:solidFill>
            <a:ln w="9525">
              <a:noFill/>
              <a:miter lim="800000"/>
              <a:headEnd/>
              <a:tailEnd/>
            </a:ln>
          </p:spPr>
          <p:txBody>
            <a:bodyPr wrap="none" anchor="ctr"/>
            <a:lstStyle/>
            <a:p>
              <a:endParaRPr lang="en-US"/>
            </a:p>
          </p:txBody>
        </p:sp>
        <p:sp>
          <p:nvSpPr>
            <p:cNvPr id="102489" name="Rectangle 35"/>
            <p:cNvSpPr>
              <a:spLocks noChangeArrowheads="1"/>
            </p:cNvSpPr>
            <p:nvPr/>
          </p:nvSpPr>
          <p:spPr bwMode="auto">
            <a:xfrm rot="2700000">
              <a:off x="1557" y="1398"/>
              <a:ext cx="52" cy="52"/>
            </a:xfrm>
            <a:prstGeom prst="rect">
              <a:avLst/>
            </a:prstGeom>
            <a:solidFill>
              <a:srgbClr val="EC8026"/>
            </a:solidFill>
            <a:ln w="9525">
              <a:noFill/>
              <a:miter lim="800000"/>
              <a:headEnd/>
              <a:tailEnd/>
            </a:ln>
          </p:spPr>
          <p:txBody>
            <a:bodyPr wrap="none" anchor="ctr"/>
            <a:lstStyle/>
            <a:p>
              <a:endParaRPr lang="en-US"/>
            </a:p>
          </p:txBody>
        </p:sp>
        <p:sp>
          <p:nvSpPr>
            <p:cNvPr id="102490" name="Rectangle 36"/>
            <p:cNvSpPr>
              <a:spLocks noChangeArrowheads="1"/>
            </p:cNvSpPr>
            <p:nvPr/>
          </p:nvSpPr>
          <p:spPr bwMode="auto">
            <a:xfrm rot="2700000">
              <a:off x="1530" y="1398"/>
              <a:ext cx="52" cy="52"/>
            </a:xfrm>
            <a:prstGeom prst="rect">
              <a:avLst/>
            </a:prstGeom>
            <a:solidFill>
              <a:srgbClr val="EC8026"/>
            </a:solidFill>
            <a:ln w="9525">
              <a:noFill/>
              <a:miter lim="800000"/>
              <a:headEnd/>
              <a:tailEnd/>
            </a:ln>
          </p:spPr>
          <p:txBody>
            <a:bodyPr wrap="none" anchor="ctr"/>
            <a:lstStyle/>
            <a:p>
              <a:endParaRPr lang="en-US"/>
            </a:p>
          </p:txBody>
        </p:sp>
        <p:sp>
          <p:nvSpPr>
            <p:cNvPr id="102491" name="Rectangle 37"/>
            <p:cNvSpPr>
              <a:spLocks noChangeArrowheads="1"/>
            </p:cNvSpPr>
            <p:nvPr/>
          </p:nvSpPr>
          <p:spPr bwMode="auto">
            <a:xfrm rot="2700000">
              <a:off x="1554" y="1443"/>
              <a:ext cx="52" cy="52"/>
            </a:xfrm>
            <a:prstGeom prst="rect">
              <a:avLst/>
            </a:prstGeom>
            <a:solidFill>
              <a:srgbClr val="EC8026"/>
            </a:solidFill>
            <a:ln w="9525">
              <a:noFill/>
              <a:miter lim="800000"/>
              <a:headEnd/>
              <a:tailEnd/>
            </a:ln>
          </p:spPr>
          <p:txBody>
            <a:bodyPr wrap="none" anchor="ctr"/>
            <a:lstStyle/>
            <a:p>
              <a:endParaRPr lang="en-US"/>
            </a:p>
          </p:txBody>
        </p:sp>
        <p:sp>
          <p:nvSpPr>
            <p:cNvPr id="102492" name="Rectangle 38"/>
            <p:cNvSpPr>
              <a:spLocks noChangeArrowheads="1"/>
            </p:cNvSpPr>
            <p:nvPr/>
          </p:nvSpPr>
          <p:spPr bwMode="auto">
            <a:xfrm rot="2700000">
              <a:off x="1498" y="1357"/>
              <a:ext cx="52" cy="52"/>
            </a:xfrm>
            <a:prstGeom prst="rect">
              <a:avLst/>
            </a:prstGeom>
            <a:solidFill>
              <a:srgbClr val="EC8026"/>
            </a:solidFill>
            <a:ln w="9525">
              <a:noFill/>
              <a:miter lim="800000"/>
              <a:headEnd/>
              <a:tailEnd/>
            </a:ln>
          </p:spPr>
          <p:txBody>
            <a:bodyPr wrap="none" anchor="ctr"/>
            <a:lstStyle/>
            <a:p>
              <a:endParaRPr lang="en-US"/>
            </a:p>
          </p:txBody>
        </p:sp>
        <p:sp>
          <p:nvSpPr>
            <p:cNvPr id="102493" name="Rectangle 39"/>
            <p:cNvSpPr>
              <a:spLocks noChangeArrowheads="1"/>
            </p:cNvSpPr>
            <p:nvPr/>
          </p:nvSpPr>
          <p:spPr bwMode="auto">
            <a:xfrm rot="2700000">
              <a:off x="1447" y="1269"/>
              <a:ext cx="52" cy="52"/>
            </a:xfrm>
            <a:prstGeom prst="rect">
              <a:avLst/>
            </a:prstGeom>
            <a:solidFill>
              <a:srgbClr val="EC8026"/>
            </a:solidFill>
            <a:ln w="9525">
              <a:noFill/>
              <a:miter lim="800000"/>
              <a:headEnd/>
              <a:tailEnd/>
            </a:ln>
          </p:spPr>
          <p:txBody>
            <a:bodyPr wrap="none" anchor="ctr"/>
            <a:lstStyle/>
            <a:p>
              <a:endParaRPr lang="en-US"/>
            </a:p>
          </p:txBody>
        </p:sp>
        <p:sp>
          <p:nvSpPr>
            <p:cNvPr id="102494" name="Rectangle 40"/>
            <p:cNvSpPr>
              <a:spLocks noChangeArrowheads="1"/>
            </p:cNvSpPr>
            <p:nvPr/>
          </p:nvSpPr>
          <p:spPr bwMode="auto">
            <a:xfrm rot="2700000">
              <a:off x="1381" y="1230"/>
              <a:ext cx="52" cy="52"/>
            </a:xfrm>
            <a:prstGeom prst="rect">
              <a:avLst/>
            </a:prstGeom>
            <a:solidFill>
              <a:srgbClr val="EC8026"/>
            </a:solidFill>
            <a:ln w="9525">
              <a:noFill/>
              <a:miter lim="800000"/>
              <a:headEnd/>
              <a:tailEnd/>
            </a:ln>
          </p:spPr>
          <p:txBody>
            <a:bodyPr wrap="none" anchor="ctr"/>
            <a:lstStyle/>
            <a:p>
              <a:endParaRPr lang="en-US"/>
            </a:p>
          </p:txBody>
        </p:sp>
        <p:sp>
          <p:nvSpPr>
            <p:cNvPr id="102495" name="Rectangle 41"/>
            <p:cNvSpPr>
              <a:spLocks noChangeArrowheads="1"/>
            </p:cNvSpPr>
            <p:nvPr/>
          </p:nvSpPr>
          <p:spPr bwMode="auto">
            <a:xfrm rot="2700000">
              <a:off x="1267" y="1216"/>
              <a:ext cx="52" cy="52"/>
            </a:xfrm>
            <a:prstGeom prst="rect">
              <a:avLst/>
            </a:prstGeom>
            <a:solidFill>
              <a:srgbClr val="EC8026"/>
            </a:solidFill>
            <a:ln w="9525">
              <a:noFill/>
              <a:miter lim="800000"/>
              <a:headEnd/>
              <a:tailEnd/>
            </a:ln>
          </p:spPr>
          <p:txBody>
            <a:bodyPr wrap="none" anchor="ctr"/>
            <a:lstStyle/>
            <a:p>
              <a:endParaRPr lang="en-US"/>
            </a:p>
          </p:txBody>
        </p:sp>
        <p:sp>
          <p:nvSpPr>
            <p:cNvPr id="102496" name="Rectangle 42"/>
            <p:cNvSpPr>
              <a:spLocks noChangeArrowheads="1"/>
            </p:cNvSpPr>
            <p:nvPr/>
          </p:nvSpPr>
          <p:spPr bwMode="auto">
            <a:xfrm rot="2700000">
              <a:off x="1221" y="1293"/>
              <a:ext cx="52" cy="52"/>
            </a:xfrm>
            <a:prstGeom prst="rect">
              <a:avLst/>
            </a:prstGeom>
            <a:solidFill>
              <a:srgbClr val="EC8026"/>
            </a:solidFill>
            <a:ln w="9525">
              <a:noFill/>
              <a:miter lim="800000"/>
              <a:headEnd/>
              <a:tailEnd/>
            </a:ln>
          </p:spPr>
          <p:txBody>
            <a:bodyPr wrap="none" anchor="ctr"/>
            <a:lstStyle/>
            <a:p>
              <a:endParaRPr lang="en-US"/>
            </a:p>
          </p:txBody>
        </p:sp>
        <p:sp>
          <p:nvSpPr>
            <p:cNvPr id="102497" name="Rectangle 43"/>
            <p:cNvSpPr>
              <a:spLocks noChangeArrowheads="1"/>
            </p:cNvSpPr>
            <p:nvPr/>
          </p:nvSpPr>
          <p:spPr bwMode="auto">
            <a:xfrm rot="2700000">
              <a:off x="1156" y="1306"/>
              <a:ext cx="52" cy="52"/>
            </a:xfrm>
            <a:prstGeom prst="rect">
              <a:avLst/>
            </a:prstGeom>
            <a:solidFill>
              <a:srgbClr val="EC8026"/>
            </a:solidFill>
            <a:ln w="9525">
              <a:noFill/>
              <a:miter lim="800000"/>
              <a:headEnd/>
              <a:tailEnd/>
            </a:ln>
          </p:spPr>
          <p:txBody>
            <a:bodyPr wrap="none" anchor="ctr"/>
            <a:lstStyle/>
            <a:p>
              <a:endParaRPr lang="en-US"/>
            </a:p>
          </p:txBody>
        </p:sp>
        <p:sp>
          <p:nvSpPr>
            <p:cNvPr id="102498" name="Rectangle 44"/>
            <p:cNvSpPr>
              <a:spLocks noChangeArrowheads="1"/>
            </p:cNvSpPr>
            <p:nvPr/>
          </p:nvSpPr>
          <p:spPr bwMode="auto">
            <a:xfrm rot="2700000">
              <a:off x="1378" y="1362"/>
              <a:ext cx="52" cy="52"/>
            </a:xfrm>
            <a:prstGeom prst="rect">
              <a:avLst/>
            </a:prstGeom>
            <a:solidFill>
              <a:srgbClr val="EC8026"/>
            </a:solidFill>
            <a:ln w="9525">
              <a:noFill/>
              <a:miter lim="800000"/>
              <a:headEnd/>
              <a:tailEnd/>
            </a:ln>
          </p:spPr>
          <p:txBody>
            <a:bodyPr wrap="none" anchor="ctr"/>
            <a:lstStyle/>
            <a:p>
              <a:endParaRPr lang="en-US"/>
            </a:p>
          </p:txBody>
        </p:sp>
        <p:sp>
          <p:nvSpPr>
            <p:cNvPr id="102499" name="Rectangle 45"/>
            <p:cNvSpPr>
              <a:spLocks noChangeArrowheads="1"/>
            </p:cNvSpPr>
            <p:nvPr/>
          </p:nvSpPr>
          <p:spPr bwMode="auto">
            <a:xfrm rot="2700000">
              <a:off x="1419" y="1366"/>
              <a:ext cx="52" cy="52"/>
            </a:xfrm>
            <a:prstGeom prst="rect">
              <a:avLst/>
            </a:prstGeom>
            <a:solidFill>
              <a:srgbClr val="EC8026"/>
            </a:solidFill>
            <a:ln w="9525">
              <a:noFill/>
              <a:miter lim="800000"/>
              <a:headEnd/>
              <a:tailEnd/>
            </a:ln>
          </p:spPr>
          <p:txBody>
            <a:bodyPr wrap="none" anchor="ctr"/>
            <a:lstStyle/>
            <a:p>
              <a:endParaRPr lang="en-US"/>
            </a:p>
          </p:txBody>
        </p:sp>
        <p:sp>
          <p:nvSpPr>
            <p:cNvPr id="102500" name="Rectangle 46"/>
            <p:cNvSpPr>
              <a:spLocks noChangeArrowheads="1"/>
            </p:cNvSpPr>
            <p:nvPr/>
          </p:nvSpPr>
          <p:spPr bwMode="auto">
            <a:xfrm rot="2700000">
              <a:off x="1440" y="1415"/>
              <a:ext cx="52" cy="52"/>
            </a:xfrm>
            <a:prstGeom prst="rect">
              <a:avLst/>
            </a:prstGeom>
            <a:solidFill>
              <a:srgbClr val="EC8026"/>
            </a:solidFill>
            <a:ln w="9525">
              <a:noFill/>
              <a:miter lim="800000"/>
              <a:headEnd/>
              <a:tailEnd/>
            </a:ln>
          </p:spPr>
          <p:txBody>
            <a:bodyPr wrap="none" anchor="ctr"/>
            <a:lstStyle/>
            <a:p>
              <a:endParaRPr lang="en-US"/>
            </a:p>
          </p:txBody>
        </p:sp>
        <p:sp>
          <p:nvSpPr>
            <p:cNvPr id="102501" name="Rectangle 47"/>
            <p:cNvSpPr>
              <a:spLocks noChangeArrowheads="1"/>
            </p:cNvSpPr>
            <p:nvPr/>
          </p:nvSpPr>
          <p:spPr bwMode="auto">
            <a:xfrm rot="2700000">
              <a:off x="1467" y="1397"/>
              <a:ext cx="52" cy="52"/>
            </a:xfrm>
            <a:prstGeom prst="rect">
              <a:avLst/>
            </a:prstGeom>
            <a:solidFill>
              <a:srgbClr val="EC8026"/>
            </a:solidFill>
            <a:ln w="9525">
              <a:noFill/>
              <a:miter lim="800000"/>
              <a:headEnd/>
              <a:tailEnd/>
            </a:ln>
          </p:spPr>
          <p:txBody>
            <a:bodyPr wrap="none" anchor="ctr"/>
            <a:lstStyle/>
            <a:p>
              <a:endParaRPr lang="en-US"/>
            </a:p>
          </p:txBody>
        </p:sp>
        <p:sp>
          <p:nvSpPr>
            <p:cNvPr id="102502" name="Rectangle 48"/>
            <p:cNvSpPr>
              <a:spLocks noChangeArrowheads="1"/>
            </p:cNvSpPr>
            <p:nvPr/>
          </p:nvSpPr>
          <p:spPr bwMode="auto">
            <a:xfrm rot="2700000">
              <a:off x="1500" y="1436"/>
              <a:ext cx="52" cy="52"/>
            </a:xfrm>
            <a:prstGeom prst="rect">
              <a:avLst/>
            </a:prstGeom>
            <a:solidFill>
              <a:srgbClr val="EC8026"/>
            </a:solidFill>
            <a:ln w="9525">
              <a:noFill/>
              <a:miter lim="800000"/>
              <a:headEnd/>
              <a:tailEnd/>
            </a:ln>
          </p:spPr>
          <p:txBody>
            <a:bodyPr wrap="none" anchor="ctr"/>
            <a:lstStyle/>
            <a:p>
              <a:endParaRPr lang="en-US"/>
            </a:p>
          </p:txBody>
        </p:sp>
        <p:sp>
          <p:nvSpPr>
            <p:cNvPr id="102503" name="Rectangle 49"/>
            <p:cNvSpPr>
              <a:spLocks noChangeArrowheads="1"/>
            </p:cNvSpPr>
            <p:nvPr/>
          </p:nvSpPr>
          <p:spPr bwMode="auto">
            <a:xfrm rot="2700000">
              <a:off x="1473" y="1463"/>
              <a:ext cx="52" cy="52"/>
            </a:xfrm>
            <a:prstGeom prst="rect">
              <a:avLst/>
            </a:prstGeom>
            <a:solidFill>
              <a:srgbClr val="EC8026"/>
            </a:solidFill>
            <a:ln w="9525">
              <a:noFill/>
              <a:miter lim="800000"/>
              <a:headEnd/>
              <a:tailEnd/>
            </a:ln>
          </p:spPr>
          <p:txBody>
            <a:bodyPr wrap="none" anchor="ctr"/>
            <a:lstStyle/>
            <a:p>
              <a:endParaRPr lang="en-US"/>
            </a:p>
          </p:txBody>
        </p:sp>
        <p:sp>
          <p:nvSpPr>
            <p:cNvPr id="102504" name="Rectangle 50"/>
            <p:cNvSpPr>
              <a:spLocks noChangeArrowheads="1"/>
            </p:cNvSpPr>
            <p:nvPr/>
          </p:nvSpPr>
          <p:spPr bwMode="auto">
            <a:xfrm rot="2700000">
              <a:off x="1474" y="1592"/>
              <a:ext cx="52" cy="52"/>
            </a:xfrm>
            <a:prstGeom prst="rect">
              <a:avLst/>
            </a:prstGeom>
            <a:solidFill>
              <a:srgbClr val="EC8026"/>
            </a:solidFill>
            <a:ln w="9525">
              <a:noFill/>
              <a:miter lim="800000"/>
              <a:headEnd/>
              <a:tailEnd/>
            </a:ln>
          </p:spPr>
          <p:txBody>
            <a:bodyPr wrap="none" anchor="ctr"/>
            <a:lstStyle/>
            <a:p>
              <a:endParaRPr lang="en-US"/>
            </a:p>
          </p:txBody>
        </p:sp>
        <p:sp>
          <p:nvSpPr>
            <p:cNvPr id="102505" name="Rectangle 51"/>
            <p:cNvSpPr>
              <a:spLocks noChangeArrowheads="1"/>
            </p:cNvSpPr>
            <p:nvPr/>
          </p:nvSpPr>
          <p:spPr bwMode="auto">
            <a:xfrm rot="2700000">
              <a:off x="1414" y="1685"/>
              <a:ext cx="52" cy="52"/>
            </a:xfrm>
            <a:prstGeom prst="rect">
              <a:avLst/>
            </a:prstGeom>
            <a:solidFill>
              <a:srgbClr val="EC8026"/>
            </a:solidFill>
            <a:ln w="9525">
              <a:noFill/>
              <a:miter lim="800000"/>
              <a:headEnd/>
              <a:tailEnd/>
            </a:ln>
          </p:spPr>
          <p:txBody>
            <a:bodyPr wrap="none" anchor="ctr"/>
            <a:lstStyle/>
            <a:p>
              <a:endParaRPr lang="en-US"/>
            </a:p>
          </p:txBody>
        </p:sp>
        <p:sp>
          <p:nvSpPr>
            <p:cNvPr id="102506" name="Rectangle 52"/>
            <p:cNvSpPr>
              <a:spLocks noChangeArrowheads="1"/>
            </p:cNvSpPr>
            <p:nvPr/>
          </p:nvSpPr>
          <p:spPr bwMode="auto">
            <a:xfrm rot="2700000">
              <a:off x="1371" y="1418"/>
              <a:ext cx="52" cy="52"/>
            </a:xfrm>
            <a:prstGeom prst="rect">
              <a:avLst/>
            </a:prstGeom>
            <a:solidFill>
              <a:srgbClr val="EC8026"/>
            </a:solidFill>
            <a:ln w="9525">
              <a:noFill/>
              <a:miter lim="800000"/>
              <a:headEnd/>
              <a:tailEnd/>
            </a:ln>
          </p:spPr>
          <p:txBody>
            <a:bodyPr wrap="none" anchor="ctr"/>
            <a:lstStyle/>
            <a:p>
              <a:endParaRPr lang="en-US"/>
            </a:p>
          </p:txBody>
        </p:sp>
        <p:sp>
          <p:nvSpPr>
            <p:cNvPr id="102507" name="Rectangle 53"/>
            <p:cNvSpPr>
              <a:spLocks noChangeArrowheads="1"/>
            </p:cNvSpPr>
            <p:nvPr/>
          </p:nvSpPr>
          <p:spPr bwMode="auto">
            <a:xfrm rot="2700000">
              <a:off x="1359" y="1455"/>
              <a:ext cx="52" cy="52"/>
            </a:xfrm>
            <a:prstGeom prst="rect">
              <a:avLst/>
            </a:prstGeom>
            <a:solidFill>
              <a:srgbClr val="EC8026"/>
            </a:solidFill>
            <a:ln w="9525">
              <a:noFill/>
              <a:miter lim="800000"/>
              <a:headEnd/>
              <a:tailEnd/>
            </a:ln>
          </p:spPr>
          <p:txBody>
            <a:bodyPr wrap="none" anchor="ctr"/>
            <a:lstStyle/>
            <a:p>
              <a:endParaRPr lang="en-US"/>
            </a:p>
          </p:txBody>
        </p:sp>
        <p:sp>
          <p:nvSpPr>
            <p:cNvPr id="102508" name="Rectangle 54"/>
            <p:cNvSpPr>
              <a:spLocks noChangeArrowheads="1"/>
            </p:cNvSpPr>
            <p:nvPr/>
          </p:nvSpPr>
          <p:spPr bwMode="auto">
            <a:xfrm rot="2700000">
              <a:off x="1355" y="1483"/>
              <a:ext cx="52" cy="52"/>
            </a:xfrm>
            <a:prstGeom prst="rect">
              <a:avLst/>
            </a:prstGeom>
            <a:solidFill>
              <a:srgbClr val="EC8026"/>
            </a:solidFill>
            <a:ln w="9525">
              <a:noFill/>
              <a:miter lim="800000"/>
              <a:headEnd/>
              <a:tailEnd/>
            </a:ln>
          </p:spPr>
          <p:txBody>
            <a:bodyPr wrap="none" anchor="ctr"/>
            <a:lstStyle/>
            <a:p>
              <a:endParaRPr lang="en-US"/>
            </a:p>
          </p:txBody>
        </p:sp>
        <p:sp>
          <p:nvSpPr>
            <p:cNvPr id="102509" name="Rectangle 55"/>
            <p:cNvSpPr>
              <a:spLocks noChangeArrowheads="1"/>
            </p:cNvSpPr>
            <p:nvPr/>
          </p:nvSpPr>
          <p:spPr bwMode="auto">
            <a:xfrm rot="2700000">
              <a:off x="1328" y="1510"/>
              <a:ext cx="52" cy="52"/>
            </a:xfrm>
            <a:prstGeom prst="rect">
              <a:avLst/>
            </a:prstGeom>
            <a:solidFill>
              <a:srgbClr val="EC8026"/>
            </a:solidFill>
            <a:ln w="9525">
              <a:noFill/>
              <a:miter lim="800000"/>
              <a:headEnd/>
              <a:tailEnd/>
            </a:ln>
          </p:spPr>
          <p:txBody>
            <a:bodyPr wrap="none" anchor="ctr"/>
            <a:lstStyle/>
            <a:p>
              <a:endParaRPr lang="en-US"/>
            </a:p>
          </p:txBody>
        </p:sp>
        <p:sp>
          <p:nvSpPr>
            <p:cNvPr id="102510" name="Rectangle 56"/>
            <p:cNvSpPr>
              <a:spLocks noChangeArrowheads="1"/>
            </p:cNvSpPr>
            <p:nvPr/>
          </p:nvSpPr>
          <p:spPr bwMode="auto">
            <a:xfrm rot="2700000">
              <a:off x="1302" y="1378"/>
              <a:ext cx="52" cy="52"/>
            </a:xfrm>
            <a:prstGeom prst="rect">
              <a:avLst/>
            </a:prstGeom>
            <a:solidFill>
              <a:srgbClr val="EC8026"/>
            </a:solidFill>
            <a:ln w="9525">
              <a:noFill/>
              <a:miter lim="800000"/>
              <a:headEnd/>
              <a:tailEnd/>
            </a:ln>
          </p:spPr>
          <p:txBody>
            <a:bodyPr wrap="none" anchor="ctr"/>
            <a:lstStyle/>
            <a:p>
              <a:endParaRPr lang="en-US"/>
            </a:p>
          </p:txBody>
        </p:sp>
        <p:sp>
          <p:nvSpPr>
            <p:cNvPr id="102511" name="Rectangle 57"/>
            <p:cNvSpPr>
              <a:spLocks noChangeArrowheads="1"/>
            </p:cNvSpPr>
            <p:nvPr/>
          </p:nvSpPr>
          <p:spPr bwMode="auto">
            <a:xfrm rot="2700000">
              <a:off x="1101" y="1389"/>
              <a:ext cx="52" cy="52"/>
            </a:xfrm>
            <a:prstGeom prst="rect">
              <a:avLst/>
            </a:prstGeom>
            <a:solidFill>
              <a:srgbClr val="EC8026"/>
            </a:solidFill>
            <a:ln w="9525">
              <a:noFill/>
              <a:miter lim="800000"/>
              <a:headEnd/>
              <a:tailEnd/>
            </a:ln>
          </p:spPr>
          <p:txBody>
            <a:bodyPr wrap="none" anchor="ctr"/>
            <a:lstStyle/>
            <a:p>
              <a:endParaRPr lang="en-US"/>
            </a:p>
          </p:txBody>
        </p:sp>
        <p:sp>
          <p:nvSpPr>
            <p:cNvPr id="102512" name="Rectangle 58"/>
            <p:cNvSpPr>
              <a:spLocks noChangeArrowheads="1"/>
            </p:cNvSpPr>
            <p:nvPr/>
          </p:nvSpPr>
          <p:spPr bwMode="auto">
            <a:xfrm rot="2700000">
              <a:off x="1171" y="1409"/>
              <a:ext cx="52" cy="52"/>
            </a:xfrm>
            <a:prstGeom prst="rect">
              <a:avLst/>
            </a:prstGeom>
            <a:solidFill>
              <a:srgbClr val="EC8026"/>
            </a:solidFill>
            <a:ln w="9525">
              <a:noFill/>
              <a:miter lim="800000"/>
              <a:headEnd/>
              <a:tailEnd/>
            </a:ln>
          </p:spPr>
          <p:txBody>
            <a:bodyPr wrap="none" anchor="ctr"/>
            <a:lstStyle/>
            <a:p>
              <a:endParaRPr lang="en-US"/>
            </a:p>
          </p:txBody>
        </p:sp>
        <p:sp>
          <p:nvSpPr>
            <p:cNvPr id="102513" name="Rectangle 59"/>
            <p:cNvSpPr>
              <a:spLocks noChangeArrowheads="1"/>
            </p:cNvSpPr>
            <p:nvPr/>
          </p:nvSpPr>
          <p:spPr bwMode="auto">
            <a:xfrm rot="2700000">
              <a:off x="1140" y="1430"/>
              <a:ext cx="52" cy="52"/>
            </a:xfrm>
            <a:prstGeom prst="rect">
              <a:avLst/>
            </a:prstGeom>
            <a:solidFill>
              <a:srgbClr val="EC8026"/>
            </a:solidFill>
            <a:ln w="9525">
              <a:noFill/>
              <a:miter lim="800000"/>
              <a:headEnd/>
              <a:tailEnd/>
            </a:ln>
          </p:spPr>
          <p:txBody>
            <a:bodyPr wrap="none" anchor="ctr"/>
            <a:lstStyle/>
            <a:p>
              <a:endParaRPr lang="en-US"/>
            </a:p>
          </p:txBody>
        </p:sp>
        <p:sp>
          <p:nvSpPr>
            <p:cNvPr id="102514" name="Rectangle 60"/>
            <p:cNvSpPr>
              <a:spLocks noChangeArrowheads="1"/>
            </p:cNvSpPr>
            <p:nvPr/>
          </p:nvSpPr>
          <p:spPr bwMode="auto">
            <a:xfrm rot="2700000">
              <a:off x="1159" y="1460"/>
              <a:ext cx="52" cy="52"/>
            </a:xfrm>
            <a:prstGeom prst="rect">
              <a:avLst/>
            </a:prstGeom>
            <a:solidFill>
              <a:srgbClr val="EC8026"/>
            </a:solidFill>
            <a:ln w="9525">
              <a:noFill/>
              <a:miter lim="800000"/>
              <a:headEnd/>
              <a:tailEnd/>
            </a:ln>
          </p:spPr>
          <p:txBody>
            <a:bodyPr wrap="none" anchor="ctr"/>
            <a:lstStyle/>
            <a:p>
              <a:endParaRPr lang="en-US"/>
            </a:p>
          </p:txBody>
        </p:sp>
        <p:sp>
          <p:nvSpPr>
            <p:cNvPr id="102515" name="Rectangle 61"/>
            <p:cNvSpPr>
              <a:spLocks noChangeArrowheads="1"/>
            </p:cNvSpPr>
            <p:nvPr/>
          </p:nvSpPr>
          <p:spPr bwMode="auto">
            <a:xfrm rot="2700000">
              <a:off x="1195" y="1462"/>
              <a:ext cx="52" cy="52"/>
            </a:xfrm>
            <a:prstGeom prst="rect">
              <a:avLst/>
            </a:prstGeom>
            <a:solidFill>
              <a:srgbClr val="EC8026"/>
            </a:solidFill>
            <a:ln w="9525">
              <a:noFill/>
              <a:miter lim="800000"/>
              <a:headEnd/>
              <a:tailEnd/>
            </a:ln>
          </p:spPr>
          <p:txBody>
            <a:bodyPr wrap="none" anchor="ctr"/>
            <a:lstStyle/>
            <a:p>
              <a:endParaRPr lang="en-US"/>
            </a:p>
          </p:txBody>
        </p:sp>
        <p:sp>
          <p:nvSpPr>
            <p:cNvPr id="102516" name="Rectangle 62"/>
            <p:cNvSpPr>
              <a:spLocks noChangeArrowheads="1"/>
            </p:cNvSpPr>
            <p:nvPr/>
          </p:nvSpPr>
          <p:spPr bwMode="auto">
            <a:xfrm rot="2700000">
              <a:off x="1258" y="1459"/>
              <a:ext cx="52" cy="52"/>
            </a:xfrm>
            <a:prstGeom prst="rect">
              <a:avLst/>
            </a:prstGeom>
            <a:solidFill>
              <a:srgbClr val="EC8026"/>
            </a:solidFill>
            <a:ln w="9525">
              <a:noFill/>
              <a:miter lim="800000"/>
              <a:headEnd/>
              <a:tailEnd/>
            </a:ln>
          </p:spPr>
          <p:txBody>
            <a:bodyPr wrap="none" anchor="ctr"/>
            <a:lstStyle/>
            <a:p>
              <a:endParaRPr lang="en-US"/>
            </a:p>
          </p:txBody>
        </p:sp>
        <p:sp>
          <p:nvSpPr>
            <p:cNvPr id="102517" name="Rectangle 63"/>
            <p:cNvSpPr>
              <a:spLocks noChangeArrowheads="1"/>
            </p:cNvSpPr>
            <p:nvPr/>
          </p:nvSpPr>
          <p:spPr bwMode="auto">
            <a:xfrm rot="2700000">
              <a:off x="1283" y="1489"/>
              <a:ext cx="52" cy="52"/>
            </a:xfrm>
            <a:prstGeom prst="rect">
              <a:avLst/>
            </a:prstGeom>
            <a:solidFill>
              <a:srgbClr val="EC8026"/>
            </a:solidFill>
            <a:ln w="9525">
              <a:noFill/>
              <a:miter lim="800000"/>
              <a:headEnd/>
              <a:tailEnd/>
            </a:ln>
          </p:spPr>
          <p:txBody>
            <a:bodyPr wrap="none" anchor="ctr"/>
            <a:lstStyle/>
            <a:p>
              <a:endParaRPr lang="en-US"/>
            </a:p>
          </p:txBody>
        </p:sp>
        <p:sp>
          <p:nvSpPr>
            <p:cNvPr id="102518" name="Rectangle 64"/>
            <p:cNvSpPr>
              <a:spLocks noChangeArrowheads="1"/>
            </p:cNvSpPr>
            <p:nvPr/>
          </p:nvSpPr>
          <p:spPr bwMode="auto">
            <a:xfrm rot="2700000">
              <a:off x="1271" y="1523"/>
              <a:ext cx="52" cy="52"/>
            </a:xfrm>
            <a:prstGeom prst="rect">
              <a:avLst/>
            </a:prstGeom>
            <a:solidFill>
              <a:srgbClr val="EC8026"/>
            </a:solidFill>
            <a:ln w="9525">
              <a:noFill/>
              <a:miter lim="800000"/>
              <a:headEnd/>
              <a:tailEnd/>
            </a:ln>
          </p:spPr>
          <p:txBody>
            <a:bodyPr wrap="none" anchor="ctr"/>
            <a:lstStyle/>
            <a:p>
              <a:endParaRPr lang="en-US"/>
            </a:p>
          </p:txBody>
        </p:sp>
        <p:sp>
          <p:nvSpPr>
            <p:cNvPr id="102519" name="Rectangle 65"/>
            <p:cNvSpPr>
              <a:spLocks noChangeArrowheads="1"/>
            </p:cNvSpPr>
            <p:nvPr/>
          </p:nvSpPr>
          <p:spPr bwMode="auto">
            <a:xfrm rot="2700000">
              <a:off x="1241" y="1520"/>
              <a:ext cx="52" cy="52"/>
            </a:xfrm>
            <a:prstGeom prst="rect">
              <a:avLst/>
            </a:prstGeom>
            <a:solidFill>
              <a:srgbClr val="EC8026"/>
            </a:solidFill>
            <a:ln w="9525">
              <a:noFill/>
              <a:miter lim="800000"/>
              <a:headEnd/>
              <a:tailEnd/>
            </a:ln>
          </p:spPr>
          <p:txBody>
            <a:bodyPr wrap="none" anchor="ctr"/>
            <a:lstStyle/>
            <a:p>
              <a:endParaRPr lang="en-US"/>
            </a:p>
          </p:txBody>
        </p:sp>
        <p:sp>
          <p:nvSpPr>
            <p:cNvPr id="102520" name="Rectangle 66"/>
            <p:cNvSpPr>
              <a:spLocks noChangeArrowheads="1"/>
            </p:cNvSpPr>
            <p:nvPr/>
          </p:nvSpPr>
          <p:spPr bwMode="auto">
            <a:xfrm rot="2700000">
              <a:off x="1253" y="1565"/>
              <a:ext cx="52" cy="52"/>
            </a:xfrm>
            <a:prstGeom prst="rect">
              <a:avLst/>
            </a:prstGeom>
            <a:solidFill>
              <a:srgbClr val="EC8026"/>
            </a:solidFill>
            <a:ln w="9525">
              <a:noFill/>
              <a:miter lim="800000"/>
              <a:headEnd/>
              <a:tailEnd/>
            </a:ln>
          </p:spPr>
          <p:txBody>
            <a:bodyPr wrap="none" anchor="ctr"/>
            <a:lstStyle/>
            <a:p>
              <a:endParaRPr lang="en-US"/>
            </a:p>
          </p:txBody>
        </p:sp>
        <p:sp>
          <p:nvSpPr>
            <p:cNvPr id="102521" name="Rectangle 67"/>
            <p:cNvSpPr>
              <a:spLocks noChangeArrowheads="1"/>
            </p:cNvSpPr>
            <p:nvPr/>
          </p:nvSpPr>
          <p:spPr bwMode="auto">
            <a:xfrm rot="2700000">
              <a:off x="1295" y="1589"/>
              <a:ext cx="52" cy="52"/>
            </a:xfrm>
            <a:prstGeom prst="rect">
              <a:avLst/>
            </a:prstGeom>
            <a:solidFill>
              <a:srgbClr val="EC8026"/>
            </a:solidFill>
            <a:ln w="9525">
              <a:noFill/>
              <a:miter lim="800000"/>
              <a:headEnd/>
              <a:tailEnd/>
            </a:ln>
          </p:spPr>
          <p:txBody>
            <a:bodyPr wrap="none" anchor="ctr"/>
            <a:lstStyle/>
            <a:p>
              <a:endParaRPr lang="en-US"/>
            </a:p>
          </p:txBody>
        </p:sp>
        <p:sp>
          <p:nvSpPr>
            <p:cNvPr id="102522" name="Rectangle 68"/>
            <p:cNvSpPr>
              <a:spLocks noChangeArrowheads="1"/>
            </p:cNvSpPr>
            <p:nvPr/>
          </p:nvSpPr>
          <p:spPr bwMode="auto">
            <a:xfrm rot="2700000">
              <a:off x="1311" y="1612"/>
              <a:ext cx="52" cy="52"/>
            </a:xfrm>
            <a:prstGeom prst="rect">
              <a:avLst/>
            </a:prstGeom>
            <a:solidFill>
              <a:srgbClr val="EC8026"/>
            </a:solidFill>
            <a:ln w="9525">
              <a:noFill/>
              <a:miter lim="800000"/>
              <a:headEnd/>
              <a:tailEnd/>
            </a:ln>
          </p:spPr>
          <p:txBody>
            <a:bodyPr wrap="none" anchor="ctr"/>
            <a:lstStyle/>
            <a:p>
              <a:endParaRPr lang="en-US"/>
            </a:p>
          </p:txBody>
        </p:sp>
        <p:sp>
          <p:nvSpPr>
            <p:cNvPr id="102523" name="Rectangle 69"/>
            <p:cNvSpPr>
              <a:spLocks noChangeArrowheads="1"/>
            </p:cNvSpPr>
            <p:nvPr/>
          </p:nvSpPr>
          <p:spPr bwMode="auto">
            <a:xfrm rot="2700000">
              <a:off x="1289" y="1633"/>
              <a:ext cx="52" cy="52"/>
            </a:xfrm>
            <a:prstGeom prst="rect">
              <a:avLst/>
            </a:prstGeom>
            <a:solidFill>
              <a:srgbClr val="EC8026"/>
            </a:solidFill>
            <a:ln w="9525">
              <a:noFill/>
              <a:miter lim="800000"/>
              <a:headEnd/>
              <a:tailEnd/>
            </a:ln>
          </p:spPr>
          <p:txBody>
            <a:bodyPr wrap="none" anchor="ctr"/>
            <a:lstStyle/>
            <a:p>
              <a:endParaRPr lang="en-US"/>
            </a:p>
          </p:txBody>
        </p:sp>
        <p:sp>
          <p:nvSpPr>
            <p:cNvPr id="102524" name="Rectangle 70"/>
            <p:cNvSpPr>
              <a:spLocks noChangeArrowheads="1"/>
            </p:cNvSpPr>
            <p:nvPr/>
          </p:nvSpPr>
          <p:spPr bwMode="auto">
            <a:xfrm rot="2700000">
              <a:off x="1199" y="1504"/>
              <a:ext cx="52" cy="52"/>
            </a:xfrm>
            <a:prstGeom prst="rect">
              <a:avLst/>
            </a:prstGeom>
            <a:solidFill>
              <a:srgbClr val="EC8026"/>
            </a:solidFill>
            <a:ln w="9525">
              <a:noFill/>
              <a:miter lim="800000"/>
              <a:headEnd/>
              <a:tailEnd/>
            </a:ln>
          </p:spPr>
          <p:txBody>
            <a:bodyPr wrap="none" anchor="ctr"/>
            <a:lstStyle/>
            <a:p>
              <a:endParaRPr lang="en-US"/>
            </a:p>
          </p:txBody>
        </p:sp>
        <p:sp>
          <p:nvSpPr>
            <p:cNvPr id="102525" name="Rectangle 71"/>
            <p:cNvSpPr>
              <a:spLocks noChangeArrowheads="1"/>
            </p:cNvSpPr>
            <p:nvPr/>
          </p:nvSpPr>
          <p:spPr bwMode="auto">
            <a:xfrm rot="2700000">
              <a:off x="1164" y="1505"/>
              <a:ext cx="52" cy="52"/>
            </a:xfrm>
            <a:prstGeom prst="rect">
              <a:avLst/>
            </a:prstGeom>
            <a:solidFill>
              <a:srgbClr val="EC8026"/>
            </a:solidFill>
            <a:ln w="9525">
              <a:noFill/>
              <a:miter lim="800000"/>
              <a:headEnd/>
              <a:tailEnd/>
            </a:ln>
          </p:spPr>
          <p:txBody>
            <a:bodyPr wrap="none" anchor="ctr"/>
            <a:lstStyle/>
            <a:p>
              <a:endParaRPr lang="en-US"/>
            </a:p>
          </p:txBody>
        </p:sp>
        <p:sp>
          <p:nvSpPr>
            <p:cNvPr id="102526" name="Rectangle 72"/>
            <p:cNvSpPr>
              <a:spLocks noChangeArrowheads="1"/>
            </p:cNvSpPr>
            <p:nvPr/>
          </p:nvSpPr>
          <p:spPr bwMode="auto">
            <a:xfrm rot="2700000">
              <a:off x="1145" y="1528"/>
              <a:ext cx="52" cy="52"/>
            </a:xfrm>
            <a:prstGeom prst="rect">
              <a:avLst/>
            </a:prstGeom>
            <a:solidFill>
              <a:srgbClr val="EC8026"/>
            </a:solidFill>
            <a:ln w="9525">
              <a:noFill/>
              <a:miter lim="800000"/>
              <a:headEnd/>
              <a:tailEnd/>
            </a:ln>
          </p:spPr>
          <p:txBody>
            <a:bodyPr wrap="none" anchor="ctr"/>
            <a:lstStyle/>
            <a:p>
              <a:endParaRPr lang="en-US"/>
            </a:p>
          </p:txBody>
        </p:sp>
        <p:sp>
          <p:nvSpPr>
            <p:cNvPr id="102527" name="Rectangle 73"/>
            <p:cNvSpPr>
              <a:spLocks noChangeArrowheads="1"/>
            </p:cNvSpPr>
            <p:nvPr/>
          </p:nvSpPr>
          <p:spPr bwMode="auto">
            <a:xfrm rot="2700000">
              <a:off x="1164" y="1576"/>
              <a:ext cx="52" cy="52"/>
            </a:xfrm>
            <a:prstGeom prst="rect">
              <a:avLst/>
            </a:prstGeom>
            <a:solidFill>
              <a:srgbClr val="EC8026"/>
            </a:solidFill>
            <a:ln w="9525">
              <a:noFill/>
              <a:miter lim="800000"/>
              <a:headEnd/>
              <a:tailEnd/>
            </a:ln>
          </p:spPr>
          <p:txBody>
            <a:bodyPr wrap="none" anchor="ctr"/>
            <a:lstStyle/>
            <a:p>
              <a:endParaRPr lang="en-US"/>
            </a:p>
          </p:txBody>
        </p:sp>
        <p:sp>
          <p:nvSpPr>
            <p:cNvPr id="102528" name="Rectangle 74"/>
            <p:cNvSpPr>
              <a:spLocks noChangeArrowheads="1"/>
            </p:cNvSpPr>
            <p:nvPr/>
          </p:nvSpPr>
          <p:spPr bwMode="auto">
            <a:xfrm rot="2700000">
              <a:off x="1063" y="1570"/>
              <a:ext cx="52" cy="52"/>
            </a:xfrm>
            <a:prstGeom prst="rect">
              <a:avLst/>
            </a:prstGeom>
            <a:solidFill>
              <a:srgbClr val="EC8026"/>
            </a:solidFill>
            <a:ln w="9525">
              <a:noFill/>
              <a:miter lim="800000"/>
              <a:headEnd/>
              <a:tailEnd/>
            </a:ln>
          </p:spPr>
          <p:txBody>
            <a:bodyPr wrap="none" anchor="ctr"/>
            <a:lstStyle/>
            <a:p>
              <a:endParaRPr lang="en-US"/>
            </a:p>
          </p:txBody>
        </p:sp>
        <p:sp>
          <p:nvSpPr>
            <p:cNvPr id="102529" name="Rectangle 75"/>
            <p:cNvSpPr>
              <a:spLocks noChangeArrowheads="1"/>
            </p:cNvSpPr>
            <p:nvPr/>
          </p:nvSpPr>
          <p:spPr bwMode="auto">
            <a:xfrm rot="2700000">
              <a:off x="1047" y="1636"/>
              <a:ext cx="52" cy="52"/>
            </a:xfrm>
            <a:prstGeom prst="rect">
              <a:avLst/>
            </a:prstGeom>
            <a:solidFill>
              <a:srgbClr val="EC8026"/>
            </a:solidFill>
            <a:ln w="9525">
              <a:noFill/>
              <a:miter lim="800000"/>
              <a:headEnd/>
              <a:tailEnd/>
            </a:ln>
          </p:spPr>
          <p:txBody>
            <a:bodyPr wrap="none" anchor="ctr"/>
            <a:lstStyle/>
            <a:p>
              <a:endParaRPr lang="en-US"/>
            </a:p>
          </p:txBody>
        </p:sp>
        <p:sp>
          <p:nvSpPr>
            <p:cNvPr id="102530" name="Rectangle 76"/>
            <p:cNvSpPr>
              <a:spLocks noChangeArrowheads="1"/>
            </p:cNvSpPr>
            <p:nvPr/>
          </p:nvSpPr>
          <p:spPr bwMode="auto">
            <a:xfrm rot="2700000">
              <a:off x="1075" y="1633"/>
              <a:ext cx="52" cy="52"/>
            </a:xfrm>
            <a:prstGeom prst="rect">
              <a:avLst/>
            </a:prstGeom>
            <a:solidFill>
              <a:srgbClr val="EC8026"/>
            </a:solidFill>
            <a:ln w="9525">
              <a:noFill/>
              <a:miter lim="800000"/>
              <a:headEnd/>
              <a:tailEnd/>
            </a:ln>
          </p:spPr>
          <p:txBody>
            <a:bodyPr wrap="none" anchor="ctr"/>
            <a:lstStyle/>
            <a:p>
              <a:endParaRPr lang="en-US"/>
            </a:p>
          </p:txBody>
        </p:sp>
        <p:sp>
          <p:nvSpPr>
            <p:cNvPr id="102531" name="Rectangle 77"/>
            <p:cNvSpPr>
              <a:spLocks noChangeArrowheads="1"/>
            </p:cNvSpPr>
            <p:nvPr/>
          </p:nvSpPr>
          <p:spPr bwMode="auto">
            <a:xfrm rot="2700000">
              <a:off x="1107" y="1645"/>
              <a:ext cx="52" cy="52"/>
            </a:xfrm>
            <a:prstGeom prst="rect">
              <a:avLst/>
            </a:prstGeom>
            <a:solidFill>
              <a:srgbClr val="EC8026"/>
            </a:solidFill>
            <a:ln w="9525">
              <a:noFill/>
              <a:miter lim="800000"/>
              <a:headEnd/>
              <a:tailEnd/>
            </a:ln>
          </p:spPr>
          <p:txBody>
            <a:bodyPr wrap="none" anchor="ctr"/>
            <a:lstStyle/>
            <a:p>
              <a:endParaRPr lang="en-US"/>
            </a:p>
          </p:txBody>
        </p:sp>
        <p:sp>
          <p:nvSpPr>
            <p:cNvPr id="102532" name="Rectangle 78"/>
            <p:cNvSpPr>
              <a:spLocks noChangeArrowheads="1"/>
            </p:cNvSpPr>
            <p:nvPr/>
          </p:nvSpPr>
          <p:spPr bwMode="auto">
            <a:xfrm rot="2700000">
              <a:off x="1132" y="1641"/>
              <a:ext cx="52" cy="52"/>
            </a:xfrm>
            <a:prstGeom prst="rect">
              <a:avLst/>
            </a:prstGeom>
            <a:solidFill>
              <a:srgbClr val="EC8026"/>
            </a:solidFill>
            <a:ln w="9525">
              <a:noFill/>
              <a:miter lim="800000"/>
              <a:headEnd/>
              <a:tailEnd/>
            </a:ln>
          </p:spPr>
          <p:txBody>
            <a:bodyPr wrap="none" anchor="ctr"/>
            <a:lstStyle/>
            <a:p>
              <a:endParaRPr lang="en-US"/>
            </a:p>
          </p:txBody>
        </p:sp>
        <p:sp>
          <p:nvSpPr>
            <p:cNvPr id="102533" name="Rectangle 79"/>
            <p:cNvSpPr>
              <a:spLocks noChangeArrowheads="1"/>
            </p:cNvSpPr>
            <p:nvPr/>
          </p:nvSpPr>
          <p:spPr bwMode="auto">
            <a:xfrm rot="2700000">
              <a:off x="1164" y="1630"/>
              <a:ext cx="52" cy="52"/>
            </a:xfrm>
            <a:prstGeom prst="rect">
              <a:avLst/>
            </a:prstGeom>
            <a:solidFill>
              <a:srgbClr val="EC8026"/>
            </a:solidFill>
            <a:ln w="9525">
              <a:noFill/>
              <a:miter lim="800000"/>
              <a:headEnd/>
              <a:tailEnd/>
            </a:ln>
          </p:spPr>
          <p:txBody>
            <a:bodyPr wrap="none" anchor="ctr"/>
            <a:lstStyle/>
            <a:p>
              <a:endParaRPr lang="en-US"/>
            </a:p>
          </p:txBody>
        </p:sp>
        <p:sp>
          <p:nvSpPr>
            <p:cNvPr id="102534" name="Rectangle 80"/>
            <p:cNvSpPr>
              <a:spLocks noChangeArrowheads="1"/>
            </p:cNvSpPr>
            <p:nvPr/>
          </p:nvSpPr>
          <p:spPr bwMode="auto">
            <a:xfrm rot="2700000">
              <a:off x="1191" y="1632"/>
              <a:ext cx="52" cy="52"/>
            </a:xfrm>
            <a:prstGeom prst="rect">
              <a:avLst/>
            </a:prstGeom>
            <a:solidFill>
              <a:srgbClr val="EC8026"/>
            </a:solidFill>
            <a:ln w="9525">
              <a:noFill/>
              <a:miter lim="800000"/>
              <a:headEnd/>
              <a:tailEnd/>
            </a:ln>
          </p:spPr>
          <p:txBody>
            <a:bodyPr wrap="none" anchor="ctr"/>
            <a:lstStyle/>
            <a:p>
              <a:endParaRPr lang="en-US"/>
            </a:p>
          </p:txBody>
        </p:sp>
        <p:sp>
          <p:nvSpPr>
            <p:cNvPr id="102535" name="Rectangle 81"/>
            <p:cNvSpPr>
              <a:spLocks noChangeArrowheads="1"/>
            </p:cNvSpPr>
            <p:nvPr/>
          </p:nvSpPr>
          <p:spPr bwMode="auto">
            <a:xfrm rot="2700000">
              <a:off x="1224" y="1698"/>
              <a:ext cx="52" cy="52"/>
            </a:xfrm>
            <a:prstGeom prst="rect">
              <a:avLst/>
            </a:prstGeom>
            <a:solidFill>
              <a:srgbClr val="EC8026"/>
            </a:solidFill>
            <a:ln w="9525">
              <a:noFill/>
              <a:miter lim="800000"/>
              <a:headEnd/>
              <a:tailEnd/>
            </a:ln>
          </p:spPr>
          <p:txBody>
            <a:bodyPr wrap="none" anchor="ctr"/>
            <a:lstStyle/>
            <a:p>
              <a:endParaRPr lang="en-US"/>
            </a:p>
          </p:txBody>
        </p:sp>
        <p:sp>
          <p:nvSpPr>
            <p:cNvPr id="102536" name="Rectangle 82"/>
            <p:cNvSpPr>
              <a:spLocks noChangeArrowheads="1"/>
            </p:cNvSpPr>
            <p:nvPr/>
          </p:nvSpPr>
          <p:spPr bwMode="auto">
            <a:xfrm rot="2700000">
              <a:off x="1194" y="1702"/>
              <a:ext cx="52" cy="52"/>
            </a:xfrm>
            <a:prstGeom prst="rect">
              <a:avLst/>
            </a:prstGeom>
            <a:solidFill>
              <a:srgbClr val="EC8026"/>
            </a:solidFill>
            <a:ln w="9525">
              <a:noFill/>
              <a:miter lim="800000"/>
              <a:headEnd/>
              <a:tailEnd/>
            </a:ln>
          </p:spPr>
          <p:txBody>
            <a:bodyPr wrap="none" anchor="ctr"/>
            <a:lstStyle/>
            <a:p>
              <a:endParaRPr lang="en-US"/>
            </a:p>
          </p:txBody>
        </p:sp>
        <p:sp>
          <p:nvSpPr>
            <p:cNvPr id="102537" name="Rectangle 83"/>
            <p:cNvSpPr>
              <a:spLocks noChangeArrowheads="1"/>
            </p:cNvSpPr>
            <p:nvPr/>
          </p:nvSpPr>
          <p:spPr bwMode="auto">
            <a:xfrm rot="2700000">
              <a:off x="1167" y="1699"/>
              <a:ext cx="52" cy="52"/>
            </a:xfrm>
            <a:prstGeom prst="rect">
              <a:avLst/>
            </a:prstGeom>
            <a:solidFill>
              <a:srgbClr val="EC8026"/>
            </a:solidFill>
            <a:ln w="9525">
              <a:noFill/>
              <a:miter lim="800000"/>
              <a:headEnd/>
              <a:tailEnd/>
            </a:ln>
          </p:spPr>
          <p:txBody>
            <a:bodyPr wrap="none" anchor="ctr"/>
            <a:lstStyle/>
            <a:p>
              <a:endParaRPr lang="en-US"/>
            </a:p>
          </p:txBody>
        </p:sp>
        <p:sp>
          <p:nvSpPr>
            <p:cNvPr id="102538" name="Rectangle 84"/>
            <p:cNvSpPr>
              <a:spLocks noChangeArrowheads="1"/>
            </p:cNvSpPr>
            <p:nvPr/>
          </p:nvSpPr>
          <p:spPr bwMode="auto">
            <a:xfrm rot="2700000">
              <a:off x="1158" y="1723"/>
              <a:ext cx="52" cy="52"/>
            </a:xfrm>
            <a:prstGeom prst="rect">
              <a:avLst/>
            </a:prstGeom>
            <a:solidFill>
              <a:srgbClr val="EC8026"/>
            </a:solidFill>
            <a:ln w="9525">
              <a:noFill/>
              <a:miter lim="800000"/>
              <a:headEnd/>
              <a:tailEnd/>
            </a:ln>
          </p:spPr>
          <p:txBody>
            <a:bodyPr wrap="none" anchor="ctr"/>
            <a:lstStyle/>
            <a:p>
              <a:endParaRPr lang="en-US"/>
            </a:p>
          </p:txBody>
        </p:sp>
        <p:sp>
          <p:nvSpPr>
            <p:cNvPr id="102539" name="Rectangle 85"/>
            <p:cNvSpPr>
              <a:spLocks noChangeArrowheads="1"/>
            </p:cNvSpPr>
            <p:nvPr/>
          </p:nvSpPr>
          <p:spPr bwMode="auto">
            <a:xfrm rot="2700000">
              <a:off x="1131" y="1712"/>
              <a:ext cx="52" cy="52"/>
            </a:xfrm>
            <a:prstGeom prst="rect">
              <a:avLst/>
            </a:prstGeom>
            <a:solidFill>
              <a:srgbClr val="EC8026"/>
            </a:solidFill>
            <a:ln w="9525">
              <a:noFill/>
              <a:miter lim="800000"/>
              <a:headEnd/>
              <a:tailEnd/>
            </a:ln>
          </p:spPr>
          <p:txBody>
            <a:bodyPr wrap="none" anchor="ctr"/>
            <a:lstStyle/>
            <a:p>
              <a:endParaRPr lang="en-US"/>
            </a:p>
          </p:txBody>
        </p:sp>
        <p:sp>
          <p:nvSpPr>
            <p:cNvPr id="102540" name="Rectangle 86"/>
            <p:cNvSpPr>
              <a:spLocks noChangeArrowheads="1"/>
            </p:cNvSpPr>
            <p:nvPr/>
          </p:nvSpPr>
          <p:spPr bwMode="auto">
            <a:xfrm rot="2700000">
              <a:off x="1065" y="1672"/>
              <a:ext cx="52" cy="52"/>
            </a:xfrm>
            <a:prstGeom prst="rect">
              <a:avLst/>
            </a:prstGeom>
            <a:solidFill>
              <a:srgbClr val="EC8026"/>
            </a:solidFill>
            <a:ln w="9525">
              <a:noFill/>
              <a:miter lim="800000"/>
              <a:headEnd/>
              <a:tailEnd/>
            </a:ln>
          </p:spPr>
          <p:txBody>
            <a:bodyPr wrap="none" anchor="ctr"/>
            <a:lstStyle/>
            <a:p>
              <a:endParaRPr lang="en-US"/>
            </a:p>
          </p:txBody>
        </p:sp>
        <p:sp>
          <p:nvSpPr>
            <p:cNvPr id="102541" name="Rectangle 87"/>
            <p:cNvSpPr>
              <a:spLocks noChangeArrowheads="1"/>
            </p:cNvSpPr>
            <p:nvPr/>
          </p:nvSpPr>
          <p:spPr bwMode="auto">
            <a:xfrm rot="2700000">
              <a:off x="1057" y="1717"/>
              <a:ext cx="52" cy="52"/>
            </a:xfrm>
            <a:prstGeom prst="rect">
              <a:avLst/>
            </a:prstGeom>
            <a:solidFill>
              <a:srgbClr val="EC8026"/>
            </a:solidFill>
            <a:ln w="9525">
              <a:noFill/>
              <a:miter lim="800000"/>
              <a:headEnd/>
              <a:tailEnd/>
            </a:ln>
          </p:spPr>
          <p:txBody>
            <a:bodyPr wrap="none" anchor="ctr"/>
            <a:lstStyle/>
            <a:p>
              <a:endParaRPr lang="en-US"/>
            </a:p>
          </p:txBody>
        </p:sp>
        <p:sp>
          <p:nvSpPr>
            <p:cNvPr id="102542" name="Rectangle 88"/>
            <p:cNvSpPr>
              <a:spLocks noChangeArrowheads="1"/>
            </p:cNvSpPr>
            <p:nvPr/>
          </p:nvSpPr>
          <p:spPr bwMode="auto">
            <a:xfrm rot="2700000">
              <a:off x="1020" y="1726"/>
              <a:ext cx="52" cy="52"/>
            </a:xfrm>
            <a:prstGeom prst="rect">
              <a:avLst/>
            </a:prstGeom>
            <a:solidFill>
              <a:srgbClr val="EC8026"/>
            </a:solidFill>
            <a:ln w="9525">
              <a:noFill/>
              <a:miter lim="800000"/>
              <a:headEnd/>
              <a:tailEnd/>
            </a:ln>
          </p:spPr>
          <p:txBody>
            <a:bodyPr wrap="none" anchor="ctr"/>
            <a:lstStyle/>
            <a:p>
              <a:endParaRPr lang="en-US"/>
            </a:p>
          </p:txBody>
        </p:sp>
        <p:sp>
          <p:nvSpPr>
            <p:cNvPr id="102543" name="Rectangle 89"/>
            <p:cNvSpPr>
              <a:spLocks noChangeArrowheads="1"/>
            </p:cNvSpPr>
            <p:nvPr/>
          </p:nvSpPr>
          <p:spPr bwMode="auto">
            <a:xfrm rot="2700000">
              <a:off x="1020" y="1773"/>
              <a:ext cx="52" cy="52"/>
            </a:xfrm>
            <a:prstGeom prst="rect">
              <a:avLst/>
            </a:prstGeom>
            <a:solidFill>
              <a:srgbClr val="EC8026"/>
            </a:solidFill>
            <a:ln w="9525">
              <a:noFill/>
              <a:miter lim="800000"/>
              <a:headEnd/>
              <a:tailEnd/>
            </a:ln>
          </p:spPr>
          <p:txBody>
            <a:bodyPr wrap="none" anchor="ctr"/>
            <a:lstStyle/>
            <a:p>
              <a:endParaRPr lang="en-US"/>
            </a:p>
          </p:txBody>
        </p:sp>
        <p:sp>
          <p:nvSpPr>
            <p:cNvPr id="102544" name="Rectangle 90"/>
            <p:cNvSpPr>
              <a:spLocks noChangeArrowheads="1"/>
            </p:cNvSpPr>
            <p:nvPr/>
          </p:nvSpPr>
          <p:spPr bwMode="auto">
            <a:xfrm rot="2700000">
              <a:off x="1048" y="1774"/>
              <a:ext cx="52" cy="52"/>
            </a:xfrm>
            <a:prstGeom prst="rect">
              <a:avLst/>
            </a:prstGeom>
            <a:solidFill>
              <a:srgbClr val="EC8026"/>
            </a:solidFill>
            <a:ln w="9525">
              <a:noFill/>
              <a:miter lim="800000"/>
              <a:headEnd/>
              <a:tailEnd/>
            </a:ln>
          </p:spPr>
          <p:txBody>
            <a:bodyPr wrap="none" anchor="ctr"/>
            <a:lstStyle/>
            <a:p>
              <a:endParaRPr lang="en-US"/>
            </a:p>
          </p:txBody>
        </p:sp>
        <p:sp>
          <p:nvSpPr>
            <p:cNvPr id="102545" name="Rectangle 91"/>
            <p:cNvSpPr>
              <a:spLocks noChangeArrowheads="1"/>
            </p:cNvSpPr>
            <p:nvPr/>
          </p:nvSpPr>
          <p:spPr bwMode="auto">
            <a:xfrm rot="2700000">
              <a:off x="1099" y="1768"/>
              <a:ext cx="52" cy="52"/>
            </a:xfrm>
            <a:prstGeom prst="rect">
              <a:avLst/>
            </a:prstGeom>
            <a:solidFill>
              <a:srgbClr val="EC8026"/>
            </a:solidFill>
            <a:ln w="9525">
              <a:noFill/>
              <a:miter lim="800000"/>
              <a:headEnd/>
              <a:tailEnd/>
            </a:ln>
          </p:spPr>
          <p:txBody>
            <a:bodyPr wrap="none" anchor="ctr"/>
            <a:lstStyle/>
            <a:p>
              <a:endParaRPr lang="en-US"/>
            </a:p>
          </p:txBody>
        </p:sp>
        <p:sp>
          <p:nvSpPr>
            <p:cNvPr id="102546" name="Rectangle 92"/>
            <p:cNvSpPr>
              <a:spLocks noChangeArrowheads="1"/>
            </p:cNvSpPr>
            <p:nvPr/>
          </p:nvSpPr>
          <p:spPr bwMode="auto">
            <a:xfrm rot="2700000">
              <a:off x="1117" y="1792"/>
              <a:ext cx="52" cy="52"/>
            </a:xfrm>
            <a:prstGeom prst="rect">
              <a:avLst/>
            </a:prstGeom>
            <a:solidFill>
              <a:srgbClr val="EC8026"/>
            </a:solidFill>
            <a:ln w="9525">
              <a:noFill/>
              <a:miter lim="800000"/>
              <a:headEnd/>
              <a:tailEnd/>
            </a:ln>
          </p:spPr>
          <p:txBody>
            <a:bodyPr wrap="none" anchor="ctr"/>
            <a:lstStyle/>
            <a:p>
              <a:endParaRPr lang="en-US"/>
            </a:p>
          </p:txBody>
        </p:sp>
        <p:sp>
          <p:nvSpPr>
            <p:cNvPr id="102547" name="Rectangle 93"/>
            <p:cNvSpPr>
              <a:spLocks noChangeArrowheads="1"/>
            </p:cNvSpPr>
            <p:nvPr/>
          </p:nvSpPr>
          <p:spPr bwMode="auto">
            <a:xfrm rot="2700000">
              <a:off x="1147" y="1762"/>
              <a:ext cx="52" cy="52"/>
            </a:xfrm>
            <a:prstGeom prst="rect">
              <a:avLst/>
            </a:prstGeom>
            <a:solidFill>
              <a:srgbClr val="EC8026"/>
            </a:solidFill>
            <a:ln w="9525">
              <a:noFill/>
              <a:miter lim="800000"/>
              <a:headEnd/>
              <a:tailEnd/>
            </a:ln>
          </p:spPr>
          <p:txBody>
            <a:bodyPr wrap="none" anchor="ctr"/>
            <a:lstStyle/>
            <a:p>
              <a:endParaRPr lang="en-US"/>
            </a:p>
          </p:txBody>
        </p:sp>
        <p:sp>
          <p:nvSpPr>
            <p:cNvPr id="102548" name="Rectangle 94"/>
            <p:cNvSpPr>
              <a:spLocks noChangeArrowheads="1"/>
            </p:cNvSpPr>
            <p:nvPr/>
          </p:nvSpPr>
          <p:spPr bwMode="auto">
            <a:xfrm rot="2700000">
              <a:off x="1188" y="1744"/>
              <a:ext cx="52" cy="52"/>
            </a:xfrm>
            <a:prstGeom prst="rect">
              <a:avLst/>
            </a:prstGeom>
            <a:solidFill>
              <a:srgbClr val="EC8026"/>
            </a:solidFill>
            <a:ln w="9525">
              <a:noFill/>
              <a:miter lim="800000"/>
              <a:headEnd/>
              <a:tailEnd/>
            </a:ln>
          </p:spPr>
          <p:txBody>
            <a:bodyPr wrap="none" anchor="ctr"/>
            <a:lstStyle/>
            <a:p>
              <a:endParaRPr lang="en-US"/>
            </a:p>
          </p:txBody>
        </p:sp>
        <p:sp>
          <p:nvSpPr>
            <p:cNvPr id="102549" name="Rectangle 95"/>
            <p:cNvSpPr>
              <a:spLocks noChangeArrowheads="1"/>
            </p:cNvSpPr>
            <p:nvPr/>
          </p:nvSpPr>
          <p:spPr bwMode="auto">
            <a:xfrm rot="2700000">
              <a:off x="1192" y="1791"/>
              <a:ext cx="52" cy="52"/>
            </a:xfrm>
            <a:prstGeom prst="rect">
              <a:avLst/>
            </a:prstGeom>
            <a:solidFill>
              <a:srgbClr val="EC8026"/>
            </a:solidFill>
            <a:ln w="9525">
              <a:noFill/>
              <a:miter lim="800000"/>
              <a:headEnd/>
              <a:tailEnd/>
            </a:ln>
          </p:spPr>
          <p:txBody>
            <a:bodyPr wrap="none" anchor="ctr"/>
            <a:lstStyle/>
            <a:p>
              <a:endParaRPr lang="en-US"/>
            </a:p>
          </p:txBody>
        </p:sp>
        <p:sp>
          <p:nvSpPr>
            <p:cNvPr id="102550" name="Rectangle 96"/>
            <p:cNvSpPr>
              <a:spLocks noChangeArrowheads="1"/>
            </p:cNvSpPr>
            <p:nvPr/>
          </p:nvSpPr>
          <p:spPr bwMode="auto">
            <a:xfrm rot="2700000">
              <a:off x="1170" y="1837"/>
              <a:ext cx="52" cy="52"/>
            </a:xfrm>
            <a:prstGeom prst="rect">
              <a:avLst/>
            </a:prstGeom>
            <a:solidFill>
              <a:srgbClr val="EC8026"/>
            </a:solidFill>
            <a:ln w="9525">
              <a:noFill/>
              <a:miter lim="800000"/>
              <a:headEnd/>
              <a:tailEnd/>
            </a:ln>
          </p:spPr>
          <p:txBody>
            <a:bodyPr wrap="none" anchor="ctr"/>
            <a:lstStyle/>
            <a:p>
              <a:endParaRPr lang="en-US"/>
            </a:p>
          </p:txBody>
        </p:sp>
        <p:sp>
          <p:nvSpPr>
            <p:cNvPr id="102551" name="Rectangle 97"/>
            <p:cNvSpPr>
              <a:spLocks noChangeArrowheads="1"/>
            </p:cNvSpPr>
            <p:nvPr/>
          </p:nvSpPr>
          <p:spPr bwMode="auto">
            <a:xfrm rot="2700000">
              <a:off x="1158" y="1870"/>
              <a:ext cx="52" cy="52"/>
            </a:xfrm>
            <a:prstGeom prst="rect">
              <a:avLst/>
            </a:prstGeom>
            <a:solidFill>
              <a:srgbClr val="EC8026"/>
            </a:solidFill>
            <a:ln w="9525">
              <a:noFill/>
              <a:miter lim="800000"/>
              <a:headEnd/>
              <a:tailEnd/>
            </a:ln>
          </p:spPr>
          <p:txBody>
            <a:bodyPr wrap="none" anchor="ctr"/>
            <a:lstStyle/>
            <a:p>
              <a:endParaRPr lang="en-US"/>
            </a:p>
          </p:txBody>
        </p:sp>
        <p:sp>
          <p:nvSpPr>
            <p:cNvPr id="102552" name="Rectangle 98"/>
            <p:cNvSpPr>
              <a:spLocks noChangeArrowheads="1"/>
            </p:cNvSpPr>
            <p:nvPr/>
          </p:nvSpPr>
          <p:spPr bwMode="auto">
            <a:xfrm rot="2700000">
              <a:off x="1173" y="1900"/>
              <a:ext cx="52" cy="52"/>
            </a:xfrm>
            <a:prstGeom prst="rect">
              <a:avLst/>
            </a:prstGeom>
            <a:solidFill>
              <a:srgbClr val="EC8026"/>
            </a:solidFill>
            <a:ln w="9525">
              <a:noFill/>
              <a:miter lim="800000"/>
              <a:headEnd/>
              <a:tailEnd/>
            </a:ln>
          </p:spPr>
          <p:txBody>
            <a:bodyPr wrap="none" anchor="ctr"/>
            <a:lstStyle/>
            <a:p>
              <a:endParaRPr lang="en-US"/>
            </a:p>
          </p:txBody>
        </p:sp>
        <p:sp>
          <p:nvSpPr>
            <p:cNvPr id="102553" name="Rectangle 99"/>
            <p:cNvSpPr>
              <a:spLocks noChangeArrowheads="1"/>
            </p:cNvSpPr>
            <p:nvPr/>
          </p:nvSpPr>
          <p:spPr bwMode="auto">
            <a:xfrm rot="2700000">
              <a:off x="1065" y="1842"/>
              <a:ext cx="52" cy="52"/>
            </a:xfrm>
            <a:prstGeom prst="rect">
              <a:avLst/>
            </a:prstGeom>
            <a:solidFill>
              <a:srgbClr val="EC8026"/>
            </a:solidFill>
            <a:ln w="9525">
              <a:noFill/>
              <a:miter lim="800000"/>
              <a:headEnd/>
              <a:tailEnd/>
            </a:ln>
          </p:spPr>
          <p:txBody>
            <a:bodyPr wrap="none" anchor="ctr"/>
            <a:lstStyle/>
            <a:p>
              <a:endParaRPr lang="en-US"/>
            </a:p>
          </p:txBody>
        </p:sp>
        <p:sp>
          <p:nvSpPr>
            <p:cNvPr id="102554" name="Rectangle 100"/>
            <p:cNvSpPr>
              <a:spLocks noChangeArrowheads="1"/>
            </p:cNvSpPr>
            <p:nvPr/>
          </p:nvSpPr>
          <p:spPr bwMode="auto">
            <a:xfrm rot="2700000">
              <a:off x="1025" y="1830"/>
              <a:ext cx="52" cy="52"/>
            </a:xfrm>
            <a:prstGeom prst="rect">
              <a:avLst/>
            </a:prstGeom>
            <a:solidFill>
              <a:srgbClr val="EC8026"/>
            </a:solidFill>
            <a:ln w="9525">
              <a:noFill/>
              <a:miter lim="800000"/>
              <a:headEnd/>
              <a:tailEnd/>
            </a:ln>
          </p:spPr>
          <p:txBody>
            <a:bodyPr wrap="none" anchor="ctr"/>
            <a:lstStyle/>
            <a:p>
              <a:endParaRPr lang="en-US"/>
            </a:p>
          </p:txBody>
        </p:sp>
        <p:sp>
          <p:nvSpPr>
            <p:cNvPr id="102555" name="Rectangle 101"/>
            <p:cNvSpPr>
              <a:spLocks noChangeArrowheads="1"/>
            </p:cNvSpPr>
            <p:nvPr/>
          </p:nvSpPr>
          <p:spPr bwMode="auto">
            <a:xfrm rot="2700000">
              <a:off x="992" y="1846"/>
              <a:ext cx="52" cy="52"/>
            </a:xfrm>
            <a:prstGeom prst="rect">
              <a:avLst/>
            </a:prstGeom>
            <a:solidFill>
              <a:srgbClr val="EC8026"/>
            </a:solidFill>
            <a:ln w="9525">
              <a:noFill/>
              <a:miter lim="800000"/>
              <a:headEnd/>
              <a:tailEnd/>
            </a:ln>
          </p:spPr>
          <p:txBody>
            <a:bodyPr wrap="none" anchor="ctr"/>
            <a:lstStyle/>
            <a:p>
              <a:endParaRPr lang="en-US"/>
            </a:p>
          </p:txBody>
        </p:sp>
        <p:sp>
          <p:nvSpPr>
            <p:cNvPr id="102556" name="Rectangle 102"/>
            <p:cNvSpPr>
              <a:spLocks noChangeArrowheads="1"/>
            </p:cNvSpPr>
            <p:nvPr/>
          </p:nvSpPr>
          <p:spPr bwMode="auto">
            <a:xfrm rot="2700000">
              <a:off x="991" y="1931"/>
              <a:ext cx="52" cy="52"/>
            </a:xfrm>
            <a:prstGeom prst="rect">
              <a:avLst/>
            </a:prstGeom>
            <a:solidFill>
              <a:srgbClr val="EC8026"/>
            </a:solidFill>
            <a:ln w="9525">
              <a:noFill/>
              <a:miter lim="800000"/>
              <a:headEnd/>
              <a:tailEnd/>
            </a:ln>
          </p:spPr>
          <p:txBody>
            <a:bodyPr wrap="none" anchor="ctr"/>
            <a:lstStyle/>
            <a:p>
              <a:endParaRPr lang="en-US"/>
            </a:p>
          </p:txBody>
        </p:sp>
        <p:sp>
          <p:nvSpPr>
            <p:cNvPr id="102557" name="Rectangle 103"/>
            <p:cNvSpPr>
              <a:spLocks noChangeArrowheads="1"/>
            </p:cNvSpPr>
            <p:nvPr/>
          </p:nvSpPr>
          <p:spPr bwMode="auto">
            <a:xfrm rot="2700000">
              <a:off x="1117" y="1969"/>
              <a:ext cx="52" cy="52"/>
            </a:xfrm>
            <a:prstGeom prst="rect">
              <a:avLst/>
            </a:prstGeom>
            <a:solidFill>
              <a:srgbClr val="EC8026"/>
            </a:solidFill>
            <a:ln w="9525">
              <a:noFill/>
              <a:miter lim="800000"/>
              <a:headEnd/>
              <a:tailEnd/>
            </a:ln>
          </p:spPr>
          <p:txBody>
            <a:bodyPr wrap="none" anchor="ctr"/>
            <a:lstStyle/>
            <a:p>
              <a:endParaRPr lang="en-US"/>
            </a:p>
          </p:txBody>
        </p:sp>
        <p:sp>
          <p:nvSpPr>
            <p:cNvPr id="102558" name="Rectangle 104"/>
            <p:cNvSpPr>
              <a:spLocks noChangeArrowheads="1"/>
            </p:cNvSpPr>
            <p:nvPr/>
          </p:nvSpPr>
          <p:spPr bwMode="auto">
            <a:xfrm rot="2700000">
              <a:off x="1123" y="2120"/>
              <a:ext cx="52" cy="52"/>
            </a:xfrm>
            <a:prstGeom prst="rect">
              <a:avLst/>
            </a:prstGeom>
            <a:solidFill>
              <a:srgbClr val="EC8026"/>
            </a:solidFill>
            <a:ln w="9525">
              <a:noFill/>
              <a:miter lim="800000"/>
              <a:headEnd/>
              <a:tailEnd/>
            </a:ln>
          </p:spPr>
          <p:txBody>
            <a:bodyPr wrap="none" anchor="ctr"/>
            <a:lstStyle/>
            <a:p>
              <a:endParaRPr lang="en-US"/>
            </a:p>
          </p:txBody>
        </p:sp>
        <p:sp>
          <p:nvSpPr>
            <p:cNvPr id="102559" name="Rectangle 105"/>
            <p:cNvSpPr>
              <a:spLocks noChangeArrowheads="1"/>
            </p:cNvSpPr>
            <p:nvPr/>
          </p:nvSpPr>
          <p:spPr bwMode="auto">
            <a:xfrm rot="2700000">
              <a:off x="1033" y="2120"/>
              <a:ext cx="52" cy="52"/>
            </a:xfrm>
            <a:prstGeom prst="rect">
              <a:avLst/>
            </a:prstGeom>
            <a:solidFill>
              <a:srgbClr val="EC8026"/>
            </a:solidFill>
            <a:ln w="9525">
              <a:noFill/>
              <a:miter lim="800000"/>
              <a:headEnd/>
              <a:tailEnd/>
            </a:ln>
          </p:spPr>
          <p:txBody>
            <a:bodyPr wrap="none" anchor="ctr"/>
            <a:lstStyle/>
            <a:p>
              <a:endParaRPr lang="en-US"/>
            </a:p>
          </p:txBody>
        </p:sp>
      </p:grpSp>
      <p:sp>
        <p:nvSpPr>
          <p:cNvPr id="102407" name="Rectangle 106"/>
          <p:cNvSpPr>
            <a:spLocks noChangeAspect="1" noChangeArrowheads="1"/>
          </p:cNvSpPr>
          <p:nvPr/>
        </p:nvSpPr>
        <p:spPr bwMode="auto">
          <a:xfrm rot="-5400000">
            <a:off x="527844" y="3188494"/>
            <a:ext cx="779463"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LVEF (%)</a:t>
            </a:r>
            <a:endParaRPr lang="en-US" sz="1400" b="1"/>
          </a:p>
        </p:txBody>
      </p:sp>
      <p:sp>
        <p:nvSpPr>
          <p:cNvPr id="102408" name="Rectangle 107"/>
          <p:cNvSpPr>
            <a:spLocks noChangeAspect="1" noChangeArrowheads="1"/>
          </p:cNvSpPr>
          <p:nvPr/>
        </p:nvSpPr>
        <p:spPr bwMode="auto">
          <a:xfrm>
            <a:off x="1195388" y="4794250"/>
            <a:ext cx="98425"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0</a:t>
            </a:r>
            <a:endParaRPr lang="en-US" sz="1400" b="1"/>
          </a:p>
        </p:txBody>
      </p:sp>
      <p:sp>
        <p:nvSpPr>
          <p:cNvPr id="102409" name="Rectangle 108"/>
          <p:cNvSpPr>
            <a:spLocks noChangeAspect="1" noChangeArrowheads="1"/>
          </p:cNvSpPr>
          <p:nvPr/>
        </p:nvSpPr>
        <p:spPr bwMode="auto">
          <a:xfrm>
            <a:off x="1125538" y="3017838"/>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50</a:t>
            </a:r>
            <a:endParaRPr lang="en-US" sz="1400" b="1"/>
          </a:p>
        </p:txBody>
      </p:sp>
      <p:sp>
        <p:nvSpPr>
          <p:cNvPr id="102410" name="Rectangle 109"/>
          <p:cNvSpPr>
            <a:spLocks noChangeAspect="1" noChangeArrowheads="1"/>
          </p:cNvSpPr>
          <p:nvPr/>
        </p:nvSpPr>
        <p:spPr bwMode="auto">
          <a:xfrm>
            <a:off x="1125538" y="2295525"/>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70</a:t>
            </a:r>
            <a:endParaRPr lang="en-US" sz="1400" b="1"/>
          </a:p>
        </p:txBody>
      </p:sp>
      <p:sp>
        <p:nvSpPr>
          <p:cNvPr id="102411" name="Rectangle 110"/>
          <p:cNvSpPr>
            <a:spLocks noChangeAspect="1" noChangeArrowheads="1"/>
          </p:cNvSpPr>
          <p:nvPr/>
        </p:nvSpPr>
        <p:spPr bwMode="auto">
          <a:xfrm>
            <a:off x="1125538" y="3363913"/>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40</a:t>
            </a:r>
            <a:endParaRPr lang="en-US" sz="1400" b="1"/>
          </a:p>
        </p:txBody>
      </p:sp>
      <p:sp>
        <p:nvSpPr>
          <p:cNvPr id="102412" name="Rectangle 111"/>
          <p:cNvSpPr>
            <a:spLocks noChangeAspect="1" noChangeArrowheads="1"/>
          </p:cNvSpPr>
          <p:nvPr/>
        </p:nvSpPr>
        <p:spPr bwMode="auto">
          <a:xfrm>
            <a:off x="1125538" y="3724275"/>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30</a:t>
            </a:r>
            <a:endParaRPr lang="en-US" sz="1400" b="1"/>
          </a:p>
        </p:txBody>
      </p:sp>
      <p:sp>
        <p:nvSpPr>
          <p:cNvPr id="102413" name="Rectangle 112"/>
          <p:cNvSpPr>
            <a:spLocks noChangeAspect="1" noChangeArrowheads="1"/>
          </p:cNvSpPr>
          <p:nvPr/>
        </p:nvSpPr>
        <p:spPr bwMode="auto">
          <a:xfrm>
            <a:off x="1125538" y="4084638"/>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20</a:t>
            </a:r>
            <a:endParaRPr lang="en-US" sz="1400" b="1"/>
          </a:p>
        </p:txBody>
      </p:sp>
      <p:sp>
        <p:nvSpPr>
          <p:cNvPr id="102414" name="Rectangle 113"/>
          <p:cNvSpPr>
            <a:spLocks noChangeAspect="1" noChangeArrowheads="1"/>
          </p:cNvSpPr>
          <p:nvPr/>
        </p:nvSpPr>
        <p:spPr bwMode="auto">
          <a:xfrm>
            <a:off x="1125538" y="4446588"/>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10</a:t>
            </a:r>
            <a:endParaRPr lang="en-US" sz="1400" b="1"/>
          </a:p>
        </p:txBody>
      </p:sp>
      <p:sp>
        <p:nvSpPr>
          <p:cNvPr id="102415" name="Rectangle 114"/>
          <p:cNvSpPr>
            <a:spLocks noChangeAspect="1" noChangeArrowheads="1"/>
          </p:cNvSpPr>
          <p:nvPr/>
        </p:nvSpPr>
        <p:spPr bwMode="auto">
          <a:xfrm>
            <a:off x="1125538" y="2657475"/>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60</a:t>
            </a:r>
            <a:endParaRPr lang="en-US" sz="1400" b="1"/>
          </a:p>
        </p:txBody>
      </p:sp>
      <p:sp>
        <p:nvSpPr>
          <p:cNvPr id="102416" name="Rectangle 115"/>
          <p:cNvSpPr>
            <a:spLocks noChangeAspect="1" noChangeArrowheads="1"/>
          </p:cNvSpPr>
          <p:nvPr/>
        </p:nvSpPr>
        <p:spPr bwMode="auto">
          <a:xfrm>
            <a:off x="1125538" y="1949450"/>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80</a:t>
            </a:r>
            <a:endParaRPr lang="en-US" sz="1400" b="1"/>
          </a:p>
        </p:txBody>
      </p:sp>
      <p:sp>
        <p:nvSpPr>
          <p:cNvPr id="102417" name="Rectangle 116"/>
          <p:cNvSpPr>
            <a:spLocks noChangeAspect="1" noChangeArrowheads="1"/>
          </p:cNvSpPr>
          <p:nvPr/>
        </p:nvSpPr>
        <p:spPr bwMode="auto">
          <a:xfrm>
            <a:off x="1125538" y="1589088"/>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90</a:t>
            </a:r>
            <a:endParaRPr lang="en-US" sz="1400" b="1"/>
          </a:p>
        </p:txBody>
      </p:sp>
      <p:grpSp>
        <p:nvGrpSpPr>
          <p:cNvPr id="102418" name="Group 117"/>
          <p:cNvGrpSpPr>
            <a:grpSpLocks/>
          </p:cNvGrpSpPr>
          <p:nvPr/>
        </p:nvGrpSpPr>
        <p:grpSpPr bwMode="auto">
          <a:xfrm>
            <a:off x="1331913" y="1698625"/>
            <a:ext cx="82550" cy="3206750"/>
            <a:chOff x="854" y="1071"/>
            <a:chExt cx="34" cy="2019"/>
          </a:xfrm>
        </p:grpSpPr>
        <p:sp>
          <p:nvSpPr>
            <p:cNvPr id="102451" name="Line 118"/>
            <p:cNvSpPr>
              <a:spLocks noChangeAspect="1" noChangeShapeType="1"/>
            </p:cNvSpPr>
            <p:nvPr/>
          </p:nvSpPr>
          <p:spPr bwMode="auto">
            <a:xfrm>
              <a:off x="854" y="3089"/>
              <a:ext cx="34" cy="1"/>
            </a:xfrm>
            <a:prstGeom prst="line">
              <a:avLst/>
            </a:prstGeom>
            <a:noFill/>
            <a:ln w="28575">
              <a:solidFill>
                <a:srgbClr val="1F1E1D"/>
              </a:solidFill>
              <a:round/>
              <a:headEnd/>
              <a:tailEnd/>
            </a:ln>
          </p:spPr>
          <p:txBody>
            <a:bodyPr/>
            <a:lstStyle/>
            <a:p>
              <a:endParaRPr lang="en-US"/>
            </a:p>
          </p:txBody>
        </p:sp>
        <p:sp>
          <p:nvSpPr>
            <p:cNvPr id="102452" name="Line 119"/>
            <p:cNvSpPr>
              <a:spLocks noChangeAspect="1" noChangeShapeType="1"/>
            </p:cNvSpPr>
            <p:nvPr/>
          </p:nvSpPr>
          <p:spPr bwMode="auto">
            <a:xfrm>
              <a:off x="854" y="1971"/>
              <a:ext cx="34" cy="1"/>
            </a:xfrm>
            <a:prstGeom prst="line">
              <a:avLst/>
            </a:prstGeom>
            <a:noFill/>
            <a:ln w="28575">
              <a:solidFill>
                <a:srgbClr val="1F1E1D"/>
              </a:solidFill>
              <a:round/>
              <a:headEnd/>
              <a:tailEnd/>
            </a:ln>
          </p:spPr>
          <p:txBody>
            <a:bodyPr/>
            <a:lstStyle/>
            <a:p>
              <a:endParaRPr lang="en-US"/>
            </a:p>
          </p:txBody>
        </p:sp>
        <p:sp>
          <p:nvSpPr>
            <p:cNvPr id="102453" name="Line 120"/>
            <p:cNvSpPr>
              <a:spLocks noChangeAspect="1" noChangeShapeType="1"/>
            </p:cNvSpPr>
            <p:nvPr/>
          </p:nvSpPr>
          <p:spPr bwMode="auto">
            <a:xfrm>
              <a:off x="854" y="1517"/>
              <a:ext cx="34" cy="1"/>
            </a:xfrm>
            <a:prstGeom prst="line">
              <a:avLst/>
            </a:prstGeom>
            <a:noFill/>
            <a:ln w="28575">
              <a:solidFill>
                <a:srgbClr val="1F1E1D"/>
              </a:solidFill>
              <a:round/>
              <a:headEnd/>
              <a:tailEnd/>
            </a:ln>
          </p:spPr>
          <p:txBody>
            <a:bodyPr/>
            <a:lstStyle/>
            <a:p>
              <a:endParaRPr lang="en-US"/>
            </a:p>
          </p:txBody>
        </p:sp>
        <p:sp>
          <p:nvSpPr>
            <p:cNvPr id="102454" name="Line 121"/>
            <p:cNvSpPr>
              <a:spLocks noChangeAspect="1" noChangeShapeType="1"/>
            </p:cNvSpPr>
            <p:nvPr/>
          </p:nvSpPr>
          <p:spPr bwMode="auto">
            <a:xfrm>
              <a:off x="854" y="2199"/>
              <a:ext cx="34" cy="0"/>
            </a:xfrm>
            <a:prstGeom prst="line">
              <a:avLst/>
            </a:prstGeom>
            <a:noFill/>
            <a:ln w="28575">
              <a:solidFill>
                <a:srgbClr val="1F1E1D"/>
              </a:solidFill>
              <a:round/>
              <a:headEnd/>
              <a:tailEnd/>
            </a:ln>
          </p:spPr>
          <p:txBody>
            <a:bodyPr/>
            <a:lstStyle/>
            <a:p>
              <a:endParaRPr lang="en-US"/>
            </a:p>
          </p:txBody>
        </p:sp>
        <p:sp>
          <p:nvSpPr>
            <p:cNvPr id="102455" name="Line 122"/>
            <p:cNvSpPr>
              <a:spLocks noChangeAspect="1" noChangeShapeType="1"/>
            </p:cNvSpPr>
            <p:nvPr/>
          </p:nvSpPr>
          <p:spPr bwMode="auto">
            <a:xfrm>
              <a:off x="854" y="2416"/>
              <a:ext cx="34" cy="1"/>
            </a:xfrm>
            <a:prstGeom prst="line">
              <a:avLst/>
            </a:prstGeom>
            <a:noFill/>
            <a:ln w="28575">
              <a:solidFill>
                <a:srgbClr val="1F1E1D"/>
              </a:solidFill>
              <a:round/>
              <a:headEnd/>
              <a:tailEnd/>
            </a:ln>
          </p:spPr>
          <p:txBody>
            <a:bodyPr/>
            <a:lstStyle/>
            <a:p>
              <a:endParaRPr lang="en-US"/>
            </a:p>
          </p:txBody>
        </p:sp>
        <p:sp>
          <p:nvSpPr>
            <p:cNvPr id="102456" name="Line 123"/>
            <p:cNvSpPr>
              <a:spLocks noChangeAspect="1" noChangeShapeType="1"/>
            </p:cNvSpPr>
            <p:nvPr/>
          </p:nvSpPr>
          <p:spPr bwMode="auto">
            <a:xfrm>
              <a:off x="854" y="2644"/>
              <a:ext cx="34" cy="1"/>
            </a:xfrm>
            <a:prstGeom prst="line">
              <a:avLst/>
            </a:prstGeom>
            <a:noFill/>
            <a:ln w="28575">
              <a:solidFill>
                <a:srgbClr val="1F1E1D"/>
              </a:solidFill>
              <a:round/>
              <a:headEnd/>
              <a:tailEnd/>
            </a:ln>
          </p:spPr>
          <p:txBody>
            <a:bodyPr/>
            <a:lstStyle/>
            <a:p>
              <a:endParaRPr lang="en-US"/>
            </a:p>
          </p:txBody>
        </p:sp>
        <p:sp>
          <p:nvSpPr>
            <p:cNvPr id="102457" name="Line 124"/>
            <p:cNvSpPr>
              <a:spLocks noChangeAspect="1" noChangeShapeType="1"/>
            </p:cNvSpPr>
            <p:nvPr/>
          </p:nvSpPr>
          <p:spPr bwMode="auto">
            <a:xfrm>
              <a:off x="854" y="2871"/>
              <a:ext cx="34" cy="1"/>
            </a:xfrm>
            <a:prstGeom prst="line">
              <a:avLst/>
            </a:prstGeom>
            <a:noFill/>
            <a:ln w="28575">
              <a:solidFill>
                <a:srgbClr val="1F1E1D"/>
              </a:solidFill>
              <a:round/>
              <a:headEnd/>
              <a:tailEnd/>
            </a:ln>
          </p:spPr>
          <p:txBody>
            <a:bodyPr/>
            <a:lstStyle/>
            <a:p>
              <a:endParaRPr lang="en-US"/>
            </a:p>
          </p:txBody>
        </p:sp>
        <p:sp>
          <p:nvSpPr>
            <p:cNvPr id="102458" name="Line 125"/>
            <p:cNvSpPr>
              <a:spLocks noChangeAspect="1" noChangeShapeType="1"/>
            </p:cNvSpPr>
            <p:nvPr/>
          </p:nvSpPr>
          <p:spPr bwMode="auto">
            <a:xfrm>
              <a:off x="854" y="1744"/>
              <a:ext cx="34" cy="1"/>
            </a:xfrm>
            <a:prstGeom prst="line">
              <a:avLst/>
            </a:prstGeom>
            <a:noFill/>
            <a:ln w="28575">
              <a:solidFill>
                <a:srgbClr val="1F1E1D"/>
              </a:solidFill>
              <a:round/>
              <a:headEnd/>
              <a:tailEnd/>
            </a:ln>
          </p:spPr>
          <p:txBody>
            <a:bodyPr/>
            <a:lstStyle/>
            <a:p>
              <a:endParaRPr lang="en-US"/>
            </a:p>
          </p:txBody>
        </p:sp>
        <p:sp>
          <p:nvSpPr>
            <p:cNvPr id="102459" name="Line 126"/>
            <p:cNvSpPr>
              <a:spLocks noChangeAspect="1" noChangeShapeType="1"/>
            </p:cNvSpPr>
            <p:nvPr/>
          </p:nvSpPr>
          <p:spPr bwMode="auto">
            <a:xfrm>
              <a:off x="854" y="1299"/>
              <a:ext cx="34" cy="1"/>
            </a:xfrm>
            <a:prstGeom prst="line">
              <a:avLst/>
            </a:prstGeom>
            <a:noFill/>
            <a:ln w="28575">
              <a:solidFill>
                <a:srgbClr val="1F1E1D"/>
              </a:solidFill>
              <a:round/>
              <a:headEnd/>
              <a:tailEnd/>
            </a:ln>
          </p:spPr>
          <p:txBody>
            <a:bodyPr/>
            <a:lstStyle/>
            <a:p>
              <a:endParaRPr lang="en-US"/>
            </a:p>
          </p:txBody>
        </p:sp>
        <p:sp>
          <p:nvSpPr>
            <p:cNvPr id="102460" name="Line 127"/>
            <p:cNvSpPr>
              <a:spLocks noChangeAspect="1" noChangeShapeType="1"/>
            </p:cNvSpPr>
            <p:nvPr/>
          </p:nvSpPr>
          <p:spPr bwMode="auto">
            <a:xfrm>
              <a:off x="854" y="1071"/>
              <a:ext cx="34" cy="1"/>
            </a:xfrm>
            <a:prstGeom prst="line">
              <a:avLst/>
            </a:prstGeom>
            <a:noFill/>
            <a:ln w="28575">
              <a:solidFill>
                <a:srgbClr val="1F1E1D"/>
              </a:solidFill>
              <a:round/>
              <a:headEnd/>
              <a:tailEnd/>
            </a:ln>
          </p:spPr>
          <p:txBody>
            <a:bodyPr/>
            <a:lstStyle/>
            <a:p>
              <a:endParaRPr lang="en-US"/>
            </a:p>
          </p:txBody>
        </p:sp>
      </p:grpSp>
      <p:sp>
        <p:nvSpPr>
          <p:cNvPr id="102419" name="Rectangle 128"/>
          <p:cNvSpPr>
            <a:spLocks noChangeAspect="1" noChangeArrowheads="1"/>
          </p:cNvSpPr>
          <p:nvPr/>
        </p:nvSpPr>
        <p:spPr bwMode="auto">
          <a:xfrm>
            <a:off x="1360488" y="5002213"/>
            <a:ext cx="98425"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0</a:t>
            </a:r>
            <a:endParaRPr lang="en-US" sz="1400" b="1"/>
          </a:p>
        </p:txBody>
      </p:sp>
      <p:sp>
        <p:nvSpPr>
          <p:cNvPr id="102420" name="Rectangle 129"/>
          <p:cNvSpPr>
            <a:spLocks noChangeAspect="1" noChangeArrowheads="1"/>
          </p:cNvSpPr>
          <p:nvPr/>
        </p:nvSpPr>
        <p:spPr bwMode="auto">
          <a:xfrm>
            <a:off x="2152650" y="5002213"/>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20</a:t>
            </a:r>
            <a:endParaRPr lang="en-US" sz="1400" b="1"/>
          </a:p>
        </p:txBody>
      </p:sp>
      <p:sp>
        <p:nvSpPr>
          <p:cNvPr id="102421" name="Rectangle 130"/>
          <p:cNvSpPr>
            <a:spLocks noChangeAspect="1" noChangeArrowheads="1"/>
          </p:cNvSpPr>
          <p:nvPr/>
        </p:nvSpPr>
        <p:spPr bwMode="auto">
          <a:xfrm>
            <a:off x="3040063" y="5002213"/>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40</a:t>
            </a:r>
            <a:endParaRPr lang="en-US" sz="1400" b="1"/>
          </a:p>
        </p:txBody>
      </p:sp>
      <p:sp>
        <p:nvSpPr>
          <p:cNvPr id="102422" name="Rectangle 131"/>
          <p:cNvSpPr>
            <a:spLocks noChangeAspect="1" noChangeArrowheads="1"/>
          </p:cNvSpPr>
          <p:nvPr/>
        </p:nvSpPr>
        <p:spPr bwMode="auto">
          <a:xfrm>
            <a:off x="3902075" y="5002213"/>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60</a:t>
            </a:r>
            <a:endParaRPr lang="en-US" sz="1400" b="1"/>
          </a:p>
        </p:txBody>
      </p:sp>
      <p:sp>
        <p:nvSpPr>
          <p:cNvPr id="102423" name="Rectangle 132"/>
          <p:cNvSpPr>
            <a:spLocks noChangeAspect="1" noChangeArrowheads="1"/>
          </p:cNvSpPr>
          <p:nvPr/>
        </p:nvSpPr>
        <p:spPr bwMode="auto">
          <a:xfrm>
            <a:off x="5203825" y="5002213"/>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90</a:t>
            </a:r>
            <a:endParaRPr lang="en-US" sz="1400" b="1"/>
          </a:p>
        </p:txBody>
      </p:sp>
      <p:sp>
        <p:nvSpPr>
          <p:cNvPr id="102424" name="Rectangle 133"/>
          <p:cNvSpPr>
            <a:spLocks noChangeAspect="1" noChangeArrowheads="1"/>
          </p:cNvSpPr>
          <p:nvPr/>
        </p:nvSpPr>
        <p:spPr bwMode="auto">
          <a:xfrm>
            <a:off x="4775200" y="5002213"/>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80</a:t>
            </a:r>
            <a:endParaRPr lang="en-US" sz="1400" b="1"/>
          </a:p>
        </p:txBody>
      </p:sp>
      <p:sp>
        <p:nvSpPr>
          <p:cNvPr id="102425" name="Rectangle 134"/>
          <p:cNvSpPr>
            <a:spLocks noChangeAspect="1" noChangeArrowheads="1"/>
          </p:cNvSpPr>
          <p:nvPr/>
        </p:nvSpPr>
        <p:spPr bwMode="auto">
          <a:xfrm>
            <a:off x="5607050" y="5002213"/>
            <a:ext cx="295275"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100</a:t>
            </a:r>
            <a:endParaRPr lang="en-US" sz="1400" b="1"/>
          </a:p>
        </p:txBody>
      </p:sp>
      <p:sp>
        <p:nvSpPr>
          <p:cNvPr id="102426" name="Rectangle 135"/>
          <p:cNvSpPr>
            <a:spLocks noChangeAspect="1" noChangeArrowheads="1"/>
          </p:cNvSpPr>
          <p:nvPr/>
        </p:nvSpPr>
        <p:spPr bwMode="auto">
          <a:xfrm>
            <a:off x="1735138" y="5002213"/>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10</a:t>
            </a:r>
            <a:endParaRPr lang="en-US" sz="1400" b="1"/>
          </a:p>
        </p:txBody>
      </p:sp>
      <p:sp>
        <p:nvSpPr>
          <p:cNvPr id="102427" name="Rectangle 136"/>
          <p:cNvSpPr>
            <a:spLocks noChangeAspect="1" noChangeArrowheads="1"/>
          </p:cNvSpPr>
          <p:nvPr/>
        </p:nvSpPr>
        <p:spPr bwMode="auto">
          <a:xfrm>
            <a:off x="2597150" y="5002213"/>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30</a:t>
            </a:r>
            <a:endParaRPr lang="en-US" sz="1400" b="1"/>
          </a:p>
        </p:txBody>
      </p:sp>
      <p:sp>
        <p:nvSpPr>
          <p:cNvPr id="102428" name="Rectangle 137"/>
          <p:cNvSpPr>
            <a:spLocks noChangeAspect="1" noChangeArrowheads="1"/>
          </p:cNvSpPr>
          <p:nvPr/>
        </p:nvSpPr>
        <p:spPr bwMode="auto">
          <a:xfrm>
            <a:off x="3471863" y="5002213"/>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50</a:t>
            </a:r>
            <a:endParaRPr lang="en-US" sz="1400" b="1"/>
          </a:p>
        </p:txBody>
      </p:sp>
      <p:sp>
        <p:nvSpPr>
          <p:cNvPr id="102429" name="Rectangle 138"/>
          <p:cNvSpPr>
            <a:spLocks noChangeAspect="1" noChangeArrowheads="1"/>
          </p:cNvSpPr>
          <p:nvPr/>
        </p:nvSpPr>
        <p:spPr bwMode="auto">
          <a:xfrm>
            <a:off x="4344988" y="5002213"/>
            <a:ext cx="196850"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70</a:t>
            </a:r>
            <a:endParaRPr lang="en-US" sz="1400" b="1"/>
          </a:p>
        </p:txBody>
      </p:sp>
      <p:grpSp>
        <p:nvGrpSpPr>
          <p:cNvPr id="102430" name="Group 139"/>
          <p:cNvGrpSpPr>
            <a:grpSpLocks/>
          </p:cNvGrpSpPr>
          <p:nvPr/>
        </p:nvGrpSpPr>
        <p:grpSpPr bwMode="auto">
          <a:xfrm>
            <a:off x="1409700" y="4903788"/>
            <a:ext cx="4344988" cy="82550"/>
            <a:chOff x="888" y="3089"/>
            <a:chExt cx="2746" cy="44"/>
          </a:xfrm>
        </p:grpSpPr>
        <p:sp>
          <p:nvSpPr>
            <p:cNvPr id="102440" name="Line 140"/>
            <p:cNvSpPr>
              <a:spLocks noChangeAspect="1" noChangeShapeType="1"/>
            </p:cNvSpPr>
            <p:nvPr/>
          </p:nvSpPr>
          <p:spPr bwMode="auto">
            <a:xfrm flipV="1">
              <a:off x="888" y="3089"/>
              <a:ext cx="1" cy="44"/>
            </a:xfrm>
            <a:prstGeom prst="line">
              <a:avLst/>
            </a:prstGeom>
            <a:noFill/>
            <a:ln w="28575">
              <a:solidFill>
                <a:srgbClr val="1F1E1D"/>
              </a:solidFill>
              <a:round/>
              <a:headEnd/>
              <a:tailEnd/>
            </a:ln>
          </p:spPr>
          <p:txBody>
            <a:bodyPr/>
            <a:lstStyle/>
            <a:p>
              <a:endParaRPr lang="en-US"/>
            </a:p>
          </p:txBody>
        </p:sp>
        <p:sp>
          <p:nvSpPr>
            <p:cNvPr id="102441" name="Line 141"/>
            <p:cNvSpPr>
              <a:spLocks noChangeAspect="1" noChangeShapeType="1"/>
            </p:cNvSpPr>
            <p:nvPr/>
          </p:nvSpPr>
          <p:spPr bwMode="auto">
            <a:xfrm flipV="1">
              <a:off x="1422" y="3089"/>
              <a:ext cx="1" cy="44"/>
            </a:xfrm>
            <a:prstGeom prst="line">
              <a:avLst/>
            </a:prstGeom>
            <a:noFill/>
            <a:ln w="28575">
              <a:solidFill>
                <a:srgbClr val="1F1E1D"/>
              </a:solidFill>
              <a:round/>
              <a:headEnd/>
              <a:tailEnd/>
            </a:ln>
          </p:spPr>
          <p:txBody>
            <a:bodyPr/>
            <a:lstStyle/>
            <a:p>
              <a:endParaRPr lang="en-US"/>
            </a:p>
          </p:txBody>
        </p:sp>
        <p:sp>
          <p:nvSpPr>
            <p:cNvPr id="102442" name="Line 142"/>
            <p:cNvSpPr>
              <a:spLocks noChangeAspect="1" noChangeShapeType="1"/>
            </p:cNvSpPr>
            <p:nvPr/>
          </p:nvSpPr>
          <p:spPr bwMode="auto">
            <a:xfrm flipV="1">
              <a:off x="1990" y="3089"/>
              <a:ext cx="1" cy="44"/>
            </a:xfrm>
            <a:prstGeom prst="line">
              <a:avLst/>
            </a:prstGeom>
            <a:noFill/>
            <a:ln w="28575">
              <a:solidFill>
                <a:srgbClr val="1F1E1D"/>
              </a:solidFill>
              <a:round/>
              <a:headEnd/>
              <a:tailEnd/>
            </a:ln>
          </p:spPr>
          <p:txBody>
            <a:bodyPr/>
            <a:lstStyle/>
            <a:p>
              <a:endParaRPr lang="en-US"/>
            </a:p>
          </p:txBody>
        </p:sp>
        <p:sp>
          <p:nvSpPr>
            <p:cNvPr id="102443" name="Line 143"/>
            <p:cNvSpPr>
              <a:spLocks noChangeAspect="1" noChangeShapeType="1"/>
            </p:cNvSpPr>
            <p:nvPr/>
          </p:nvSpPr>
          <p:spPr bwMode="auto">
            <a:xfrm flipV="1">
              <a:off x="2532" y="3089"/>
              <a:ext cx="1" cy="44"/>
            </a:xfrm>
            <a:prstGeom prst="line">
              <a:avLst/>
            </a:prstGeom>
            <a:noFill/>
            <a:ln w="28575">
              <a:solidFill>
                <a:srgbClr val="1F1E1D"/>
              </a:solidFill>
              <a:round/>
              <a:headEnd/>
              <a:tailEnd/>
            </a:ln>
          </p:spPr>
          <p:txBody>
            <a:bodyPr/>
            <a:lstStyle/>
            <a:p>
              <a:endParaRPr lang="en-US"/>
            </a:p>
          </p:txBody>
        </p:sp>
        <p:sp>
          <p:nvSpPr>
            <p:cNvPr id="102444" name="Line 144"/>
            <p:cNvSpPr>
              <a:spLocks noChangeAspect="1" noChangeShapeType="1"/>
            </p:cNvSpPr>
            <p:nvPr/>
          </p:nvSpPr>
          <p:spPr bwMode="auto">
            <a:xfrm flipV="1">
              <a:off x="3353" y="3089"/>
              <a:ext cx="1" cy="44"/>
            </a:xfrm>
            <a:prstGeom prst="line">
              <a:avLst/>
            </a:prstGeom>
            <a:noFill/>
            <a:ln w="28575">
              <a:solidFill>
                <a:srgbClr val="1F1E1D"/>
              </a:solidFill>
              <a:round/>
              <a:headEnd/>
              <a:tailEnd/>
            </a:ln>
          </p:spPr>
          <p:txBody>
            <a:bodyPr/>
            <a:lstStyle/>
            <a:p>
              <a:endParaRPr lang="en-US"/>
            </a:p>
          </p:txBody>
        </p:sp>
        <p:sp>
          <p:nvSpPr>
            <p:cNvPr id="102445" name="Line 145"/>
            <p:cNvSpPr>
              <a:spLocks noChangeAspect="1" noChangeShapeType="1"/>
            </p:cNvSpPr>
            <p:nvPr/>
          </p:nvSpPr>
          <p:spPr bwMode="auto">
            <a:xfrm flipV="1">
              <a:off x="3082" y="3089"/>
              <a:ext cx="1" cy="44"/>
            </a:xfrm>
            <a:prstGeom prst="line">
              <a:avLst/>
            </a:prstGeom>
            <a:noFill/>
            <a:ln w="28575">
              <a:solidFill>
                <a:srgbClr val="1F1E1D"/>
              </a:solidFill>
              <a:round/>
              <a:headEnd/>
              <a:tailEnd/>
            </a:ln>
          </p:spPr>
          <p:txBody>
            <a:bodyPr/>
            <a:lstStyle/>
            <a:p>
              <a:endParaRPr lang="en-US"/>
            </a:p>
          </p:txBody>
        </p:sp>
        <p:sp>
          <p:nvSpPr>
            <p:cNvPr id="102446" name="Line 146"/>
            <p:cNvSpPr>
              <a:spLocks noChangeAspect="1" noChangeShapeType="1"/>
            </p:cNvSpPr>
            <p:nvPr/>
          </p:nvSpPr>
          <p:spPr bwMode="auto">
            <a:xfrm flipV="1">
              <a:off x="3633" y="3089"/>
              <a:ext cx="1" cy="44"/>
            </a:xfrm>
            <a:prstGeom prst="line">
              <a:avLst/>
            </a:prstGeom>
            <a:noFill/>
            <a:ln w="28575">
              <a:solidFill>
                <a:srgbClr val="1F1E1D"/>
              </a:solidFill>
              <a:round/>
              <a:headEnd/>
              <a:tailEnd/>
            </a:ln>
          </p:spPr>
          <p:txBody>
            <a:bodyPr/>
            <a:lstStyle/>
            <a:p>
              <a:endParaRPr lang="en-US"/>
            </a:p>
          </p:txBody>
        </p:sp>
        <p:sp>
          <p:nvSpPr>
            <p:cNvPr id="102447" name="Line 147"/>
            <p:cNvSpPr>
              <a:spLocks noChangeAspect="1" noChangeShapeType="1"/>
            </p:cNvSpPr>
            <p:nvPr/>
          </p:nvSpPr>
          <p:spPr bwMode="auto">
            <a:xfrm flipV="1">
              <a:off x="1159" y="3089"/>
              <a:ext cx="1" cy="44"/>
            </a:xfrm>
            <a:prstGeom prst="line">
              <a:avLst/>
            </a:prstGeom>
            <a:noFill/>
            <a:ln w="28575">
              <a:solidFill>
                <a:srgbClr val="1F1E1D"/>
              </a:solidFill>
              <a:round/>
              <a:headEnd/>
              <a:tailEnd/>
            </a:ln>
          </p:spPr>
          <p:txBody>
            <a:bodyPr/>
            <a:lstStyle/>
            <a:p>
              <a:endParaRPr lang="en-US"/>
            </a:p>
          </p:txBody>
        </p:sp>
        <p:sp>
          <p:nvSpPr>
            <p:cNvPr id="102448" name="Line 148"/>
            <p:cNvSpPr>
              <a:spLocks noChangeAspect="1" noChangeShapeType="1"/>
            </p:cNvSpPr>
            <p:nvPr/>
          </p:nvSpPr>
          <p:spPr bwMode="auto">
            <a:xfrm flipV="1">
              <a:off x="1710" y="3089"/>
              <a:ext cx="1" cy="44"/>
            </a:xfrm>
            <a:prstGeom prst="line">
              <a:avLst/>
            </a:prstGeom>
            <a:noFill/>
            <a:ln w="28575">
              <a:solidFill>
                <a:srgbClr val="1F1E1D"/>
              </a:solidFill>
              <a:round/>
              <a:headEnd/>
              <a:tailEnd/>
            </a:ln>
          </p:spPr>
          <p:txBody>
            <a:bodyPr/>
            <a:lstStyle/>
            <a:p>
              <a:endParaRPr lang="en-US"/>
            </a:p>
          </p:txBody>
        </p:sp>
        <p:sp>
          <p:nvSpPr>
            <p:cNvPr id="102449" name="Line 149"/>
            <p:cNvSpPr>
              <a:spLocks noChangeAspect="1" noChangeShapeType="1"/>
            </p:cNvSpPr>
            <p:nvPr/>
          </p:nvSpPr>
          <p:spPr bwMode="auto">
            <a:xfrm flipV="1">
              <a:off x="2261" y="3089"/>
              <a:ext cx="1" cy="44"/>
            </a:xfrm>
            <a:prstGeom prst="line">
              <a:avLst/>
            </a:prstGeom>
            <a:noFill/>
            <a:ln w="28575">
              <a:solidFill>
                <a:srgbClr val="1F1E1D"/>
              </a:solidFill>
              <a:round/>
              <a:headEnd/>
              <a:tailEnd/>
            </a:ln>
          </p:spPr>
          <p:txBody>
            <a:bodyPr/>
            <a:lstStyle/>
            <a:p>
              <a:endParaRPr lang="en-US"/>
            </a:p>
          </p:txBody>
        </p:sp>
        <p:sp>
          <p:nvSpPr>
            <p:cNvPr id="102450" name="Line 150"/>
            <p:cNvSpPr>
              <a:spLocks noChangeAspect="1" noChangeShapeType="1"/>
            </p:cNvSpPr>
            <p:nvPr/>
          </p:nvSpPr>
          <p:spPr bwMode="auto">
            <a:xfrm flipV="1">
              <a:off x="2811" y="3089"/>
              <a:ext cx="1" cy="44"/>
            </a:xfrm>
            <a:prstGeom prst="line">
              <a:avLst/>
            </a:prstGeom>
            <a:noFill/>
            <a:ln w="28575">
              <a:solidFill>
                <a:srgbClr val="1F1E1D"/>
              </a:solidFill>
              <a:round/>
              <a:headEnd/>
              <a:tailEnd/>
            </a:ln>
          </p:spPr>
          <p:txBody>
            <a:bodyPr/>
            <a:lstStyle/>
            <a:p>
              <a:endParaRPr lang="en-US"/>
            </a:p>
          </p:txBody>
        </p:sp>
      </p:grpSp>
      <p:sp>
        <p:nvSpPr>
          <p:cNvPr id="102431" name="Rectangle 151"/>
          <p:cNvSpPr>
            <a:spLocks noChangeAspect="1" noChangeArrowheads="1"/>
          </p:cNvSpPr>
          <p:nvPr/>
        </p:nvSpPr>
        <p:spPr bwMode="auto">
          <a:xfrm>
            <a:off x="2976563" y="5218113"/>
            <a:ext cx="1203325" cy="212725"/>
          </a:xfrm>
          <a:prstGeom prst="rect">
            <a:avLst/>
          </a:prstGeom>
          <a:noFill/>
          <a:ln w="9525">
            <a:noFill/>
            <a:miter lim="800000"/>
            <a:headEnd/>
            <a:tailEnd/>
          </a:ln>
        </p:spPr>
        <p:txBody>
          <a:bodyPr wrap="none" lIns="0" tIns="0" rIns="0" bIns="0">
            <a:spAutoFit/>
          </a:bodyPr>
          <a:lstStyle/>
          <a:p>
            <a:r>
              <a:rPr lang="en-US" sz="1400" b="1">
                <a:solidFill>
                  <a:srgbClr val="1F1E1D"/>
                </a:solidFill>
                <a:latin typeface="Helvetica Neue" charset="0"/>
              </a:rPr>
              <a:t>Heart T2* (ms)</a:t>
            </a:r>
            <a:endParaRPr lang="en-US" sz="1400" b="1"/>
          </a:p>
        </p:txBody>
      </p:sp>
      <p:sp>
        <p:nvSpPr>
          <p:cNvPr id="102432" name="Freeform 152"/>
          <p:cNvSpPr>
            <a:spLocks noChangeAspect="1"/>
          </p:cNvSpPr>
          <p:nvPr/>
        </p:nvSpPr>
        <p:spPr bwMode="auto">
          <a:xfrm>
            <a:off x="1409700" y="1685925"/>
            <a:ext cx="4357688" cy="3217863"/>
          </a:xfrm>
          <a:custGeom>
            <a:avLst/>
            <a:gdLst>
              <a:gd name="T0" fmla="*/ 0 w 3369"/>
              <a:gd name="T1" fmla="*/ 0 h 2489"/>
              <a:gd name="T2" fmla="*/ 0 w 3369"/>
              <a:gd name="T3" fmla="*/ 3217863 h 2489"/>
              <a:gd name="T4" fmla="*/ 4357688 w 3369"/>
              <a:gd name="T5" fmla="*/ 3217863 h 2489"/>
              <a:gd name="T6" fmla="*/ 0 60000 65536"/>
              <a:gd name="T7" fmla="*/ 0 60000 65536"/>
              <a:gd name="T8" fmla="*/ 0 60000 65536"/>
              <a:gd name="T9" fmla="*/ 0 w 3369"/>
              <a:gd name="T10" fmla="*/ 0 h 2489"/>
              <a:gd name="T11" fmla="*/ 3369 w 3369"/>
              <a:gd name="T12" fmla="*/ 2489 h 2489"/>
            </a:gdLst>
            <a:ahLst/>
            <a:cxnLst>
              <a:cxn ang="T6">
                <a:pos x="T0" y="T1"/>
              </a:cxn>
              <a:cxn ang="T7">
                <a:pos x="T2" y="T3"/>
              </a:cxn>
              <a:cxn ang="T8">
                <a:pos x="T4" y="T5"/>
              </a:cxn>
            </a:cxnLst>
            <a:rect l="T9" t="T10" r="T11" b="T12"/>
            <a:pathLst>
              <a:path w="3369" h="2489">
                <a:moveTo>
                  <a:pt x="0" y="0"/>
                </a:moveTo>
                <a:lnTo>
                  <a:pt x="0" y="2489"/>
                </a:lnTo>
                <a:lnTo>
                  <a:pt x="3369" y="2489"/>
                </a:lnTo>
              </a:path>
            </a:pathLst>
          </a:custGeom>
          <a:noFill/>
          <a:ln w="28575">
            <a:solidFill>
              <a:srgbClr val="1F1E1D"/>
            </a:solidFill>
            <a:round/>
            <a:headEnd/>
            <a:tailEnd/>
          </a:ln>
        </p:spPr>
        <p:txBody>
          <a:bodyPr/>
          <a:lstStyle/>
          <a:p>
            <a:endParaRPr lang="en-US"/>
          </a:p>
        </p:txBody>
      </p:sp>
      <p:pic>
        <p:nvPicPr>
          <p:cNvPr id="102433" name="Picture 153" descr="heart1"/>
          <p:cNvPicPr>
            <a:picLocks noChangeAspect="1" noChangeArrowheads="1"/>
          </p:cNvPicPr>
          <p:nvPr/>
        </p:nvPicPr>
        <p:blipFill>
          <a:blip r:embed="rId3"/>
          <a:srcRect/>
          <a:stretch>
            <a:fillRect/>
          </a:stretch>
        </p:blipFill>
        <p:spPr bwMode="auto">
          <a:xfrm>
            <a:off x="6789738" y="1776413"/>
            <a:ext cx="1871662" cy="1622425"/>
          </a:xfrm>
          <a:prstGeom prst="rect">
            <a:avLst/>
          </a:prstGeom>
          <a:noFill/>
          <a:ln w="9525">
            <a:solidFill>
              <a:schemeClr val="tx1"/>
            </a:solidFill>
            <a:miter lim="800000"/>
            <a:headEnd/>
            <a:tailEnd/>
          </a:ln>
        </p:spPr>
      </p:pic>
      <p:pic>
        <p:nvPicPr>
          <p:cNvPr id="102434" name="Picture 154" descr="heart2"/>
          <p:cNvPicPr>
            <a:picLocks noChangeAspect="1" noChangeArrowheads="1"/>
          </p:cNvPicPr>
          <p:nvPr/>
        </p:nvPicPr>
        <p:blipFill>
          <a:blip r:embed="rId4"/>
          <a:srcRect/>
          <a:stretch>
            <a:fillRect/>
          </a:stretch>
        </p:blipFill>
        <p:spPr bwMode="auto">
          <a:xfrm>
            <a:off x="6788150" y="3956050"/>
            <a:ext cx="1873250" cy="1624013"/>
          </a:xfrm>
          <a:prstGeom prst="rect">
            <a:avLst/>
          </a:prstGeom>
          <a:noFill/>
          <a:ln w="9525">
            <a:solidFill>
              <a:schemeClr val="tx1"/>
            </a:solidFill>
            <a:miter lim="800000"/>
            <a:headEnd/>
            <a:tailEnd/>
          </a:ln>
        </p:spPr>
      </p:pic>
      <p:sp>
        <p:nvSpPr>
          <p:cNvPr id="102435" name="Rectangle 155"/>
          <p:cNvSpPr>
            <a:spLocks noChangeArrowheads="1"/>
          </p:cNvSpPr>
          <p:nvPr/>
        </p:nvSpPr>
        <p:spPr bwMode="auto">
          <a:xfrm>
            <a:off x="6716713" y="3394075"/>
            <a:ext cx="2017712" cy="457200"/>
          </a:xfrm>
          <a:prstGeom prst="rect">
            <a:avLst/>
          </a:prstGeom>
          <a:noFill/>
          <a:ln w="9525">
            <a:noFill/>
            <a:miter lim="800000"/>
            <a:headEnd/>
            <a:tailEnd/>
          </a:ln>
        </p:spPr>
        <p:txBody>
          <a:bodyPr anchor="ctr">
            <a:spAutoFit/>
          </a:bodyPr>
          <a:lstStyle/>
          <a:p>
            <a:pPr algn="ctr" eaLnBrk="0" hangingPunct="0"/>
            <a:r>
              <a:rPr lang="en-US" sz="1200" b="1">
                <a:solidFill>
                  <a:srgbClr val="EC8026"/>
                </a:solidFill>
              </a:rPr>
              <a:t>Cardiac T2* value of 37 ms in a normal heart </a:t>
            </a:r>
          </a:p>
        </p:txBody>
      </p:sp>
      <p:sp>
        <p:nvSpPr>
          <p:cNvPr id="102436" name="Rectangle 156"/>
          <p:cNvSpPr>
            <a:spLocks noChangeArrowheads="1"/>
          </p:cNvSpPr>
          <p:nvPr/>
        </p:nvSpPr>
        <p:spPr bwMode="auto">
          <a:xfrm>
            <a:off x="6770688" y="5630863"/>
            <a:ext cx="1908175" cy="822325"/>
          </a:xfrm>
          <a:prstGeom prst="rect">
            <a:avLst/>
          </a:prstGeom>
          <a:noFill/>
          <a:ln w="9525">
            <a:noFill/>
            <a:miter lim="800000"/>
            <a:headEnd/>
            <a:tailEnd/>
          </a:ln>
        </p:spPr>
        <p:txBody>
          <a:bodyPr anchor="ctr">
            <a:spAutoFit/>
          </a:bodyPr>
          <a:lstStyle/>
          <a:p>
            <a:pPr algn="ctr" eaLnBrk="0" hangingPunct="0"/>
            <a:r>
              <a:rPr lang="en-US" sz="1200" b="1">
                <a:solidFill>
                  <a:srgbClr val="EC8026"/>
                </a:solidFill>
              </a:rPr>
              <a:t>Cardiac T2* value of 4 ms in a significantly iron-overloaded</a:t>
            </a:r>
            <a:br>
              <a:rPr lang="en-US" sz="1200" b="1">
                <a:solidFill>
                  <a:srgbClr val="EC8026"/>
                </a:solidFill>
              </a:rPr>
            </a:br>
            <a:r>
              <a:rPr lang="en-US" sz="1200" b="1">
                <a:solidFill>
                  <a:srgbClr val="EC8026"/>
                </a:solidFill>
              </a:rPr>
              <a:t>heart</a:t>
            </a:r>
          </a:p>
        </p:txBody>
      </p:sp>
      <p:sp>
        <p:nvSpPr>
          <p:cNvPr id="102437" name="Text Box 157"/>
          <p:cNvSpPr txBox="1">
            <a:spLocks noChangeArrowheads="1"/>
          </p:cNvSpPr>
          <p:nvPr/>
        </p:nvSpPr>
        <p:spPr bwMode="auto">
          <a:xfrm>
            <a:off x="157163" y="6211888"/>
            <a:ext cx="7410450" cy="457200"/>
          </a:xfrm>
          <a:prstGeom prst="rect">
            <a:avLst/>
          </a:prstGeom>
          <a:noFill/>
          <a:ln w="9525">
            <a:noFill/>
            <a:miter lim="800000"/>
            <a:headEnd/>
            <a:tailEnd/>
          </a:ln>
        </p:spPr>
        <p:txBody>
          <a:bodyPr>
            <a:spAutoFit/>
          </a:bodyPr>
          <a:lstStyle/>
          <a:p>
            <a:r>
              <a:rPr lang="en-GB" sz="1200">
                <a:solidFill>
                  <a:srgbClr val="000000"/>
                </a:solidFill>
              </a:rPr>
              <a:t>LVEF, left ventricular ejection fraction </a:t>
            </a:r>
          </a:p>
          <a:p>
            <a:r>
              <a:rPr lang="en-GB" sz="1200">
                <a:solidFill>
                  <a:srgbClr val="000000"/>
                </a:solidFill>
              </a:rPr>
              <a:t>Anderson LJ </a:t>
            </a:r>
            <a:r>
              <a:rPr lang="en-GB" sz="1200" i="1">
                <a:solidFill>
                  <a:srgbClr val="000000"/>
                </a:solidFill>
              </a:rPr>
              <a:t>et al</a:t>
            </a:r>
            <a:r>
              <a:rPr lang="en-GB" sz="1200">
                <a:solidFill>
                  <a:srgbClr val="000000"/>
                </a:solidFill>
              </a:rPr>
              <a:t>. </a:t>
            </a:r>
            <a:r>
              <a:rPr lang="en-GB" sz="1200" i="1">
                <a:solidFill>
                  <a:srgbClr val="000000"/>
                </a:solidFill>
              </a:rPr>
              <a:t>Eur Heart J</a:t>
            </a:r>
            <a:r>
              <a:rPr lang="en-GB" sz="1200">
                <a:solidFill>
                  <a:srgbClr val="000000"/>
                </a:solidFill>
              </a:rPr>
              <a:t> 2001;22:2171–2179</a:t>
            </a:r>
          </a:p>
        </p:txBody>
      </p:sp>
      <p:sp>
        <p:nvSpPr>
          <p:cNvPr id="102438" name="Rectangle 158"/>
          <p:cNvSpPr>
            <a:spLocks noGrp="1" noChangeArrowheads="1"/>
          </p:cNvSpPr>
          <p:nvPr>
            <p:ph type="title"/>
          </p:nvPr>
        </p:nvSpPr>
        <p:spPr/>
        <p:txBody>
          <a:bodyPr/>
          <a:lstStyle/>
          <a:p>
            <a:pPr eaLnBrk="1" hangingPunct="1"/>
            <a:r>
              <a:rPr lang="en-GB" smtClean="0"/>
              <a:t>T2* MRI: Emerging new standard </a:t>
            </a:r>
            <a:br>
              <a:rPr lang="en-GB" smtClean="0"/>
            </a:br>
            <a:r>
              <a:rPr lang="en-GB" smtClean="0"/>
              <a:t>for cardiac iron</a:t>
            </a:r>
            <a:endParaRPr lang="en-US" smtClean="0"/>
          </a:p>
        </p:txBody>
      </p:sp>
      <p:sp>
        <p:nvSpPr>
          <p:cNvPr id="112799" name="AutoShape 159"/>
          <p:cNvSpPr>
            <a:spLocks noChangeArrowheads="1"/>
          </p:cNvSpPr>
          <p:nvPr/>
        </p:nvSpPr>
        <p:spPr bwMode="auto">
          <a:xfrm>
            <a:off x="257175" y="5516563"/>
            <a:ext cx="6115050" cy="574675"/>
          </a:xfrm>
          <a:prstGeom prst="roundRect">
            <a:avLst>
              <a:gd name="adj" fmla="val 16667"/>
            </a:avLst>
          </a:prstGeom>
          <a:solidFill>
            <a:srgbClr val="EC8026"/>
          </a:solidFill>
          <a:ln w="38100">
            <a:noFill/>
            <a:round/>
            <a:headEnd/>
            <a:tailEnd/>
          </a:ln>
        </p:spPr>
        <p:txBody>
          <a:bodyPr wrap="none" anchor="ctr"/>
          <a:lstStyle/>
          <a:p>
            <a:pPr algn="ctr">
              <a:spcBef>
                <a:spcPct val="30000"/>
              </a:spcBef>
              <a:spcAft>
                <a:spcPct val="20000"/>
              </a:spcAft>
              <a:buClr>
                <a:srgbClr val="EC8026"/>
              </a:buClr>
              <a:buFont typeface="Arial" pitchFamily="34" charset="0"/>
              <a:buNone/>
            </a:pPr>
            <a:r>
              <a:rPr lang="en-GB" b="1"/>
              <a:t>Myocardial T2* values &lt;20 ms are associated with</a:t>
            </a:r>
            <a:br>
              <a:rPr lang="en-GB" b="1"/>
            </a:br>
            <a:r>
              <a:rPr lang="en-GB" b="1"/>
              <a:t>progressive and significant decline in LVEF </a:t>
            </a:r>
            <a:endParaRPr lang="en-US"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799"/>
                                        </p:tgtEl>
                                        <p:attrNameLst>
                                          <p:attrName>style.visibility</p:attrName>
                                        </p:attrNameLst>
                                      </p:cBhvr>
                                      <p:to>
                                        <p:strVal val="visible"/>
                                      </p:to>
                                    </p:set>
                                    <p:animEffect transition="in" filter="wipe(left)">
                                      <p:cBhvr>
                                        <p:cTn id="10" dur="500"/>
                                        <p:tgtEl>
                                          <p:spTgt spid="112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6283" y="1922323"/>
            <a:ext cx="4058022" cy="3206536"/>
          </a:xfrm>
          <a:prstGeom prst="rect">
            <a:avLst/>
          </a:prstGeom>
        </p:spPr>
      </p:pic>
      <p:pic>
        <p:nvPicPr>
          <p:cNvPr id="3" name="Picture 2"/>
          <p:cNvPicPr>
            <a:picLocks noChangeAspect="1"/>
          </p:cNvPicPr>
          <p:nvPr/>
        </p:nvPicPr>
        <p:blipFill>
          <a:blip r:embed="rId4"/>
          <a:stretch>
            <a:fillRect/>
          </a:stretch>
        </p:blipFill>
        <p:spPr>
          <a:xfrm>
            <a:off x="4394959" y="1943271"/>
            <a:ext cx="4003535" cy="3292117"/>
          </a:xfrm>
          <a:prstGeom prst="rect">
            <a:avLst/>
          </a:prstGeom>
        </p:spPr>
      </p:pic>
      <p:sp>
        <p:nvSpPr>
          <p:cNvPr id="4" name="Text Box 61"/>
          <p:cNvSpPr txBox="1">
            <a:spLocks noChangeArrowheads="1"/>
          </p:cNvSpPr>
          <p:nvPr/>
        </p:nvSpPr>
        <p:spPr bwMode="auto">
          <a:xfrm>
            <a:off x="5128507" y="5855962"/>
            <a:ext cx="3167529"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0" hangingPunct="0"/>
            <a:r>
              <a:rPr lang="en-US" sz="1200" dirty="0" err="1" smtClean="0"/>
              <a:t>Noetzli</a:t>
            </a:r>
            <a:r>
              <a:rPr lang="en-US" sz="1200" dirty="0" smtClean="0"/>
              <a:t> LJ, et al . Blood. 2009; 114:4021-26.</a:t>
            </a:r>
            <a:endParaRPr lang="en-US" sz="1200" dirty="0"/>
          </a:p>
        </p:txBody>
      </p:sp>
      <p:sp>
        <p:nvSpPr>
          <p:cNvPr id="6" name="Rectangle 16"/>
          <p:cNvSpPr txBox="1">
            <a:spLocks noChangeArrowheads="1"/>
          </p:cNvSpPr>
          <p:nvPr/>
        </p:nvSpPr>
        <p:spPr bwMode="auto">
          <a:xfrm>
            <a:off x="3032125" y="357540"/>
            <a:ext cx="5584426" cy="55480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a:lstStyle>
          <a:p>
            <a:r>
              <a:rPr lang="en-GB" b="0" dirty="0" smtClean="0"/>
              <a:t>Pancreatic Fe predicts cardiac Fe</a:t>
            </a:r>
            <a:endParaRPr lang="en-GB" b="0" dirty="0"/>
          </a:p>
        </p:txBody>
      </p:sp>
      <p:sp>
        <p:nvSpPr>
          <p:cNvPr id="5" name="Footer Placeholder 4"/>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7" name="Slide Number Placeholder 6"/>
          <p:cNvSpPr>
            <a:spLocks noGrp="1"/>
          </p:cNvSpPr>
          <p:nvPr>
            <p:ph type="sldNum" sz="quarter" idx="4294967295"/>
          </p:nvPr>
        </p:nvSpPr>
        <p:spPr>
          <a:xfrm>
            <a:off x="6553200" y="6465888"/>
            <a:ext cx="2133600" cy="365125"/>
          </a:xfrm>
          <a:prstGeom prst="rect">
            <a:avLst/>
          </a:prstGeom>
        </p:spPr>
        <p:txBody>
          <a:bodyPr/>
          <a:lstStyle/>
          <a:p>
            <a:pPr>
              <a:defRPr/>
            </a:pPr>
            <a:fld id="{D9437268-8633-2748-A703-64FD828C6AB0}" type="slidenum">
              <a:rPr lang="en-US" smtClean="0"/>
              <a:pPr>
                <a:defRPr/>
              </a:pPr>
              <a:t>45</a:t>
            </a:fld>
            <a:endParaRPr lang="en-US"/>
          </a:p>
        </p:txBody>
      </p:sp>
    </p:spTree>
    <p:extLst>
      <p:ext uri="{BB962C8B-B14F-4D97-AF65-F5344CB8AC3E}">
        <p14:creationId xmlns:p14="http://schemas.microsoft.com/office/powerpoint/2010/main" val="2831588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AutoShape 2"/>
          <p:cNvSpPr>
            <a:spLocks noChangeArrowheads="1"/>
          </p:cNvSpPr>
          <p:nvPr/>
        </p:nvSpPr>
        <p:spPr bwMode="auto">
          <a:xfrm>
            <a:off x="3448050" y="3343275"/>
            <a:ext cx="971550" cy="814388"/>
          </a:xfrm>
          <a:prstGeom prst="rightArrow">
            <a:avLst>
              <a:gd name="adj1" fmla="val 50102"/>
              <a:gd name="adj2" fmla="val 38987"/>
            </a:avLst>
          </a:prstGeom>
          <a:solidFill>
            <a:srgbClr val="969696">
              <a:alpha val="81175"/>
            </a:srgbClr>
          </a:solidFill>
          <a:ln w="9525">
            <a:noFill/>
            <a:miter lim="800000"/>
            <a:headEnd/>
            <a:tailEnd/>
          </a:ln>
        </p:spPr>
        <p:txBody>
          <a:bodyPr wrap="none" anchor="ctr"/>
          <a:lstStyle/>
          <a:p>
            <a:endParaRPr lang="en-US"/>
          </a:p>
        </p:txBody>
      </p:sp>
      <p:sp>
        <p:nvSpPr>
          <p:cNvPr id="110595" name="Oval 3"/>
          <p:cNvSpPr>
            <a:spLocks noChangeArrowheads="1"/>
          </p:cNvSpPr>
          <p:nvPr/>
        </p:nvSpPr>
        <p:spPr bwMode="auto">
          <a:xfrm>
            <a:off x="311150" y="3044825"/>
            <a:ext cx="1211263" cy="1409700"/>
          </a:xfrm>
          <a:prstGeom prst="ellipse">
            <a:avLst/>
          </a:prstGeom>
          <a:solidFill>
            <a:srgbClr val="EC8026"/>
          </a:solidFill>
          <a:ln w="9525">
            <a:noFill/>
            <a:round/>
            <a:headEnd/>
            <a:tailEnd/>
          </a:ln>
          <a:effectLst>
            <a:prstShdw prst="shdw17" dist="17961" dir="2700000">
              <a:srgbClr val="8E4D17">
                <a:alpha val="74997"/>
              </a:srgbClr>
            </a:prstShdw>
          </a:effectLst>
        </p:spPr>
        <p:txBody>
          <a:bodyPr wrap="none" anchor="ctr"/>
          <a:lstStyle/>
          <a:p>
            <a:pPr algn="ctr" eaLnBrk="0" hangingPunct="0"/>
            <a:r>
              <a:rPr lang="en-US" sz="2000" b="1"/>
              <a:t>Chelator</a:t>
            </a:r>
          </a:p>
        </p:txBody>
      </p:sp>
      <p:sp>
        <p:nvSpPr>
          <p:cNvPr id="110596" name="AutoShape 4"/>
          <p:cNvSpPr>
            <a:spLocks noChangeArrowheads="1"/>
          </p:cNvSpPr>
          <p:nvPr/>
        </p:nvSpPr>
        <p:spPr bwMode="auto">
          <a:xfrm>
            <a:off x="6746875" y="3341688"/>
            <a:ext cx="873125" cy="814387"/>
          </a:xfrm>
          <a:prstGeom prst="rightArrow">
            <a:avLst>
              <a:gd name="adj1" fmla="val 50102"/>
              <a:gd name="adj2" fmla="val 38790"/>
            </a:avLst>
          </a:prstGeom>
          <a:solidFill>
            <a:srgbClr val="969696"/>
          </a:solidFill>
          <a:ln w="9525">
            <a:noFill/>
            <a:miter lim="800000"/>
            <a:headEnd/>
            <a:tailEnd/>
          </a:ln>
        </p:spPr>
        <p:txBody>
          <a:bodyPr wrap="none" anchor="ctr"/>
          <a:lstStyle/>
          <a:p>
            <a:endParaRPr lang="en-US"/>
          </a:p>
        </p:txBody>
      </p:sp>
      <p:sp>
        <p:nvSpPr>
          <p:cNvPr id="110597" name="AutoShape 5"/>
          <p:cNvSpPr>
            <a:spLocks noChangeArrowheads="1"/>
          </p:cNvSpPr>
          <p:nvPr/>
        </p:nvSpPr>
        <p:spPr bwMode="auto">
          <a:xfrm flipV="1">
            <a:off x="5335588" y="3268663"/>
            <a:ext cx="1279525" cy="1279525"/>
          </a:xfrm>
          <a:prstGeom prst="triangle">
            <a:avLst>
              <a:gd name="adj" fmla="val 50000"/>
            </a:avLst>
          </a:prstGeom>
          <a:noFill/>
          <a:ln w="9525">
            <a:solidFill>
              <a:srgbClr val="000000"/>
            </a:solidFill>
            <a:prstDash val="dash"/>
            <a:miter lim="800000"/>
            <a:headEnd/>
            <a:tailEnd/>
          </a:ln>
        </p:spPr>
        <p:txBody>
          <a:bodyPr wrap="none" anchor="ctr"/>
          <a:lstStyle/>
          <a:p>
            <a:endParaRPr lang="en-US"/>
          </a:p>
        </p:txBody>
      </p:sp>
      <p:sp>
        <p:nvSpPr>
          <p:cNvPr id="110598" name="AutoShape 6"/>
          <p:cNvSpPr>
            <a:spLocks noChangeArrowheads="1"/>
          </p:cNvSpPr>
          <p:nvPr/>
        </p:nvSpPr>
        <p:spPr bwMode="auto">
          <a:xfrm>
            <a:off x="5349875" y="2938463"/>
            <a:ext cx="1279525" cy="1279525"/>
          </a:xfrm>
          <a:prstGeom prst="triangle">
            <a:avLst>
              <a:gd name="adj" fmla="val 50000"/>
            </a:avLst>
          </a:prstGeom>
          <a:noFill/>
          <a:ln w="9525">
            <a:solidFill>
              <a:srgbClr val="000000"/>
            </a:solidFill>
            <a:prstDash val="dash"/>
            <a:miter lim="800000"/>
            <a:headEnd/>
            <a:tailEnd/>
          </a:ln>
        </p:spPr>
        <p:txBody>
          <a:bodyPr wrap="none" anchor="ctr"/>
          <a:lstStyle/>
          <a:p>
            <a:endParaRPr lang="en-US"/>
          </a:p>
        </p:txBody>
      </p:sp>
      <p:sp>
        <p:nvSpPr>
          <p:cNvPr id="110599" name="Oval 7"/>
          <p:cNvSpPr>
            <a:spLocks noChangeAspect="1" noChangeArrowheads="1"/>
          </p:cNvSpPr>
          <p:nvPr/>
        </p:nvSpPr>
        <p:spPr bwMode="auto">
          <a:xfrm>
            <a:off x="5476875" y="3238500"/>
            <a:ext cx="1023938" cy="1023938"/>
          </a:xfrm>
          <a:prstGeom prst="ellipse">
            <a:avLst/>
          </a:prstGeom>
          <a:solidFill>
            <a:srgbClr val="007FA1"/>
          </a:solidFill>
          <a:ln w="12700">
            <a:solidFill>
              <a:srgbClr val="000000"/>
            </a:solidFill>
            <a:prstDash val="dash"/>
            <a:round/>
            <a:headEnd/>
            <a:tailEnd/>
          </a:ln>
        </p:spPr>
        <p:txBody>
          <a:bodyPr wrap="none" anchor="ctr"/>
          <a:lstStyle/>
          <a:p>
            <a:pPr algn="ctr" eaLnBrk="0" hangingPunct="0"/>
            <a:r>
              <a:rPr lang="en-US" sz="1800" b="1"/>
              <a:t>Metal</a:t>
            </a:r>
          </a:p>
        </p:txBody>
      </p:sp>
      <p:sp>
        <p:nvSpPr>
          <p:cNvPr id="110600" name="Oval 8"/>
          <p:cNvSpPr>
            <a:spLocks noChangeArrowheads="1"/>
          </p:cNvSpPr>
          <p:nvPr/>
        </p:nvSpPr>
        <p:spPr bwMode="auto">
          <a:xfrm>
            <a:off x="4465638" y="3044825"/>
            <a:ext cx="1211262" cy="1409700"/>
          </a:xfrm>
          <a:prstGeom prst="ellipse">
            <a:avLst/>
          </a:prstGeom>
          <a:solidFill>
            <a:srgbClr val="EC8026"/>
          </a:solidFill>
          <a:ln w="9525">
            <a:noFill/>
            <a:round/>
            <a:headEnd/>
            <a:tailEnd/>
          </a:ln>
          <a:effectLst>
            <a:prstShdw prst="shdw17" dist="17961" dir="2700000">
              <a:srgbClr val="8E4D17">
                <a:alpha val="74997"/>
              </a:srgbClr>
            </a:prstShdw>
          </a:effectLst>
        </p:spPr>
        <p:txBody>
          <a:bodyPr wrap="none" anchor="ctr"/>
          <a:lstStyle/>
          <a:p>
            <a:pPr algn="ctr" eaLnBrk="0" hangingPunct="0"/>
            <a:r>
              <a:rPr lang="en-US" sz="2000" b="1"/>
              <a:t>Chelator</a:t>
            </a:r>
          </a:p>
        </p:txBody>
      </p:sp>
      <p:sp>
        <p:nvSpPr>
          <p:cNvPr id="110601" name="AutoShape 9"/>
          <p:cNvSpPr>
            <a:spLocks noChangeArrowheads="1"/>
          </p:cNvSpPr>
          <p:nvPr/>
        </p:nvSpPr>
        <p:spPr bwMode="auto">
          <a:xfrm>
            <a:off x="2225675" y="2349500"/>
            <a:ext cx="1020763" cy="498475"/>
          </a:xfrm>
          <a:prstGeom prst="roundRect">
            <a:avLst>
              <a:gd name="adj" fmla="val 16667"/>
            </a:avLst>
          </a:prstGeom>
          <a:noFill/>
          <a:ln w="9525">
            <a:noFill/>
            <a:round/>
            <a:headEnd/>
            <a:tailEnd/>
          </a:ln>
        </p:spPr>
        <p:txBody>
          <a:bodyPr wrap="none">
            <a:spAutoFit/>
          </a:bodyPr>
          <a:lstStyle/>
          <a:p>
            <a:pPr algn="ctr" eaLnBrk="0" hangingPunct="0"/>
            <a:r>
              <a:rPr lang="en-US" sz="2400" b="1">
                <a:solidFill>
                  <a:srgbClr val="E44C16"/>
                </a:solidFill>
              </a:rPr>
              <a:t>Toxic</a:t>
            </a:r>
          </a:p>
        </p:txBody>
      </p:sp>
      <p:sp>
        <p:nvSpPr>
          <p:cNvPr id="110602" name="AutoShape 10"/>
          <p:cNvSpPr>
            <a:spLocks noChangeArrowheads="1"/>
          </p:cNvSpPr>
          <p:nvPr/>
        </p:nvSpPr>
        <p:spPr bwMode="auto">
          <a:xfrm>
            <a:off x="7567613" y="3535363"/>
            <a:ext cx="1374775" cy="430212"/>
          </a:xfrm>
          <a:prstGeom prst="roundRect">
            <a:avLst>
              <a:gd name="adj" fmla="val 16667"/>
            </a:avLst>
          </a:prstGeom>
          <a:noFill/>
          <a:ln w="9525">
            <a:noFill/>
            <a:round/>
            <a:headEnd/>
            <a:tailEnd/>
          </a:ln>
        </p:spPr>
        <p:txBody>
          <a:bodyPr wrap="none">
            <a:spAutoFit/>
          </a:bodyPr>
          <a:lstStyle/>
          <a:p>
            <a:pPr algn="ctr" eaLnBrk="0" hangingPunct="0"/>
            <a:r>
              <a:rPr lang="en-US" sz="2000" b="1">
                <a:solidFill>
                  <a:srgbClr val="EC8026"/>
                </a:solidFill>
              </a:rPr>
              <a:t>Excretion</a:t>
            </a:r>
          </a:p>
        </p:txBody>
      </p:sp>
      <p:sp>
        <p:nvSpPr>
          <p:cNvPr id="110603" name="AutoShape 11"/>
          <p:cNvSpPr>
            <a:spLocks noChangeArrowheads="1"/>
          </p:cNvSpPr>
          <p:nvPr/>
        </p:nvSpPr>
        <p:spPr bwMode="auto">
          <a:xfrm flipV="1">
            <a:off x="2074863" y="3257550"/>
            <a:ext cx="1279525" cy="1279525"/>
          </a:xfrm>
          <a:prstGeom prst="triangle">
            <a:avLst>
              <a:gd name="adj" fmla="val 50000"/>
            </a:avLst>
          </a:prstGeom>
          <a:gradFill rotWithShape="1">
            <a:gsLst>
              <a:gs pos="0">
                <a:srgbClr val="B2B2B2"/>
              </a:gs>
              <a:gs pos="100000">
                <a:srgbClr val="525252"/>
              </a:gs>
            </a:gsLst>
            <a:path path="shape">
              <a:fillToRect l="50000" t="50000" r="50000" b="50000"/>
            </a:path>
          </a:gradFill>
          <a:ln w="9525">
            <a:noFill/>
            <a:miter lim="800000"/>
            <a:headEnd/>
            <a:tailEnd/>
          </a:ln>
        </p:spPr>
        <p:txBody>
          <a:bodyPr wrap="none" anchor="ctr"/>
          <a:lstStyle/>
          <a:p>
            <a:endParaRPr lang="en-US"/>
          </a:p>
        </p:txBody>
      </p:sp>
      <p:sp>
        <p:nvSpPr>
          <p:cNvPr id="110604" name="AutoShape 12"/>
          <p:cNvSpPr>
            <a:spLocks noChangeArrowheads="1"/>
          </p:cNvSpPr>
          <p:nvPr/>
        </p:nvSpPr>
        <p:spPr bwMode="auto">
          <a:xfrm>
            <a:off x="2089150" y="2927350"/>
            <a:ext cx="1279525" cy="1279525"/>
          </a:xfrm>
          <a:prstGeom prst="triangle">
            <a:avLst>
              <a:gd name="adj" fmla="val 50000"/>
            </a:avLst>
          </a:prstGeom>
          <a:gradFill rotWithShape="1">
            <a:gsLst>
              <a:gs pos="0">
                <a:srgbClr val="B2B2B2"/>
              </a:gs>
              <a:gs pos="100000">
                <a:srgbClr val="525252"/>
              </a:gs>
            </a:gsLst>
            <a:path path="shape">
              <a:fillToRect l="50000" t="50000" r="50000" b="50000"/>
            </a:path>
          </a:gradFill>
          <a:ln w="9525">
            <a:noFill/>
            <a:miter lim="800000"/>
            <a:headEnd/>
            <a:tailEnd/>
          </a:ln>
        </p:spPr>
        <p:txBody>
          <a:bodyPr wrap="none" anchor="ctr"/>
          <a:lstStyle/>
          <a:p>
            <a:endParaRPr lang="en-US"/>
          </a:p>
        </p:txBody>
      </p:sp>
      <p:sp>
        <p:nvSpPr>
          <p:cNvPr id="110605" name="Oval 13"/>
          <p:cNvSpPr>
            <a:spLocks noChangeAspect="1" noChangeArrowheads="1"/>
          </p:cNvSpPr>
          <p:nvPr/>
        </p:nvSpPr>
        <p:spPr bwMode="auto">
          <a:xfrm>
            <a:off x="2216150" y="3238500"/>
            <a:ext cx="1023938" cy="1023938"/>
          </a:xfrm>
          <a:prstGeom prst="ellipse">
            <a:avLst/>
          </a:prstGeom>
          <a:gradFill rotWithShape="1">
            <a:gsLst>
              <a:gs pos="0">
                <a:srgbClr val="B2B2B2"/>
              </a:gs>
              <a:gs pos="100000">
                <a:srgbClr val="525252"/>
              </a:gs>
            </a:gsLst>
            <a:path path="shape">
              <a:fillToRect l="50000" t="50000" r="50000" b="50000"/>
            </a:path>
          </a:gradFill>
          <a:ln w="57150">
            <a:solidFill>
              <a:schemeClr val="bg1"/>
            </a:solidFill>
            <a:round/>
            <a:headEnd/>
            <a:tailEnd/>
          </a:ln>
        </p:spPr>
        <p:txBody>
          <a:bodyPr wrap="none" anchor="ctr"/>
          <a:lstStyle/>
          <a:p>
            <a:pPr algn="ctr" eaLnBrk="0" hangingPunct="0"/>
            <a:r>
              <a:rPr lang="en-US" sz="1800" b="1"/>
              <a:t>Metal</a:t>
            </a:r>
          </a:p>
        </p:txBody>
      </p:sp>
      <p:grpSp>
        <p:nvGrpSpPr>
          <p:cNvPr id="110606" name="Group 14"/>
          <p:cNvGrpSpPr>
            <a:grpSpLocks/>
          </p:cNvGrpSpPr>
          <p:nvPr/>
        </p:nvGrpSpPr>
        <p:grpSpPr bwMode="auto">
          <a:xfrm>
            <a:off x="1576388" y="3514725"/>
            <a:ext cx="454025" cy="471488"/>
            <a:chOff x="999" y="2040"/>
            <a:chExt cx="286" cy="297"/>
          </a:xfrm>
        </p:grpSpPr>
        <p:sp>
          <p:nvSpPr>
            <p:cNvPr id="110608" name="Rectangle 15"/>
            <p:cNvSpPr>
              <a:spLocks noChangeArrowheads="1"/>
            </p:cNvSpPr>
            <p:nvPr/>
          </p:nvSpPr>
          <p:spPr bwMode="auto">
            <a:xfrm>
              <a:off x="1084" y="2040"/>
              <a:ext cx="116" cy="297"/>
            </a:xfrm>
            <a:prstGeom prst="rect">
              <a:avLst/>
            </a:prstGeom>
            <a:solidFill>
              <a:srgbClr val="007FA1"/>
            </a:solidFill>
            <a:ln w="9525">
              <a:noFill/>
              <a:miter lim="800000"/>
              <a:headEnd/>
              <a:tailEnd/>
            </a:ln>
          </p:spPr>
          <p:txBody>
            <a:bodyPr wrap="none" anchor="ctr"/>
            <a:lstStyle/>
            <a:p>
              <a:endParaRPr lang="en-US"/>
            </a:p>
          </p:txBody>
        </p:sp>
        <p:sp>
          <p:nvSpPr>
            <p:cNvPr id="110609" name="Rectangle 16"/>
            <p:cNvSpPr>
              <a:spLocks noChangeArrowheads="1"/>
            </p:cNvSpPr>
            <p:nvPr/>
          </p:nvSpPr>
          <p:spPr bwMode="auto">
            <a:xfrm rot="5400000">
              <a:off x="1093" y="2042"/>
              <a:ext cx="97" cy="286"/>
            </a:xfrm>
            <a:prstGeom prst="rect">
              <a:avLst/>
            </a:prstGeom>
            <a:solidFill>
              <a:srgbClr val="007FA1"/>
            </a:solidFill>
            <a:ln w="9525">
              <a:noFill/>
              <a:miter lim="800000"/>
              <a:headEnd/>
              <a:tailEnd/>
            </a:ln>
          </p:spPr>
          <p:txBody>
            <a:bodyPr wrap="none" anchor="ctr"/>
            <a:lstStyle/>
            <a:p>
              <a:endParaRPr lang="en-US"/>
            </a:p>
          </p:txBody>
        </p:sp>
      </p:grpSp>
      <p:sp>
        <p:nvSpPr>
          <p:cNvPr id="110607" name="Rectangle 17"/>
          <p:cNvSpPr>
            <a:spLocks noGrp="1" noChangeArrowheads="1"/>
          </p:cNvSpPr>
          <p:nvPr>
            <p:ph type="title"/>
          </p:nvPr>
        </p:nvSpPr>
        <p:spPr/>
        <p:txBody>
          <a:bodyPr/>
          <a:lstStyle/>
          <a:p>
            <a:pPr eaLnBrk="1" hangingPunct="1"/>
            <a:r>
              <a:rPr lang="en-US" smtClean="0"/>
              <a:t>What is chelation therapy?</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Goals of iron chelation</a:t>
            </a:r>
            <a:endParaRPr lang="en-US" dirty="0"/>
          </a:p>
        </p:txBody>
      </p:sp>
      <p:sp>
        <p:nvSpPr>
          <p:cNvPr id="6" name="Content Placeholder 5"/>
          <p:cNvSpPr>
            <a:spLocks noGrp="1"/>
          </p:cNvSpPr>
          <p:nvPr>
            <p:ph idx="1"/>
          </p:nvPr>
        </p:nvSpPr>
        <p:spPr>
          <a:xfrm>
            <a:off x="457199" y="2167307"/>
            <a:ext cx="8229600" cy="2790283"/>
          </a:xfrm>
        </p:spPr>
        <p:txBody>
          <a:bodyPr/>
          <a:lstStyle/>
          <a:p>
            <a:r>
              <a:rPr lang="en-US" sz="2800" dirty="0" smtClean="0"/>
              <a:t>Bind circulating reactive iron</a:t>
            </a:r>
          </a:p>
          <a:p>
            <a:r>
              <a:rPr lang="en-US" sz="2800" dirty="0" smtClean="0"/>
              <a:t>Protect from the toxic effects of reactive iron</a:t>
            </a:r>
          </a:p>
          <a:p>
            <a:r>
              <a:rPr lang="en-US" sz="2800" dirty="0" smtClean="0"/>
              <a:t>Remove excess iron from the tissues</a:t>
            </a:r>
            <a:endParaRPr lang="en-US" sz="2800" dirty="0"/>
          </a:p>
        </p:txBody>
      </p:sp>
      <p:sp>
        <p:nvSpPr>
          <p:cNvPr id="2" name="Footer Placeholder 1"/>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3" name="Slide Number Placeholder 2"/>
          <p:cNvSpPr>
            <a:spLocks noGrp="1"/>
          </p:cNvSpPr>
          <p:nvPr>
            <p:ph type="sldNum" sz="quarter" idx="4294967295"/>
          </p:nvPr>
        </p:nvSpPr>
        <p:spPr>
          <a:xfrm>
            <a:off x="6553200" y="6465888"/>
            <a:ext cx="2133600" cy="365125"/>
          </a:xfrm>
          <a:prstGeom prst="rect">
            <a:avLst/>
          </a:prstGeom>
        </p:spPr>
        <p:txBody>
          <a:bodyPr/>
          <a:lstStyle/>
          <a:p>
            <a:pPr>
              <a:defRPr/>
            </a:pPr>
            <a:fld id="{D9437268-8633-2748-A703-64FD828C6AB0}" type="slidenum">
              <a:rPr lang="en-US" smtClean="0"/>
              <a:pPr>
                <a:defRPr/>
              </a:pPr>
              <a:t>47</a:t>
            </a:fld>
            <a:endParaRPr lang="en-US"/>
          </a:p>
        </p:txBody>
      </p:sp>
    </p:spTree>
    <p:extLst>
      <p:ext uri="{BB962C8B-B14F-4D97-AF65-F5344CB8AC3E}">
        <p14:creationId xmlns:p14="http://schemas.microsoft.com/office/powerpoint/2010/main" val="8892551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General Principles of chelation </a:t>
            </a:r>
            <a:endParaRPr lang="en-US" dirty="0"/>
          </a:p>
        </p:txBody>
      </p:sp>
      <p:sp>
        <p:nvSpPr>
          <p:cNvPr id="6" name="Content Placeholder 5"/>
          <p:cNvSpPr>
            <a:spLocks noGrp="1"/>
          </p:cNvSpPr>
          <p:nvPr>
            <p:ph idx="1"/>
          </p:nvPr>
        </p:nvSpPr>
        <p:spPr/>
        <p:txBody>
          <a:bodyPr/>
          <a:lstStyle/>
          <a:p>
            <a:r>
              <a:rPr lang="en-US" dirty="0" smtClean="0"/>
              <a:t>We want adequate levels of chelator circulating at all times to bind the NTBI/LPI and prevent its entry into endocrine organs and the heart.</a:t>
            </a:r>
          </a:p>
          <a:p>
            <a:r>
              <a:rPr lang="en-US" dirty="0" smtClean="0"/>
              <a:t>This is especially important if there is already some cardiac iron, because </a:t>
            </a:r>
            <a:r>
              <a:rPr lang="en-US" dirty="0" smtClean="0">
                <a:solidFill>
                  <a:srgbClr val="FF0000"/>
                </a:solidFill>
              </a:rPr>
              <a:t>presence of cardiac ion makes the rate of loading faster</a:t>
            </a:r>
            <a:r>
              <a:rPr lang="en-US" dirty="0" smtClean="0"/>
              <a:t>.  Any time there is no chelator, iron can rapidly load the heart.</a:t>
            </a:r>
          </a:p>
          <a:p>
            <a:r>
              <a:rPr lang="en-US" b="1" i="1" dirty="0" smtClean="0">
                <a:solidFill>
                  <a:srgbClr val="FF0000"/>
                </a:solidFill>
              </a:rPr>
              <a:t>Chelator combinations should be adjusted to maximize the likelihood that they are taken,  even if this means not strictly following dosing guidelines.</a:t>
            </a:r>
          </a:p>
          <a:p>
            <a:r>
              <a:rPr lang="en-US" dirty="0" smtClean="0">
                <a:solidFill>
                  <a:srgbClr val="FF0000"/>
                </a:solidFill>
              </a:rPr>
              <a:t>Deferiprone can cause marrow failure in patients with DBA</a:t>
            </a:r>
            <a:r>
              <a:rPr lang="en-US" dirty="0" smtClean="0"/>
              <a:t>.  Even though it is a great chelator, it should not be used for routine chelation. It is the </a:t>
            </a:r>
            <a:r>
              <a:rPr lang="en-US" dirty="0" smtClean="0">
                <a:solidFill>
                  <a:srgbClr val="FF0000"/>
                </a:solidFill>
              </a:rPr>
              <a:t>drug of choice in the face of symptomatic heart failure and arrhythmia</a:t>
            </a:r>
            <a:r>
              <a:rPr lang="en-US" dirty="0" smtClean="0"/>
              <a:t> and may be used in DBA until the cardiac situation is stabilized.</a:t>
            </a:r>
            <a:endParaRPr lang="en-US" dirty="0"/>
          </a:p>
          <a:p>
            <a:endParaRPr lang="en-US" b="1" i="1" dirty="0" smtClean="0">
              <a:solidFill>
                <a:srgbClr val="FF0000"/>
              </a:solidFill>
            </a:endParaRPr>
          </a:p>
          <a:p>
            <a:endParaRPr lang="en-US" b="1" i="1" dirty="0">
              <a:solidFill>
                <a:srgbClr val="FF0000"/>
              </a:solidFill>
            </a:endParaRPr>
          </a:p>
        </p:txBody>
      </p:sp>
      <p:sp>
        <p:nvSpPr>
          <p:cNvPr id="3" name="Footer Placeholder 2"/>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4" name="Slide Number Placeholder 3"/>
          <p:cNvSpPr>
            <a:spLocks noGrp="1"/>
          </p:cNvSpPr>
          <p:nvPr>
            <p:ph type="sldNum" sz="quarter" idx="4294967295"/>
          </p:nvPr>
        </p:nvSpPr>
        <p:spPr>
          <a:xfrm>
            <a:off x="6553200" y="6465888"/>
            <a:ext cx="2133600" cy="365125"/>
          </a:xfrm>
          <a:prstGeom prst="rect">
            <a:avLst/>
          </a:prstGeom>
        </p:spPr>
        <p:txBody>
          <a:bodyPr/>
          <a:lstStyle/>
          <a:p>
            <a:pPr>
              <a:defRPr/>
            </a:pPr>
            <a:fld id="{8E5CB264-3A6B-2F42-92CC-BC3B2FA931C3}" type="slidenum">
              <a:rPr lang="en-US" smtClean="0"/>
              <a:pPr>
                <a:defRPr/>
              </a:pPr>
              <a:t>48</a:t>
            </a:fld>
            <a:endParaRPr lang="en-US"/>
          </a:p>
        </p:txBody>
      </p:sp>
    </p:spTree>
    <p:extLst>
      <p:ext uri="{BB962C8B-B14F-4D97-AF65-F5344CB8AC3E}">
        <p14:creationId xmlns:p14="http://schemas.microsoft.com/office/powerpoint/2010/main" val="8108384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9147" y="1832956"/>
            <a:ext cx="7700791" cy="954107"/>
          </a:xfrm>
          <a:prstGeom prst="rect">
            <a:avLst/>
          </a:prstGeom>
          <a:noFill/>
        </p:spPr>
        <p:txBody>
          <a:bodyPr wrap="square" rtlCol="0">
            <a:spAutoFit/>
          </a:bodyPr>
          <a:lstStyle/>
          <a:p>
            <a:pPr algn="ctr" defTabSz="457200"/>
            <a:r>
              <a:rPr lang="en-US" sz="2800" b="1" dirty="0" smtClean="0">
                <a:solidFill>
                  <a:srgbClr val="4F81BD"/>
                </a:solidFill>
                <a:latin typeface="Arial" charset="0"/>
                <a:ea typeface="ＭＳ Ｐゴシック" charset="0"/>
                <a:cs typeface="ＭＳ Ｐゴシック" charset="0"/>
              </a:rPr>
              <a:t>Chelation</a:t>
            </a:r>
          </a:p>
          <a:p>
            <a:pPr algn="ctr" defTabSz="457200"/>
            <a:endParaRPr lang="en-US" sz="2800" b="1" dirty="0">
              <a:solidFill>
                <a:srgbClr val="4F81BD"/>
              </a:solidFill>
              <a:latin typeface="Arial"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3" name="Slide Number Placeholder 2"/>
          <p:cNvSpPr>
            <a:spLocks noGrp="1"/>
          </p:cNvSpPr>
          <p:nvPr>
            <p:ph type="sldNum" sz="quarter" idx="12"/>
          </p:nvPr>
        </p:nvSpPr>
        <p:spPr/>
        <p:txBody>
          <a:bodyPr/>
          <a:lstStyle/>
          <a:p>
            <a:pPr>
              <a:defRPr/>
            </a:pPr>
            <a:fld id="{D9437268-8633-2748-A703-64FD828C6AB0}" type="slidenum">
              <a:rPr lang="en-US" smtClean="0"/>
              <a:pPr>
                <a:defRPr/>
              </a:pPr>
              <a:t>49</a:t>
            </a:fld>
            <a:endParaRPr lang="en-US"/>
          </a:p>
        </p:txBody>
      </p:sp>
      <p:sp>
        <p:nvSpPr>
          <p:cNvPr id="5" name="TextBox 4"/>
          <p:cNvSpPr txBox="1"/>
          <p:nvPr/>
        </p:nvSpPr>
        <p:spPr>
          <a:xfrm>
            <a:off x="749147" y="3062693"/>
            <a:ext cx="7700791" cy="2308324"/>
          </a:xfrm>
          <a:prstGeom prst="rect">
            <a:avLst/>
          </a:prstGeom>
          <a:noFill/>
        </p:spPr>
        <p:txBody>
          <a:bodyPr wrap="square" rtlCol="0">
            <a:spAutoFit/>
          </a:bodyPr>
          <a:lstStyle/>
          <a:p>
            <a:pPr marL="342900" indent="-342900" defTabSz="457200">
              <a:buFont typeface="Wingdings" charset="2"/>
              <a:buChar char="ü"/>
            </a:pPr>
            <a:r>
              <a:rPr lang="en-US" sz="2400" b="1" dirty="0" smtClean="0">
                <a:solidFill>
                  <a:srgbClr val="1F497D">
                    <a:lumMod val="60000"/>
                    <a:lumOff val="40000"/>
                  </a:srgbClr>
                </a:solidFill>
                <a:latin typeface="Arial" charset="0"/>
                <a:ea typeface="ＭＳ Ｐゴシック" charset="0"/>
                <a:cs typeface="ＭＳ Ｐゴシック" charset="0"/>
              </a:rPr>
              <a:t>There are currently three approved iron chelators</a:t>
            </a:r>
          </a:p>
          <a:p>
            <a:pPr marL="342900" indent="-342900" defTabSz="457200">
              <a:buFont typeface="Wingdings" charset="2"/>
              <a:buChar char="ü"/>
            </a:pPr>
            <a:r>
              <a:rPr lang="en-US" sz="2400" b="1" dirty="0" smtClean="0">
                <a:solidFill>
                  <a:srgbClr val="1F497D">
                    <a:lumMod val="60000"/>
                    <a:lumOff val="40000"/>
                  </a:srgbClr>
                </a:solidFill>
                <a:latin typeface="Arial" charset="0"/>
                <a:ea typeface="ＭＳ Ｐゴシック" charset="0"/>
                <a:cs typeface="ＭＳ Ｐゴシック" charset="0"/>
              </a:rPr>
              <a:t>They all work</a:t>
            </a:r>
          </a:p>
          <a:p>
            <a:pPr marL="342900" indent="-342900" defTabSz="457200">
              <a:buFont typeface="Wingdings" charset="2"/>
              <a:buChar char="ü"/>
            </a:pPr>
            <a:r>
              <a:rPr lang="en-US" sz="2400" b="1" dirty="0" smtClean="0">
                <a:solidFill>
                  <a:srgbClr val="1F497D">
                    <a:lumMod val="60000"/>
                    <a:lumOff val="40000"/>
                  </a:srgbClr>
                </a:solidFill>
                <a:latin typeface="Arial" charset="0"/>
                <a:ea typeface="ＭＳ Ｐゴシック" charset="0"/>
                <a:cs typeface="ＭＳ Ｐゴシック" charset="0"/>
              </a:rPr>
              <a:t>They all have the same fatal flaw:  They do not work if you do not take them.</a:t>
            </a:r>
          </a:p>
          <a:p>
            <a:pPr marL="342900" indent="-342900" defTabSz="457200">
              <a:buFont typeface="Wingdings" charset="2"/>
              <a:buChar char="ü"/>
            </a:pPr>
            <a:r>
              <a:rPr lang="en-US" sz="2400" b="1" dirty="0" smtClean="0">
                <a:solidFill>
                  <a:srgbClr val="1F497D">
                    <a:lumMod val="60000"/>
                    <a:lumOff val="40000"/>
                  </a:srgbClr>
                </a:solidFill>
                <a:latin typeface="Arial" charset="0"/>
                <a:ea typeface="ＭＳ Ｐゴシック" charset="0"/>
                <a:cs typeface="ＭＳ Ｐゴシック" charset="0"/>
              </a:rPr>
              <a:t>The biggest barrier to effect iron removal is failure to adhere to chelation treatment.</a:t>
            </a:r>
            <a:endParaRPr lang="en-US" sz="2400" dirty="0" smtClean="0">
              <a:solidFill>
                <a:srgbClr val="1F497D">
                  <a:lumMod val="60000"/>
                  <a:lumOff val="40000"/>
                </a:srgbClr>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20013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mtClean="0"/>
              <a:t>Iron plays an essential role in several metabolic processes</a:t>
            </a:r>
            <a:endParaRPr lang="en-US" smtClean="0"/>
          </a:p>
        </p:txBody>
      </p:sp>
      <p:sp>
        <p:nvSpPr>
          <p:cNvPr id="34819" name="Rounded Rectangle 23"/>
          <p:cNvSpPr>
            <a:spLocks noChangeArrowheads="1"/>
          </p:cNvSpPr>
          <p:nvPr/>
        </p:nvSpPr>
        <p:spPr bwMode="auto">
          <a:xfrm>
            <a:off x="971550" y="1989138"/>
            <a:ext cx="3168650" cy="692150"/>
          </a:xfrm>
          <a:prstGeom prst="roundRect">
            <a:avLst>
              <a:gd name="adj" fmla="val 16667"/>
            </a:avLst>
          </a:prstGeom>
          <a:solidFill>
            <a:srgbClr val="EA802D"/>
          </a:solidFill>
          <a:ln w="12700">
            <a:noFill/>
            <a:round/>
            <a:headEnd/>
            <a:tailEnd/>
          </a:ln>
        </p:spPr>
        <p:txBody>
          <a:bodyPr/>
          <a:lstStyle/>
          <a:p>
            <a:pPr algn="ctr"/>
            <a:r>
              <a:rPr lang="en-GB" b="1"/>
              <a:t>Heme iron </a:t>
            </a:r>
            <a:br>
              <a:rPr lang="en-GB" b="1"/>
            </a:br>
            <a:r>
              <a:rPr lang="en-GB" b="1"/>
              <a:t>compounds</a:t>
            </a:r>
            <a:endParaRPr lang="en-US" b="1"/>
          </a:p>
        </p:txBody>
      </p:sp>
      <p:sp>
        <p:nvSpPr>
          <p:cNvPr id="34820" name="Rounded Rectangle 23"/>
          <p:cNvSpPr>
            <a:spLocks noChangeArrowheads="1"/>
          </p:cNvSpPr>
          <p:nvPr/>
        </p:nvSpPr>
        <p:spPr bwMode="auto">
          <a:xfrm>
            <a:off x="5003800" y="1989138"/>
            <a:ext cx="3168650" cy="692150"/>
          </a:xfrm>
          <a:prstGeom prst="roundRect">
            <a:avLst>
              <a:gd name="adj" fmla="val 16667"/>
            </a:avLst>
          </a:prstGeom>
          <a:solidFill>
            <a:srgbClr val="007FA1"/>
          </a:solidFill>
          <a:ln w="12700">
            <a:noFill/>
            <a:round/>
            <a:headEnd/>
            <a:tailEnd/>
          </a:ln>
        </p:spPr>
        <p:txBody>
          <a:bodyPr/>
          <a:lstStyle/>
          <a:p>
            <a:pPr algn="ctr"/>
            <a:r>
              <a:rPr lang="en-GB" b="1">
                <a:solidFill>
                  <a:schemeClr val="bg1"/>
                </a:solidFill>
              </a:rPr>
              <a:t>Non-heme iron </a:t>
            </a:r>
            <a:br>
              <a:rPr lang="en-GB" b="1">
                <a:solidFill>
                  <a:schemeClr val="bg1"/>
                </a:solidFill>
              </a:rPr>
            </a:br>
            <a:r>
              <a:rPr lang="en-GB" b="1">
                <a:solidFill>
                  <a:schemeClr val="bg1"/>
                </a:solidFill>
              </a:rPr>
              <a:t>compounds</a:t>
            </a:r>
            <a:endParaRPr lang="en-US" b="1">
              <a:solidFill>
                <a:schemeClr val="bg1"/>
              </a:solidFill>
            </a:endParaRPr>
          </a:p>
        </p:txBody>
      </p:sp>
      <p:grpSp>
        <p:nvGrpSpPr>
          <p:cNvPr id="2" name="Group 5"/>
          <p:cNvGrpSpPr>
            <a:grpSpLocks/>
          </p:cNvGrpSpPr>
          <p:nvPr/>
        </p:nvGrpSpPr>
        <p:grpSpPr bwMode="auto">
          <a:xfrm>
            <a:off x="968375" y="2324100"/>
            <a:ext cx="3171825" cy="3957638"/>
            <a:chOff x="610" y="1464"/>
            <a:chExt cx="1998" cy="2493"/>
          </a:xfrm>
        </p:grpSpPr>
        <p:cxnSp>
          <p:nvCxnSpPr>
            <p:cNvPr id="34831" name="AutoShape 6"/>
            <p:cNvCxnSpPr>
              <a:cxnSpLocks noChangeShapeType="1"/>
            </p:cNvCxnSpPr>
            <p:nvPr/>
          </p:nvCxnSpPr>
          <p:spPr bwMode="auto">
            <a:xfrm rot="10800000" flipH="1" flipV="1">
              <a:off x="610" y="1464"/>
              <a:ext cx="1" cy="665"/>
            </a:xfrm>
            <a:prstGeom prst="bentConnector3">
              <a:avLst>
                <a:gd name="adj1" fmla="val -14400000"/>
              </a:avLst>
            </a:prstGeom>
            <a:noFill/>
            <a:ln w="12700">
              <a:solidFill>
                <a:srgbClr val="EC8026"/>
              </a:solidFill>
              <a:miter lim="800000"/>
              <a:headEnd/>
              <a:tailEnd type="triangle" w="lg" len="lg"/>
            </a:ln>
          </p:spPr>
        </p:cxnSp>
        <p:cxnSp>
          <p:nvCxnSpPr>
            <p:cNvPr id="34832" name="AutoShape 7"/>
            <p:cNvCxnSpPr>
              <a:cxnSpLocks noChangeShapeType="1"/>
            </p:cNvCxnSpPr>
            <p:nvPr/>
          </p:nvCxnSpPr>
          <p:spPr bwMode="auto">
            <a:xfrm rot="10800000" flipH="1" flipV="1">
              <a:off x="610" y="1464"/>
              <a:ext cx="1" cy="1193"/>
            </a:xfrm>
            <a:prstGeom prst="bentConnector3">
              <a:avLst>
                <a:gd name="adj1" fmla="val -14400000"/>
              </a:avLst>
            </a:prstGeom>
            <a:noFill/>
            <a:ln w="12700">
              <a:solidFill>
                <a:srgbClr val="EC8026"/>
              </a:solidFill>
              <a:miter lim="800000"/>
              <a:headEnd/>
              <a:tailEnd type="triangle" w="lg" len="lg"/>
            </a:ln>
          </p:spPr>
        </p:cxnSp>
        <p:cxnSp>
          <p:nvCxnSpPr>
            <p:cNvPr id="34833" name="AutoShape 8"/>
            <p:cNvCxnSpPr>
              <a:cxnSpLocks noChangeShapeType="1"/>
            </p:cNvCxnSpPr>
            <p:nvPr/>
          </p:nvCxnSpPr>
          <p:spPr bwMode="auto">
            <a:xfrm rot="10800000" flipH="1" flipV="1">
              <a:off x="610" y="1464"/>
              <a:ext cx="1" cy="1728"/>
            </a:xfrm>
            <a:prstGeom prst="bentConnector3">
              <a:avLst>
                <a:gd name="adj1" fmla="val -14400000"/>
              </a:avLst>
            </a:prstGeom>
            <a:noFill/>
            <a:ln w="12700">
              <a:solidFill>
                <a:srgbClr val="EC8026"/>
              </a:solidFill>
              <a:miter lim="800000"/>
              <a:headEnd/>
              <a:tailEnd type="triangle" w="lg" len="lg"/>
            </a:ln>
          </p:spPr>
        </p:cxnSp>
        <p:cxnSp>
          <p:nvCxnSpPr>
            <p:cNvPr id="34834" name="AutoShape 9"/>
            <p:cNvCxnSpPr>
              <a:cxnSpLocks noChangeShapeType="1"/>
            </p:cNvCxnSpPr>
            <p:nvPr/>
          </p:nvCxnSpPr>
          <p:spPr bwMode="auto">
            <a:xfrm rot="10800000" flipH="1" flipV="1">
              <a:off x="610" y="1464"/>
              <a:ext cx="1" cy="2262"/>
            </a:xfrm>
            <a:prstGeom prst="bentConnector3">
              <a:avLst>
                <a:gd name="adj1" fmla="val -14400000"/>
              </a:avLst>
            </a:prstGeom>
            <a:noFill/>
            <a:ln w="12700">
              <a:solidFill>
                <a:srgbClr val="EC8026"/>
              </a:solidFill>
              <a:miter lim="800000"/>
              <a:headEnd/>
              <a:tailEnd type="triangle" w="lg" len="lg"/>
            </a:ln>
          </p:spPr>
        </p:cxnSp>
        <p:sp>
          <p:nvSpPr>
            <p:cNvPr id="34835" name="Rounded Rectangle 23"/>
            <p:cNvSpPr>
              <a:spLocks noChangeArrowheads="1"/>
            </p:cNvSpPr>
            <p:nvPr/>
          </p:nvSpPr>
          <p:spPr bwMode="auto">
            <a:xfrm>
              <a:off x="612" y="1942"/>
              <a:ext cx="1996" cy="436"/>
            </a:xfrm>
            <a:prstGeom prst="roundRect">
              <a:avLst>
                <a:gd name="adj" fmla="val 16667"/>
              </a:avLst>
            </a:prstGeom>
            <a:solidFill>
              <a:srgbClr val="EA802D"/>
            </a:solidFill>
            <a:ln w="12700">
              <a:noFill/>
              <a:round/>
              <a:headEnd/>
              <a:tailEnd/>
            </a:ln>
          </p:spPr>
          <p:txBody>
            <a:bodyPr/>
            <a:lstStyle/>
            <a:p>
              <a:pPr algn="ctr"/>
              <a:r>
                <a:rPr lang="en-GB" b="1"/>
                <a:t>Hemoglobin, myoglobin</a:t>
              </a:r>
            </a:p>
            <a:p>
              <a:pPr algn="ctr"/>
              <a:r>
                <a:rPr lang="en-GB" b="1"/>
                <a:t>(oxygen transport)</a:t>
              </a:r>
              <a:endParaRPr lang="en-US" b="1"/>
            </a:p>
          </p:txBody>
        </p:sp>
        <p:sp>
          <p:nvSpPr>
            <p:cNvPr id="34836" name="Rounded Rectangle 23"/>
            <p:cNvSpPr>
              <a:spLocks noChangeArrowheads="1"/>
            </p:cNvSpPr>
            <p:nvPr/>
          </p:nvSpPr>
          <p:spPr bwMode="auto">
            <a:xfrm>
              <a:off x="612" y="2468"/>
              <a:ext cx="1996" cy="436"/>
            </a:xfrm>
            <a:prstGeom prst="roundRect">
              <a:avLst>
                <a:gd name="adj" fmla="val 16667"/>
              </a:avLst>
            </a:prstGeom>
            <a:solidFill>
              <a:srgbClr val="EA802D"/>
            </a:solidFill>
            <a:ln w="12700">
              <a:noFill/>
              <a:round/>
              <a:headEnd/>
              <a:tailEnd/>
            </a:ln>
          </p:spPr>
          <p:txBody>
            <a:bodyPr/>
            <a:lstStyle/>
            <a:p>
              <a:pPr algn="ctr"/>
              <a:r>
                <a:rPr lang="en-GB" b="1"/>
                <a:t>Cytochrome a,b,c </a:t>
              </a:r>
              <a:br>
                <a:rPr lang="en-GB" b="1"/>
              </a:br>
              <a:r>
                <a:rPr lang="en-GB" b="1"/>
                <a:t>(oxidative energy)</a:t>
              </a:r>
              <a:endParaRPr lang="en-US" b="1"/>
            </a:p>
          </p:txBody>
        </p:sp>
        <p:sp>
          <p:nvSpPr>
            <p:cNvPr id="34837" name="Rounded Rectangle 23"/>
            <p:cNvSpPr>
              <a:spLocks noChangeArrowheads="1"/>
            </p:cNvSpPr>
            <p:nvPr/>
          </p:nvSpPr>
          <p:spPr bwMode="auto">
            <a:xfrm>
              <a:off x="612" y="2994"/>
              <a:ext cx="1996" cy="436"/>
            </a:xfrm>
            <a:prstGeom prst="roundRect">
              <a:avLst>
                <a:gd name="adj" fmla="val 16667"/>
              </a:avLst>
            </a:prstGeom>
            <a:solidFill>
              <a:srgbClr val="EA802D"/>
            </a:solidFill>
            <a:ln w="12700">
              <a:noFill/>
              <a:round/>
              <a:headEnd/>
              <a:tailEnd/>
            </a:ln>
          </p:spPr>
          <p:txBody>
            <a:bodyPr/>
            <a:lstStyle/>
            <a:p>
              <a:pPr algn="ctr"/>
              <a:r>
                <a:rPr lang="en-GB" b="1"/>
                <a:t>Cytochrome P450 </a:t>
              </a:r>
              <a:br>
                <a:rPr lang="en-GB" b="1"/>
              </a:br>
              <a:r>
                <a:rPr lang="en-GB" b="1"/>
                <a:t>(drug metabolism)</a:t>
              </a:r>
              <a:endParaRPr lang="en-US" b="1"/>
            </a:p>
          </p:txBody>
        </p:sp>
        <p:sp>
          <p:nvSpPr>
            <p:cNvPr id="34838" name="Rounded Rectangle 23"/>
            <p:cNvSpPr>
              <a:spLocks noChangeArrowheads="1"/>
            </p:cNvSpPr>
            <p:nvPr/>
          </p:nvSpPr>
          <p:spPr bwMode="auto">
            <a:xfrm>
              <a:off x="612" y="3521"/>
              <a:ext cx="1996" cy="436"/>
            </a:xfrm>
            <a:prstGeom prst="roundRect">
              <a:avLst>
                <a:gd name="adj" fmla="val 16667"/>
              </a:avLst>
            </a:prstGeom>
            <a:solidFill>
              <a:srgbClr val="EA802D"/>
            </a:solidFill>
            <a:ln w="12700">
              <a:noFill/>
              <a:round/>
              <a:headEnd/>
              <a:tailEnd/>
            </a:ln>
          </p:spPr>
          <p:txBody>
            <a:bodyPr/>
            <a:lstStyle/>
            <a:p>
              <a:pPr algn="ctr"/>
              <a:r>
                <a:rPr lang="en-GB" b="1"/>
                <a:t>Catalase, peroxidase</a:t>
              </a:r>
            </a:p>
            <a:p>
              <a:pPr algn="ctr"/>
              <a:r>
                <a:rPr lang="en-GB" b="1"/>
                <a:t>(electron acceptor)</a:t>
              </a:r>
            </a:p>
          </p:txBody>
        </p:sp>
      </p:grpSp>
      <p:grpSp>
        <p:nvGrpSpPr>
          <p:cNvPr id="3" name="Group 14"/>
          <p:cNvGrpSpPr>
            <a:grpSpLocks/>
          </p:cNvGrpSpPr>
          <p:nvPr/>
        </p:nvGrpSpPr>
        <p:grpSpPr bwMode="auto">
          <a:xfrm>
            <a:off x="5022850" y="2324100"/>
            <a:ext cx="3168650" cy="3959225"/>
            <a:chOff x="3164" y="1464"/>
            <a:chExt cx="1996" cy="2494"/>
          </a:xfrm>
        </p:grpSpPr>
        <p:cxnSp>
          <p:nvCxnSpPr>
            <p:cNvPr id="34823" name="AutoShape 15"/>
            <p:cNvCxnSpPr>
              <a:cxnSpLocks noChangeShapeType="1"/>
            </p:cNvCxnSpPr>
            <p:nvPr/>
          </p:nvCxnSpPr>
          <p:spPr bwMode="auto">
            <a:xfrm>
              <a:off x="5148" y="1464"/>
              <a:ext cx="1" cy="665"/>
            </a:xfrm>
            <a:prstGeom prst="bentConnector3">
              <a:avLst>
                <a:gd name="adj1" fmla="val 14400000"/>
              </a:avLst>
            </a:prstGeom>
            <a:noFill/>
            <a:ln w="12700">
              <a:solidFill>
                <a:srgbClr val="007FA1"/>
              </a:solidFill>
              <a:miter lim="800000"/>
              <a:headEnd/>
              <a:tailEnd type="triangle" w="lg" len="lg"/>
            </a:ln>
          </p:spPr>
        </p:cxnSp>
        <p:cxnSp>
          <p:nvCxnSpPr>
            <p:cNvPr id="34824" name="AutoShape 16"/>
            <p:cNvCxnSpPr>
              <a:cxnSpLocks noChangeShapeType="1"/>
            </p:cNvCxnSpPr>
            <p:nvPr/>
          </p:nvCxnSpPr>
          <p:spPr bwMode="auto">
            <a:xfrm>
              <a:off x="5148" y="1464"/>
              <a:ext cx="1" cy="2262"/>
            </a:xfrm>
            <a:prstGeom prst="bentConnector3">
              <a:avLst>
                <a:gd name="adj1" fmla="val 14400000"/>
              </a:avLst>
            </a:prstGeom>
            <a:noFill/>
            <a:ln w="12700">
              <a:solidFill>
                <a:srgbClr val="007FA1"/>
              </a:solidFill>
              <a:miter lim="800000"/>
              <a:headEnd/>
              <a:tailEnd type="triangle" w="lg" len="lg"/>
            </a:ln>
          </p:spPr>
        </p:cxnSp>
        <p:cxnSp>
          <p:nvCxnSpPr>
            <p:cNvPr id="34825" name="AutoShape 17"/>
            <p:cNvCxnSpPr>
              <a:cxnSpLocks noChangeShapeType="1"/>
            </p:cNvCxnSpPr>
            <p:nvPr/>
          </p:nvCxnSpPr>
          <p:spPr bwMode="auto">
            <a:xfrm>
              <a:off x="5148" y="1464"/>
              <a:ext cx="1" cy="1193"/>
            </a:xfrm>
            <a:prstGeom prst="bentConnector3">
              <a:avLst>
                <a:gd name="adj1" fmla="val 14400000"/>
              </a:avLst>
            </a:prstGeom>
            <a:noFill/>
            <a:ln w="12700">
              <a:solidFill>
                <a:srgbClr val="007FA1"/>
              </a:solidFill>
              <a:miter lim="800000"/>
              <a:headEnd/>
              <a:tailEnd type="triangle" w="lg" len="lg"/>
            </a:ln>
          </p:spPr>
        </p:cxnSp>
        <p:cxnSp>
          <p:nvCxnSpPr>
            <p:cNvPr id="34826" name="AutoShape 18"/>
            <p:cNvCxnSpPr>
              <a:cxnSpLocks noChangeShapeType="1"/>
            </p:cNvCxnSpPr>
            <p:nvPr/>
          </p:nvCxnSpPr>
          <p:spPr bwMode="auto">
            <a:xfrm>
              <a:off x="5148" y="1464"/>
              <a:ext cx="1" cy="1728"/>
            </a:xfrm>
            <a:prstGeom prst="bentConnector3">
              <a:avLst>
                <a:gd name="adj1" fmla="val 14400000"/>
              </a:avLst>
            </a:prstGeom>
            <a:noFill/>
            <a:ln w="12700">
              <a:solidFill>
                <a:srgbClr val="007FA1"/>
              </a:solidFill>
              <a:miter lim="800000"/>
              <a:headEnd/>
              <a:tailEnd type="triangle" w="lg" len="lg"/>
            </a:ln>
          </p:spPr>
        </p:cxnSp>
        <p:sp>
          <p:nvSpPr>
            <p:cNvPr id="34827" name="Rounded Rectangle 23"/>
            <p:cNvSpPr>
              <a:spLocks noChangeArrowheads="1"/>
            </p:cNvSpPr>
            <p:nvPr/>
          </p:nvSpPr>
          <p:spPr bwMode="auto">
            <a:xfrm>
              <a:off x="3164" y="1943"/>
              <a:ext cx="1996" cy="436"/>
            </a:xfrm>
            <a:prstGeom prst="roundRect">
              <a:avLst>
                <a:gd name="adj" fmla="val 16667"/>
              </a:avLst>
            </a:prstGeom>
            <a:solidFill>
              <a:srgbClr val="007FA1"/>
            </a:solidFill>
            <a:ln w="12700">
              <a:noFill/>
              <a:round/>
              <a:headEnd/>
              <a:tailEnd/>
            </a:ln>
          </p:spPr>
          <p:txBody>
            <a:bodyPr/>
            <a:lstStyle/>
            <a:p>
              <a:pPr algn="ctr"/>
              <a:r>
                <a:rPr lang="en-GB" b="1">
                  <a:solidFill>
                    <a:schemeClr val="bg1"/>
                  </a:solidFill>
                </a:rPr>
                <a:t>NAD </a:t>
              </a:r>
              <a:br>
                <a:rPr lang="en-GB" b="1">
                  <a:solidFill>
                    <a:schemeClr val="bg1"/>
                  </a:solidFill>
                </a:rPr>
              </a:br>
              <a:r>
                <a:rPr lang="en-GB" b="1">
                  <a:solidFill>
                    <a:schemeClr val="bg1"/>
                  </a:solidFill>
                </a:rPr>
                <a:t>dehydrogenase</a:t>
              </a:r>
              <a:endParaRPr lang="en-US" b="1">
                <a:solidFill>
                  <a:schemeClr val="bg1"/>
                </a:solidFill>
              </a:endParaRPr>
            </a:p>
          </p:txBody>
        </p:sp>
        <p:sp>
          <p:nvSpPr>
            <p:cNvPr id="34828" name="Rounded Rectangle 23"/>
            <p:cNvSpPr>
              <a:spLocks noChangeArrowheads="1"/>
            </p:cNvSpPr>
            <p:nvPr/>
          </p:nvSpPr>
          <p:spPr bwMode="auto">
            <a:xfrm>
              <a:off x="3164" y="2469"/>
              <a:ext cx="1996" cy="436"/>
            </a:xfrm>
            <a:prstGeom prst="roundRect">
              <a:avLst>
                <a:gd name="adj" fmla="val 16667"/>
              </a:avLst>
            </a:prstGeom>
            <a:solidFill>
              <a:srgbClr val="007FA1"/>
            </a:solidFill>
            <a:ln w="12700">
              <a:noFill/>
              <a:round/>
              <a:headEnd/>
              <a:tailEnd/>
            </a:ln>
          </p:spPr>
          <p:txBody>
            <a:bodyPr/>
            <a:lstStyle/>
            <a:p>
              <a:pPr algn="ctr"/>
              <a:r>
                <a:rPr lang="en-GB" b="1">
                  <a:solidFill>
                    <a:schemeClr val="bg1"/>
                  </a:solidFill>
                </a:rPr>
                <a:t>Xanthine</a:t>
              </a:r>
              <a:br>
                <a:rPr lang="en-GB" b="1">
                  <a:solidFill>
                    <a:schemeClr val="bg1"/>
                  </a:solidFill>
                </a:rPr>
              </a:br>
              <a:r>
                <a:rPr lang="en-GB" b="1">
                  <a:solidFill>
                    <a:schemeClr val="bg1"/>
                  </a:solidFill>
                </a:rPr>
                <a:t>oxidase</a:t>
              </a:r>
              <a:endParaRPr lang="en-US" b="1">
                <a:solidFill>
                  <a:schemeClr val="bg1"/>
                </a:solidFill>
              </a:endParaRPr>
            </a:p>
          </p:txBody>
        </p:sp>
        <p:sp>
          <p:nvSpPr>
            <p:cNvPr id="34829" name="Rounded Rectangle 23"/>
            <p:cNvSpPr>
              <a:spLocks noChangeArrowheads="1"/>
            </p:cNvSpPr>
            <p:nvPr/>
          </p:nvSpPr>
          <p:spPr bwMode="auto">
            <a:xfrm>
              <a:off x="3164" y="2995"/>
              <a:ext cx="1996" cy="436"/>
            </a:xfrm>
            <a:prstGeom prst="roundRect">
              <a:avLst>
                <a:gd name="adj" fmla="val 16667"/>
              </a:avLst>
            </a:prstGeom>
            <a:solidFill>
              <a:srgbClr val="007FA1"/>
            </a:solidFill>
            <a:ln w="12700">
              <a:noFill/>
              <a:round/>
              <a:headEnd/>
              <a:tailEnd/>
            </a:ln>
          </p:spPr>
          <p:txBody>
            <a:bodyPr/>
            <a:lstStyle/>
            <a:p>
              <a:pPr algn="ctr"/>
              <a:r>
                <a:rPr lang="en-GB" b="1">
                  <a:solidFill>
                    <a:schemeClr val="bg1"/>
                  </a:solidFill>
                </a:rPr>
                <a:t>Ribonucleotide </a:t>
              </a:r>
              <a:br>
                <a:rPr lang="en-GB" b="1">
                  <a:solidFill>
                    <a:schemeClr val="bg1"/>
                  </a:solidFill>
                </a:rPr>
              </a:br>
              <a:r>
                <a:rPr lang="en-GB" b="1">
                  <a:solidFill>
                    <a:schemeClr val="bg1"/>
                  </a:solidFill>
                </a:rPr>
                <a:t>reductase</a:t>
              </a:r>
              <a:endParaRPr lang="en-US" b="1">
                <a:solidFill>
                  <a:schemeClr val="bg1"/>
                </a:solidFill>
              </a:endParaRPr>
            </a:p>
          </p:txBody>
        </p:sp>
        <p:sp>
          <p:nvSpPr>
            <p:cNvPr id="34830" name="Rounded Rectangle 23"/>
            <p:cNvSpPr>
              <a:spLocks noChangeArrowheads="1"/>
            </p:cNvSpPr>
            <p:nvPr/>
          </p:nvSpPr>
          <p:spPr bwMode="auto">
            <a:xfrm>
              <a:off x="3164" y="3522"/>
              <a:ext cx="1996" cy="436"/>
            </a:xfrm>
            <a:prstGeom prst="roundRect">
              <a:avLst>
                <a:gd name="adj" fmla="val 16667"/>
              </a:avLst>
            </a:prstGeom>
            <a:solidFill>
              <a:srgbClr val="007FA1"/>
            </a:solidFill>
            <a:ln w="12700">
              <a:noFill/>
              <a:round/>
              <a:headEnd/>
              <a:tailEnd/>
            </a:ln>
          </p:spPr>
          <p:txBody>
            <a:bodyPr/>
            <a:lstStyle/>
            <a:p>
              <a:pPr algn="ctr"/>
              <a:r>
                <a:rPr lang="en-GB" b="1">
                  <a:solidFill>
                    <a:schemeClr val="bg1"/>
                  </a:solidFill>
                </a:rPr>
                <a:t>Succinate </a:t>
              </a:r>
              <a:br>
                <a:rPr lang="en-GB" b="1">
                  <a:solidFill>
                    <a:schemeClr val="bg1"/>
                  </a:solidFill>
                </a:rPr>
              </a:br>
              <a:r>
                <a:rPr lang="en-GB" b="1">
                  <a:solidFill>
                    <a:schemeClr val="bg1"/>
                  </a:solidFill>
                </a:rPr>
                <a:t>dehydrogenase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3" name="Slide Number Placeholder 2"/>
          <p:cNvSpPr>
            <a:spLocks noGrp="1"/>
          </p:cNvSpPr>
          <p:nvPr>
            <p:ph type="sldNum" sz="quarter" idx="4294967295"/>
          </p:nvPr>
        </p:nvSpPr>
        <p:spPr>
          <a:xfrm>
            <a:off x="6553200" y="6465888"/>
            <a:ext cx="2133600" cy="365125"/>
          </a:xfrm>
          <a:prstGeom prst="rect">
            <a:avLst/>
          </a:prstGeom>
        </p:spPr>
        <p:txBody>
          <a:bodyPr/>
          <a:lstStyle/>
          <a:p>
            <a:pPr>
              <a:defRPr/>
            </a:pPr>
            <a:fld id="{D9437268-8633-2748-A703-64FD828C6AB0}" type="slidenum">
              <a:rPr lang="en-US" smtClean="0"/>
              <a:pPr>
                <a:defRPr/>
              </a:pPr>
              <a:t>50</a:t>
            </a:fld>
            <a:endParaRPr lang="en-US" dirty="0"/>
          </a:p>
        </p:txBody>
      </p:sp>
      <p:pic>
        <p:nvPicPr>
          <p:cNvPr id="4" name="Picture 3"/>
          <p:cNvPicPr>
            <a:picLocks noChangeAspect="1"/>
          </p:cNvPicPr>
          <p:nvPr/>
        </p:nvPicPr>
        <p:blipFill>
          <a:blip r:embed="rId2"/>
          <a:stretch>
            <a:fillRect/>
          </a:stretch>
        </p:blipFill>
        <p:spPr>
          <a:xfrm>
            <a:off x="687098" y="924193"/>
            <a:ext cx="7955634" cy="5269695"/>
          </a:xfrm>
          <a:prstGeom prst="rect">
            <a:avLst/>
          </a:prstGeom>
        </p:spPr>
      </p:pic>
      <p:sp>
        <p:nvSpPr>
          <p:cNvPr id="5" name="Title 1"/>
          <p:cNvSpPr txBox="1">
            <a:spLocks/>
          </p:cNvSpPr>
          <p:nvPr/>
        </p:nvSpPr>
        <p:spPr>
          <a:xfrm>
            <a:off x="3833600" y="203838"/>
            <a:ext cx="4853199" cy="744795"/>
          </a:xfrm>
          <a:prstGeom prst="rect">
            <a:avLst/>
          </a:prstGeom>
        </p:spPr>
        <p:txBody>
          <a:bodyPr/>
          <a:lst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a:lstStyle>
          <a:p>
            <a:r>
              <a:rPr lang="en-US" dirty="0" smtClean="0"/>
              <a:t>Iron chelators</a:t>
            </a:r>
            <a:endParaRPr lang="en-US" dirty="0"/>
          </a:p>
        </p:txBody>
      </p:sp>
      <p:sp>
        <p:nvSpPr>
          <p:cNvPr id="6" name="TextBox 5"/>
          <p:cNvSpPr txBox="1"/>
          <p:nvPr/>
        </p:nvSpPr>
        <p:spPr>
          <a:xfrm>
            <a:off x="5735621" y="6191481"/>
            <a:ext cx="2430474" cy="261610"/>
          </a:xfrm>
          <a:prstGeom prst="rect">
            <a:avLst/>
          </a:prstGeom>
          <a:noFill/>
        </p:spPr>
        <p:txBody>
          <a:bodyPr wrap="none" rtlCol="0">
            <a:spAutoFit/>
          </a:bodyPr>
          <a:lstStyle/>
          <a:p>
            <a:r>
              <a:rPr lang="en-US" sz="1100" dirty="0" smtClean="0"/>
              <a:t>Coates, TD 2017  BJH  177(5): 703 </a:t>
            </a:r>
            <a:endParaRPr lang="en-US" sz="1100" dirty="0"/>
          </a:p>
        </p:txBody>
      </p:sp>
      <p:sp>
        <p:nvSpPr>
          <p:cNvPr id="8" name="Rectangle 7"/>
          <p:cNvSpPr/>
          <p:nvPr/>
        </p:nvSpPr>
        <p:spPr>
          <a:xfrm>
            <a:off x="2016087" y="2311704"/>
            <a:ext cx="727113" cy="233191"/>
          </a:xfrm>
          <a:prstGeom prst="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793045" y="2311705"/>
            <a:ext cx="695892" cy="233192"/>
          </a:xfrm>
          <a:prstGeom prst="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929357" y="3951383"/>
            <a:ext cx="1490942" cy="400280"/>
          </a:xfrm>
          <a:prstGeom prst="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10590" y="6191481"/>
            <a:ext cx="2413610" cy="534584"/>
          </a:xfrm>
          <a:prstGeom prst="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rgbClr val="FF0000"/>
                </a:solidFill>
              </a:rPr>
              <a:t>Use DFP with great care in DBA</a:t>
            </a:r>
            <a:endParaRPr lang="en-US">
              <a:solidFill>
                <a:srgbClr val="FF0000"/>
              </a:solidFill>
            </a:endParaRPr>
          </a:p>
        </p:txBody>
      </p:sp>
    </p:spTree>
    <p:extLst>
      <p:ext uri="{BB962C8B-B14F-4D97-AF65-F5344CB8AC3E}">
        <p14:creationId xmlns:p14="http://schemas.microsoft.com/office/powerpoint/2010/main" val="1373009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mtClean="0"/>
              <a:t>Comparison of chelators</a:t>
            </a:r>
            <a:endParaRPr lang="en-GB" smtClean="0"/>
          </a:p>
        </p:txBody>
      </p:sp>
      <p:graphicFrame>
        <p:nvGraphicFramePr>
          <p:cNvPr id="131075" name="Group 3"/>
          <p:cNvGraphicFramePr>
            <a:graphicFrameLocks noGrp="1"/>
          </p:cNvGraphicFramePr>
          <p:nvPr>
            <p:ph sz="half" idx="1"/>
          </p:nvPr>
        </p:nvGraphicFramePr>
        <p:xfrm>
          <a:off x="257175" y="1773238"/>
          <a:ext cx="8628063" cy="4832479"/>
        </p:xfrm>
        <a:graphic>
          <a:graphicData uri="http://schemas.openxmlformats.org/drawingml/2006/table">
            <a:tbl>
              <a:tblPr/>
              <a:tblGrid>
                <a:gridCol w="2157413"/>
                <a:gridCol w="2157412"/>
                <a:gridCol w="2155825"/>
                <a:gridCol w="2157413"/>
              </a:tblGrid>
              <a:tr h="338138">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Property</a:t>
                      </a:r>
                    </a:p>
                  </a:txBody>
                  <a:tcPr horzOverflow="overflow">
                    <a:lnL>
                      <a:noFill/>
                    </a:lnL>
                    <a:lnR>
                      <a:noFill/>
                    </a:lnR>
                    <a:lnT>
                      <a:noFill/>
                    </a:lnT>
                    <a:lnB>
                      <a:noFill/>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DFO</a:t>
                      </a:r>
                    </a:p>
                  </a:txBody>
                  <a:tcPr horzOverflow="overflow">
                    <a:lnL>
                      <a:noFill/>
                    </a:lnL>
                    <a:lnR>
                      <a:noFill/>
                    </a:lnR>
                    <a:lnT>
                      <a:noFill/>
                    </a:lnT>
                    <a:lnB>
                      <a:noFill/>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Deferiprone</a:t>
                      </a:r>
                    </a:p>
                  </a:txBody>
                  <a:tcPr horzOverflow="overflow">
                    <a:lnL>
                      <a:noFill/>
                    </a:lnL>
                    <a:lnR>
                      <a:noFill/>
                    </a:lnR>
                    <a:lnT>
                      <a:noFill/>
                    </a:lnT>
                    <a:lnB>
                      <a:noFill/>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chemeClr val="bg1"/>
                          </a:solidFill>
                          <a:effectLst/>
                          <a:latin typeface="Arial" pitchFamily="34" charset="0"/>
                          <a:ea typeface="ＭＳ Ｐゴシック" charset="-128"/>
                        </a:rPr>
                        <a:t>Deferasirox</a:t>
                      </a:r>
                    </a:p>
                  </a:txBody>
                  <a:tcPr horzOverflow="overflow">
                    <a:lnL>
                      <a:noFill/>
                    </a:lnL>
                    <a:lnR>
                      <a:noFill/>
                    </a:lnR>
                    <a:lnT>
                      <a:noFill/>
                    </a:lnT>
                    <a:lnB>
                      <a:noFill/>
                    </a:lnB>
                    <a:lnTlToBr>
                      <a:noFill/>
                    </a:lnTlToBr>
                    <a:lnBlToTr>
                      <a:noFill/>
                    </a:lnBlToTr>
                    <a:solidFill>
                      <a:srgbClr val="007FA1"/>
                    </a:solidFill>
                  </a:tcPr>
                </a:tc>
              </a:tr>
              <a:tr h="549275">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r>
                        <a:rPr kumimoji="0" lang="en-GB" sz="1400" b="1" i="0" u="none" strike="noStrike" cap="none" normalizeH="0" baseline="0" smtClean="0">
                          <a:ln>
                            <a:noFill/>
                          </a:ln>
                          <a:solidFill>
                            <a:srgbClr val="000000"/>
                          </a:solidFill>
                          <a:effectLst/>
                          <a:latin typeface="Arial" pitchFamily="34" charset="0"/>
                          <a:ea typeface="ＭＳ Ｐゴシック" charset="-128"/>
                        </a:rPr>
                        <a:t>Usual dose (mg/kg/day)</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GB" sz="1400" b="1" i="0" u="none" strike="noStrike" cap="none" normalizeH="0" baseline="0" smtClean="0">
                          <a:ln>
                            <a:noFill/>
                          </a:ln>
                          <a:solidFill>
                            <a:srgbClr val="000000"/>
                          </a:solidFill>
                          <a:effectLst/>
                          <a:latin typeface="Arial" pitchFamily="34" charset="0"/>
                          <a:ea typeface="ＭＳ Ｐゴシック" charset="-128"/>
                        </a:rPr>
                        <a:t>25–60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GB" sz="1400" b="1" i="0" u="none" strike="noStrike" cap="none" normalizeH="0" baseline="0" smtClean="0">
                          <a:ln>
                            <a:noFill/>
                          </a:ln>
                          <a:solidFill>
                            <a:srgbClr val="000000"/>
                          </a:solidFill>
                          <a:effectLst/>
                          <a:latin typeface="Arial" pitchFamily="34" charset="0"/>
                          <a:ea typeface="ＭＳ Ｐゴシック" charset="-128"/>
                        </a:rPr>
                        <a:t>75–100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GB" sz="1400" b="1" i="0" u="none" strike="noStrike" cap="none" normalizeH="0" baseline="0" smtClean="0">
                          <a:ln>
                            <a:noFill/>
                          </a:ln>
                          <a:solidFill>
                            <a:srgbClr val="000000"/>
                          </a:solidFill>
                          <a:effectLst/>
                          <a:latin typeface="Arial" pitchFamily="34" charset="0"/>
                          <a:ea typeface="ＭＳ Ｐゴシック" charset="-128"/>
                        </a:rPr>
                        <a:t>20–30</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solidFill>
                  </a:tcPr>
                </a:tc>
              </a:tr>
              <a:tr h="588963">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charset="-128"/>
                        </a:rPr>
                        <a:t>Route</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79999"/>
                      </a:srgbClr>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charset="-128"/>
                        </a:rPr>
                        <a:t>Sc, iv</a:t>
                      </a:r>
                      <a:br>
                        <a:rPr kumimoji="0" lang="en-US" sz="1400" b="1" i="0" u="none" strike="noStrike" cap="none" normalizeH="0" baseline="0" smtClean="0">
                          <a:ln>
                            <a:noFill/>
                          </a:ln>
                          <a:solidFill>
                            <a:srgbClr val="000000"/>
                          </a:solidFill>
                          <a:effectLst/>
                          <a:latin typeface="Arial" pitchFamily="34" charset="0"/>
                          <a:ea typeface="ＭＳ Ｐゴシック" charset="-128"/>
                        </a:rPr>
                      </a:br>
                      <a:r>
                        <a:rPr kumimoji="0" lang="en-US" sz="1400" b="1" i="0" u="none" strike="noStrike" cap="none" normalizeH="0" baseline="0" smtClean="0">
                          <a:ln>
                            <a:noFill/>
                          </a:ln>
                          <a:solidFill>
                            <a:srgbClr val="000000"/>
                          </a:solidFill>
                          <a:effectLst/>
                          <a:latin typeface="Arial" pitchFamily="34" charset="0"/>
                          <a:ea typeface="ＭＳ Ｐゴシック" charset="-128"/>
                        </a:rPr>
                        <a:t>(8–12 hours, </a:t>
                      </a:r>
                      <a:br>
                        <a:rPr kumimoji="0" lang="en-US" sz="1400" b="1" i="0" u="none" strike="noStrike" cap="none" normalizeH="0" baseline="0" smtClean="0">
                          <a:ln>
                            <a:noFill/>
                          </a:ln>
                          <a:solidFill>
                            <a:srgbClr val="000000"/>
                          </a:solidFill>
                          <a:effectLst/>
                          <a:latin typeface="Arial" pitchFamily="34" charset="0"/>
                          <a:ea typeface="ＭＳ Ｐゴシック" charset="-128"/>
                        </a:rPr>
                      </a:br>
                      <a:r>
                        <a:rPr kumimoji="0" lang="en-US" sz="1400" b="1" i="0" u="none" strike="noStrike" cap="none" normalizeH="0" baseline="0" smtClean="0">
                          <a:ln>
                            <a:noFill/>
                          </a:ln>
                          <a:solidFill>
                            <a:srgbClr val="000000"/>
                          </a:solidFill>
                          <a:effectLst/>
                          <a:latin typeface="Arial" pitchFamily="34" charset="0"/>
                          <a:ea typeface="ＭＳ Ｐゴシック" charset="-128"/>
                        </a:rPr>
                        <a:t>5 days/week)</a:t>
                      </a:r>
                      <a:endParaRPr kumimoji="0" lang="en-GB" sz="14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79999"/>
                      </a:srgbClr>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GB" sz="1400" b="1" i="0" u="none" strike="noStrike" cap="none" normalizeH="0" baseline="0" smtClean="0">
                          <a:ln>
                            <a:noFill/>
                          </a:ln>
                          <a:solidFill>
                            <a:srgbClr val="000000"/>
                          </a:solidFill>
                          <a:effectLst/>
                          <a:latin typeface="Arial" pitchFamily="34" charset="0"/>
                          <a:ea typeface="ＭＳ Ｐゴシック" charset="-128"/>
                        </a:rPr>
                        <a:t>Oral</a:t>
                      </a:r>
                      <a:br>
                        <a:rPr kumimoji="0" lang="en-GB" sz="1400" b="1" i="0" u="none" strike="noStrike" cap="none" normalizeH="0" baseline="0" smtClean="0">
                          <a:ln>
                            <a:noFill/>
                          </a:ln>
                          <a:solidFill>
                            <a:srgbClr val="000000"/>
                          </a:solidFill>
                          <a:effectLst/>
                          <a:latin typeface="Arial" pitchFamily="34" charset="0"/>
                          <a:ea typeface="ＭＳ Ｐゴシック" charset="-128"/>
                        </a:rPr>
                      </a:br>
                      <a:r>
                        <a:rPr kumimoji="0" lang="en-GB" sz="1400" b="1" i="0" u="none" strike="noStrike" cap="none" normalizeH="0" baseline="0" smtClean="0">
                          <a:ln>
                            <a:noFill/>
                          </a:ln>
                          <a:solidFill>
                            <a:srgbClr val="000000"/>
                          </a:solidFill>
                          <a:effectLst/>
                          <a:latin typeface="Arial" pitchFamily="34" charset="0"/>
                          <a:ea typeface="ＭＳ Ｐゴシック" charset="-128"/>
                        </a:rPr>
                        <a:t>3 times daily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79999"/>
                      </a:srgbClr>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GB" sz="1400" b="1" i="0" u="none" strike="noStrike" cap="none" normalizeH="0" baseline="0" smtClean="0">
                          <a:ln>
                            <a:noFill/>
                          </a:ln>
                          <a:solidFill>
                            <a:srgbClr val="000000"/>
                          </a:solidFill>
                          <a:effectLst/>
                          <a:latin typeface="Arial" pitchFamily="34" charset="0"/>
                          <a:ea typeface="ＭＳ Ｐゴシック" charset="-128"/>
                        </a:rPr>
                        <a:t>Oral</a:t>
                      </a:r>
                      <a:br>
                        <a:rPr kumimoji="0" lang="en-GB" sz="1400" b="1" i="0" u="none" strike="noStrike" cap="none" normalizeH="0" baseline="0" smtClean="0">
                          <a:ln>
                            <a:noFill/>
                          </a:ln>
                          <a:solidFill>
                            <a:srgbClr val="000000"/>
                          </a:solidFill>
                          <a:effectLst/>
                          <a:latin typeface="Arial" pitchFamily="34" charset="0"/>
                          <a:ea typeface="ＭＳ Ｐゴシック" charset="-128"/>
                        </a:rPr>
                      </a:br>
                      <a:r>
                        <a:rPr kumimoji="0" lang="en-GB" sz="1400" b="1" i="0" u="none" strike="noStrike" cap="none" normalizeH="0" baseline="0" smtClean="0">
                          <a:ln>
                            <a:noFill/>
                          </a:ln>
                          <a:solidFill>
                            <a:srgbClr val="000000"/>
                          </a:solidFill>
                          <a:effectLst/>
                          <a:latin typeface="Arial" pitchFamily="34" charset="0"/>
                          <a:ea typeface="ＭＳ Ｐゴシック" charset="-128"/>
                        </a:rPr>
                        <a:t>Once daily</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79999"/>
                      </a:srgbClr>
                    </a:solidFill>
                  </a:tcPr>
                </a:tc>
              </a:tr>
              <a:tr h="646113">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r>
                        <a:rPr kumimoji="0" lang="en-GB" sz="1400" b="1" i="0" u="none" strike="noStrike" cap="none" normalizeH="0" baseline="0" smtClean="0">
                          <a:ln>
                            <a:noFill/>
                          </a:ln>
                          <a:solidFill>
                            <a:srgbClr val="000000"/>
                          </a:solidFill>
                          <a:effectLst/>
                          <a:latin typeface="Arial" pitchFamily="34" charset="0"/>
                          <a:ea typeface="ＭＳ Ｐゴシック" charset="-128"/>
                        </a:rPr>
                        <a:t>Half-life</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39999"/>
                      </a:srgbClr>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GB" sz="1400" b="1" i="0" u="none" strike="noStrike" cap="none" normalizeH="0" baseline="0" smtClean="0">
                          <a:ln>
                            <a:noFill/>
                          </a:ln>
                          <a:solidFill>
                            <a:srgbClr val="000000"/>
                          </a:solidFill>
                          <a:effectLst/>
                          <a:latin typeface="Arial" pitchFamily="34" charset="0"/>
                          <a:ea typeface="ＭＳ Ｐゴシック" charset="-128"/>
                        </a:rPr>
                        <a:t>20–30 minutes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39999"/>
                      </a:srgbClr>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GB" sz="1400" b="1" i="0" u="none" strike="noStrike" cap="none" normalizeH="0" baseline="0" smtClean="0">
                          <a:ln>
                            <a:noFill/>
                          </a:ln>
                          <a:solidFill>
                            <a:srgbClr val="000000"/>
                          </a:solidFill>
                          <a:effectLst/>
                          <a:latin typeface="Arial" pitchFamily="34" charset="0"/>
                          <a:ea typeface="ＭＳ Ｐゴシック" charset="-128"/>
                        </a:rPr>
                        <a:t>3–4 hours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39999"/>
                      </a:srgbClr>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GB" sz="1400" b="1" i="0" u="none" strike="noStrike" cap="none" normalizeH="0" baseline="0" smtClean="0">
                          <a:ln>
                            <a:noFill/>
                          </a:ln>
                          <a:solidFill>
                            <a:srgbClr val="000000"/>
                          </a:solidFill>
                          <a:effectLst/>
                          <a:latin typeface="Arial" pitchFamily="34" charset="0"/>
                          <a:ea typeface="ＭＳ Ｐゴシック" charset="-128"/>
                        </a:rPr>
                        <a:t>8–16 hours</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39999"/>
                      </a:srgbClr>
                    </a:solidFill>
                  </a:tcPr>
                </a:tc>
              </a:tr>
              <a:tr h="411163">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r>
                        <a:rPr kumimoji="0" lang="en-GB" sz="1400" b="1" i="0" u="none" strike="noStrike" cap="none" normalizeH="0" baseline="0" smtClean="0">
                          <a:ln>
                            <a:noFill/>
                          </a:ln>
                          <a:solidFill>
                            <a:srgbClr val="000000"/>
                          </a:solidFill>
                          <a:effectLst/>
                          <a:latin typeface="Arial" pitchFamily="34" charset="0"/>
                          <a:ea typeface="ＭＳ Ｐゴシック" charset="-128"/>
                        </a:rPr>
                        <a:t>Excretion</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20000"/>
                      </a:srgbClr>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charset="-128"/>
                        </a:rPr>
                        <a:t>Urinary, fecal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20000"/>
                      </a:srgbClr>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charset="-128"/>
                        </a:rPr>
                        <a:t>Urinary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20000"/>
                      </a:srgbClr>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GB" sz="1400" b="1" i="0" u="none" strike="noStrike" cap="none" normalizeH="0" baseline="0" smtClean="0">
                          <a:ln>
                            <a:noFill/>
                          </a:ln>
                          <a:solidFill>
                            <a:srgbClr val="000000"/>
                          </a:solidFill>
                          <a:effectLst/>
                          <a:latin typeface="Arial" pitchFamily="34" charset="0"/>
                          <a:ea typeface="ＭＳ Ｐゴシック" charset="-128"/>
                        </a:rPr>
                        <a:t>Fecal</a:t>
                      </a:r>
                      <a:endParaRPr kumimoji="0" lang="en-US" sz="14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20000"/>
                      </a:srgbClr>
                    </a:solidFill>
                  </a:tcPr>
                </a:tc>
              </a:tr>
              <a:tr h="573088">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charset="-128"/>
                        </a:rPr>
                        <a:t>Main adverse effects       </a:t>
                      </a:r>
                      <a:br>
                        <a:rPr kumimoji="0" lang="en-US" sz="1400" b="1" i="0" u="none" strike="noStrike" cap="none" normalizeH="0" baseline="0" smtClean="0">
                          <a:ln>
                            <a:noFill/>
                          </a:ln>
                          <a:solidFill>
                            <a:srgbClr val="000000"/>
                          </a:solidFill>
                          <a:effectLst/>
                          <a:latin typeface="Arial" pitchFamily="34" charset="0"/>
                          <a:ea typeface="ＭＳ Ｐゴシック" charset="-128"/>
                        </a:rPr>
                      </a:br>
                      <a:r>
                        <a:rPr kumimoji="0" lang="en-US" sz="1400" b="1" i="0" u="none" strike="noStrike" cap="none" normalizeH="0" baseline="0" smtClean="0">
                          <a:ln>
                            <a:noFill/>
                          </a:ln>
                          <a:solidFill>
                            <a:srgbClr val="000000"/>
                          </a:solidFill>
                          <a:effectLst/>
                          <a:latin typeface="Arial" pitchFamily="34" charset="0"/>
                          <a:ea typeface="ＭＳ Ｐゴシック" charset="-128"/>
                        </a:rPr>
                        <a:t>in prescribing information</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10196"/>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400" b="1" i="0" u="none" strike="noStrike" cap="none" normalizeH="0" baseline="0" smtClean="0">
                          <a:ln>
                            <a:noFill/>
                          </a:ln>
                          <a:solidFill>
                            <a:srgbClr val="000000"/>
                          </a:solidFill>
                          <a:effectLst/>
                          <a:latin typeface="Arial" pitchFamily="34" charset="0"/>
                          <a:ea typeface="ＭＳ Ｐゴシック" charset="-128"/>
                        </a:rPr>
                        <a:t>Local reactions, ophthalmologic, auditory, growth retardation, allergic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10196"/>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400" b="1" i="0" u="none" strike="noStrike" cap="none" normalizeH="0" baseline="0" smtClean="0">
                          <a:ln>
                            <a:noFill/>
                          </a:ln>
                          <a:solidFill>
                            <a:srgbClr val="000000"/>
                          </a:solidFill>
                          <a:effectLst/>
                          <a:latin typeface="Arial" pitchFamily="34" charset="0"/>
                          <a:ea typeface="ＭＳ Ｐゴシック" charset="-128"/>
                        </a:rPr>
                        <a:t>Gastrointestinal disturbances, agranulocytosis/ neutropenia, arthralgia, elevated liver enzymes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10196"/>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400" b="1" i="0" u="none" strike="noStrike" cap="none" normalizeH="0" baseline="0" smtClean="0">
                          <a:ln>
                            <a:noFill/>
                          </a:ln>
                          <a:solidFill>
                            <a:srgbClr val="000000"/>
                          </a:solidFill>
                          <a:effectLst/>
                          <a:latin typeface="Arial" pitchFamily="34" charset="0"/>
                          <a:ea typeface="ＭＳ Ｐゴシック" charset="-128"/>
                        </a:rPr>
                        <a:t>Gastrointestinal disturbances, rash, renal impairment, hepatic impairment, ophthalmologic, auditory</a:t>
                      </a:r>
                    </a:p>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endParaRPr kumimoji="0" lang="en-US" sz="14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10196"/>
                      </a:srgbClr>
                    </a:solidFill>
                  </a:tcPr>
                </a:tc>
              </a:tr>
              <a:tr h="528638">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charset="-128"/>
                        </a:rPr>
                        <a:t>Status</a:t>
                      </a:r>
                    </a:p>
                  </a:txBody>
                  <a:tcPr horzOverflow="overflow">
                    <a:lnL>
                      <a:noFill/>
                    </a:lnL>
                    <a:lnR w="12700" cap="flat" cmpd="sng" algn="ctr">
                      <a:solidFill>
                        <a:schemeClr val="bg1"/>
                      </a:solidFill>
                      <a:prstDash val="solid"/>
                      <a:round/>
                      <a:headEnd type="none" w="med" len="med"/>
                      <a:tailEnd type="none" w="med" len="med"/>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10196"/>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400" b="1" i="0" u="none" strike="noStrike" cap="none" normalizeH="0" baseline="0" smtClean="0">
                          <a:ln>
                            <a:noFill/>
                          </a:ln>
                          <a:solidFill>
                            <a:srgbClr val="000000"/>
                          </a:solidFill>
                          <a:effectLst/>
                          <a:latin typeface="Arial" pitchFamily="34" charset="0"/>
                          <a:ea typeface="ＭＳ Ｐゴシック" charset="-128"/>
                        </a:rPr>
                        <a:t>Licensed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10196"/>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400" b="1" i="0" u="none" strike="noStrike" cap="none" normalizeH="0" baseline="0" smtClean="0">
                          <a:ln>
                            <a:noFill/>
                          </a:ln>
                          <a:solidFill>
                            <a:srgbClr val="000000"/>
                          </a:solidFill>
                          <a:effectLst/>
                          <a:latin typeface="Arial" pitchFamily="34" charset="0"/>
                          <a:ea typeface="ＭＳ Ｐゴシック" charset="-128"/>
                        </a:rPr>
                        <a:t>Licensed outside US/Canada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10196"/>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400" b="1" i="0" u="none" strike="noStrike" cap="none" normalizeH="0" baseline="0" smtClean="0">
                          <a:ln>
                            <a:noFill/>
                          </a:ln>
                          <a:solidFill>
                            <a:srgbClr val="000000"/>
                          </a:solidFill>
                          <a:effectLst/>
                          <a:latin typeface="Arial" pitchFamily="34" charset="0"/>
                          <a:ea typeface="ＭＳ Ｐゴシック" charset="-128"/>
                        </a:rPr>
                        <a:t>Licensed</a:t>
                      </a:r>
                    </a:p>
                  </a:txBody>
                  <a:tcPr horzOverflow="overflow">
                    <a:lnL w="12700" cap="flat" cmpd="sng" algn="ctr">
                      <a:solidFill>
                        <a:schemeClr val="bg1"/>
                      </a:solidFill>
                      <a:prstDash val="solid"/>
                      <a:round/>
                      <a:headEnd type="none" w="med" len="med"/>
                      <a:tailEnd type="none" w="med" len="med"/>
                    </a:lnL>
                    <a:lnR>
                      <a:noFill/>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10196"/>
                      </a:srgbClr>
                    </a:solidFill>
                  </a:tcPr>
                </a:tc>
              </a:tr>
            </a:tbl>
          </a:graphicData>
        </a:graphic>
      </p:graphicFrame>
      <p:sp>
        <p:nvSpPr>
          <p:cNvPr id="131122" name="Rectangle 50"/>
          <p:cNvSpPr>
            <a:spLocks noChangeArrowheads="1"/>
          </p:cNvSpPr>
          <p:nvPr/>
        </p:nvSpPr>
        <p:spPr bwMode="auto">
          <a:xfrm>
            <a:off x="53975" y="2100263"/>
            <a:ext cx="8969375" cy="603250"/>
          </a:xfrm>
          <a:prstGeom prst="rect">
            <a:avLst/>
          </a:prstGeom>
          <a:noFill/>
          <a:ln w="19050">
            <a:noFill/>
            <a:miter lim="800000"/>
            <a:headEnd/>
            <a:tailEnd/>
          </a:ln>
        </p:spPr>
        <p:txBody>
          <a:bodyPr anchor="ctr">
            <a:spAutoFit/>
          </a:bodyPr>
          <a:lstStyle/>
          <a:p>
            <a:endParaRPr lang="en-US"/>
          </a:p>
        </p:txBody>
      </p:sp>
      <p:sp>
        <p:nvSpPr>
          <p:cNvPr id="131123" name="Rectangle 51"/>
          <p:cNvSpPr>
            <a:spLocks noChangeArrowheads="1"/>
          </p:cNvSpPr>
          <p:nvPr/>
        </p:nvSpPr>
        <p:spPr bwMode="auto">
          <a:xfrm>
            <a:off x="53975" y="2679700"/>
            <a:ext cx="8969375" cy="733425"/>
          </a:xfrm>
          <a:prstGeom prst="rect">
            <a:avLst/>
          </a:prstGeom>
          <a:noFill/>
          <a:ln w="19050">
            <a:noFill/>
            <a:miter lim="800000"/>
            <a:headEnd/>
            <a:tailEnd/>
          </a:ln>
        </p:spPr>
        <p:txBody>
          <a:bodyPr anchor="ctr">
            <a:spAutoFit/>
          </a:bodyPr>
          <a:lstStyle/>
          <a:p>
            <a:endParaRPr lang="en-US"/>
          </a:p>
        </p:txBody>
      </p:sp>
      <p:sp>
        <p:nvSpPr>
          <p:cNvPr id="131124" name="Rectangle 52"/>
          <p:cNvSpPr>
            <a:spLocks noChangeArrowheads="1"/>
          </p:cNvSpPr>
          <p:nvPr/>
        </p:nvSpPr>
        <p:spPr bwMode="auto">
          <a:xfrm>
            <a:off x="53975" y="3413125"/>
            <a:ext cx="8969375" cy="650875"/>
          </a:xfrm>
          <a:prstGeom prst="rect">
            <a:avLst/>
          </a:prstGeom>
          <a:noFill/>
          <a:ln w="19050">
            <a:noFill/>
            <a:miter lim="800000"/>
            <a:headEnd/>
            <a:tailEnd/>
          </a:ln>
        </p:spPr>
        <p:txBody>
          <a:bodyPr anchor="ctr">
            <a:spAutoFit/>
          </a:bodyPr>
          <a:lstStyle/>
          <a:p>
            <a:endParaRPr lang="en-US"/>
          </a:p>
        </p:txBody>
      </p:sp>
      <p:sp>
        <p:nvSpPr>
          <p:cNvPr id="131125" name="Rectangle 53"/>
          <p:cNvSpPr>
            <a:spLocks noChangeArrowheads="1"/>
          </p:cNvSpPr>
          <p:nvPr/>
        </p:nvSpPr>
        <p:spPr bwMode="auto">
          <a:xfrm>
            <a:off x="53975" y="4064000"/>
            <a:ext cx="8969375" cy="404813"/>
          </a:xfrm>
          <a:prstGeom prst="rect">
            <a:avLst/>
          </a:prstGeom>
          <a:noFill/>
          <a:ln w="19050">
            <a:noFill/>
            <a:miter lim="800000"/>
            <a:headEnd/>
            <a:tailEnd/>
          </a:ln>
        </p:spPr>
        <p:txBody>
          <a:bodyPr anchor="ctr">
            <a:spAutoFit/>
          </a:bodyPr>
          <a:lstStyle/>
          <a:p>
            <a:endParaRPr lang="en-US"/>
          </a:p>
        </p:txBody>
      </p:sp>
      <p:sp>
        <p:nvSpPr>
          <p:cNvPr id="131126" name="Rectangle 54"/>
          <p:cNvSpPr>
            <a:spLocks noChangeArrowheads="1"/>
          </p:cNvSpPr>
          <p:nvPr/>
        </p:nvSpPr>
        <p:spPr bwMode="auto">
          <a:xfrm>
            <a:off x="53975" y="4468813"/>
            <a:ext cx="8969375" cy="1624012"/>
          </a:xfrm>
          <a:prstGeom prst="rect">
            <a:avLst/>
          </a:prstGeom>
          <a:noFill/>
          <a:ln w="19050">
            <a:noFill/>
            <a:miter lim="800000"/>
            <a:headEnd/>
            <a:tailEnd/>
          </a:ln>
        </p:spPr>
        <p:txBody>
          <a:bodyPr anchor="ctr">
            <a:spAutoFit/>
          </a:bodyPr>
          <a:lstStyle/>
          <a:p>
            <a:endParaRPr lang="en-US"/>
          </a:p>
        </p:txBody>
      </p:sp>
      <p:sp>
        <p:nvSpPr>
          <p:cNvPr id="131127" name="Rectangle 55"/>
          <p:cNvSpPr>
            <a:spLocks noChangeArrowheads="1"/>
          </p:cNvSpPr>
          <p:nvPr/>
        </p:nvSpPr>
        <p:spPr bwMode="auto">
          <a:xfrm>
            <a:off x="53975" y="6089650"/>
            <a:ext cx="8969375" cy="579438"/>
          </a:xfrm>
          <a:prstGeom prst="rect">
            <a:avLst/>
          </a:prstGeom>
          <a:noFill/>
          <a:ln w="19050">
            <a:noFill/>
            <a:miter lim="800000"/>
            <a:headEnd/>
            <a:tailEnd/>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nodePh="1">
                                  <p:stCondLst>
                                    <p:cond delay="0"/>
                                  </p:stCondLst>
                                  <p:endCondLst>
                                    <p:cond evt="begin" delay="0">
                                      <p:tn val="5"/>
                                    </p:cond>
                                  </p:endCondLst>
                                  <p:childTnLst>
                                    <p:set>
                                      <p:cBhvr>
                                        <p:cTn id="6" dur="1" fill="hold">
                                          <p:stCondLst>
                                            <p:cond delay="0"/>
                                          </p:stCondLst>
                                        </p:cTn>
                                        <p:tgtEl>
                                          <p:spTgt spid="1311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nodePh="1">
                                  <p:stCondLst>
                                    <p:cond delay="0"/>
                                  </p:stCondLst>
                                  <p:endCondLst>
                                    <p:cond evt="begin" delay="0">
                                      <p:tn val="9"/>
                                    </p:cond>
                                  </p:endCondLst>
                                  <p:childTnLst>
                                    <p:set>
                                      <p:cBhvr>
                                        <p:cTn id="10" dur="1" fill="hold">
                                          <p:stCondLst>
                                            <p:cond delay="0"/>
                                          </p:stCondLst>
                                        </p:cTn>
                                        <p:tgtEl>
                                          <p:spTgt spid="1311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nodePh="1">
                                  <p:stCondLst>
                                    <p:cond delay="0"/>
                                  </p:stCondLst>
                                  <p:endCondLst>
                                    <p:cond evt="begin" delay="0">
                                      <p:tn val="13"/>
                                    </p:cond>
                                  </p:endCondLst>
                                  <p:childTnLst>
                                    <p:set>
                                      <p:cBhvr>
                                        <p:cTn id="14" dur="1" fill="hold">
                                          <p:stCondLst>
                                            <p:cond delay="0"/>
                                          </p:stCondLst>
                                        </p:cTn>
                                        <p:tgtEl>
                                          <p:spTgt spid="1311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nodePh="1">
                                  <p:stCondLst>
                                    <p:cond delay="0"/>
                                  </p:stCondLst>
                                  <p:endCondLst>
                                    <p:cond evt="begin" delay="0">
                                      <p:tn val="17"/>
                                    </p:cond>
                                  </p:endCondLst>
                                  <p:childTnLst>
                                    <p:set>
                                      <p:cBhvr>
                                        <p:cTn id="18" dur="1" fill="hold">
                                          <p:stCondLst>
                                            <p:cond delay="0"/>
                                          </p:stCondLst>
                                        </p:cTn>
                                        <p:tgtEl>
                                          <p:spTgt spid="1311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nodePh="1">
                                  <p:stCondLst>
                                    <p:cond delay="0"/>
                                  </p:stCondLst>
                                  <p:endCondLst>
                                    <p:cond evt="begin" delay="0">
                                      <p:tn val="21"/>
                                    </p:cond>
                                  </p:endCondLst>
                                  <p:childTnLst>
                                    <p:set>
                                      <p:cBhvr>
                                        <p:cTn id="22" dur="1" fill="hold">
                                          <p:stCondLst>
                                            <p:cond delay="0"/>
                                          </p:stCondLst>
                                        </p:cTn>
                                        <p:tgtEl>
                                          <p:spTgt spid="1311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nodePh="1">
                                  <p:stCondLst>
                                    <p:cond delay="0"/>
                                  </p:stCondLst>
                                  <p:endCondLst>
                                    <p:cond evt="begin" delay="0">
                                      <p:tn val="25"/>
                                    </p:cond>
                                  </p:endCondLst>
                                  <p:childTnLst>
                                    <p:set>
                                      <p:cBhvr>
                                        <p:cTn id="26" dur="1" fill="hold">
                                          <p:stCondLst>
                                            <p:cond delay="0"/>
                                          </p:stCondLst>
                                        </p:cTn>
                                        <p:tgtEl>
                                          <p:spTgt spid="131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22" grpId="0" animBg="1"/>
      <p:bldP spid="131123" grpId="0" animBg="1"/>
      <p:bldP spid="131124" grpId="0" animBg="1"/>
      <p:bldP spid="131125" grpId="0" animBg="1"/>
      <p:bldP spid="131126" grpId="0" animBg="1"/>
      <p:bldP spid="13112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GB" sz="2800" smtClean="0"/>
              <a:t>Guidelines for starting treatment of iron overload in patients with </a:t>
            </a:r>
            <a:r>
              <a:rPr lang="el-GR" sz="2800" smtClean="0">
                <a:cs typeface="Arial" pitchFamily="34" charset="0"/>
                <a:sym typeface="Symbol" pitchFamily="18" charset="2"/>
              </a:rPr>
              <a:t>β</a:t>
            </a:r>
            <a:r>
              <a:rPr lang="en-GB" sz="2800" smtClean="0"/>
              <a:t>-thalassemia major</a:t>
            </a:r>
            <a:endParaRPr lang="en-US" sz="2800" smtClean="0"/>
          </a:p>
        </p:txBody>
      </p:sp>
      <p:graphicFrame>
        <p:nvGraphicFramePr>
          <p:cNvPr id="122883" name="Group 3"/>
          <p:cNvGraphicFramePr>
            <a:graphicFrameLocks noGrp="1"/>
          </p:cNvGraphicFramePr>
          <p:nvPr>
            <p:ph sz="half" idx="1"/>
          </p:nvPr>
        </p:nvGraphicFramePr>
        <p:xfrm>
          <a:off x="468313" y="1773238"/>
          <a:ext cx="8207375" cy="2047607"/>
        </p:xfrm>
        <a:graphic>
          <a:graphicData uri="http://schemas.openxmlformats.org/drawingml/2006/table">
            <a:tbl>
              <a:tblPr/>
              <a:tblGrid>
                <a:gridCol w="8207375"/>
              </a:tblGrid>
              <a:tr h="1127125">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rgbClr val="EC8026"/>
                          </a:solidFill>
                          <a:effectLst/>
                          <a:latin typeface="Arial" pitchFamily="34" charset="0"/>
                          <a:ea typeface="ＭＳ Ｐゴシック" charset="-128"/>
                        </a:rPr>
                        <a:t>Thalassaemia International Federation</a:t>
                      </a:r>
                      <a:r>
                        <a:rPr kumimoji="0" lang="en-GB" sz="1800" b="1" i="0" u="none" strike="noStrike" cap="none" normalizeH="0" baseline="0" smtClean="0">
                          <a:ln>
                            <a:noFill/>
                          </a:ln>
                          <a:solidFill>
                            <a:srgbClr val="CC6600"/>
                          </a:solidFill>
                          <a:effectLst/>
                          <a:latin typeface="Arial" pitchFamily="34" charset="0"/>
                          <a:ea typeface="ＭＳ Ｐゴシック" charset="-128"/>
                        </a:rPr>
                        <a:t> </a:t>
                      </a:r>
                      <a:r>
                        <a:rPr kumimoji="0" lang="en-US" sz="1800" b="1" i="0" u="none" strike="noStrike" cap="none" normalizeH="0" baseline="0" smtClean="0">
                          <a:ln>
                            <a:noFill/>
                          </a:ln>
                          <a:solidFill>
                            <a:schemeClr val="tx1"/>
                          </a:solidFill>
                          <a:effectLst/>
                          <a:latin typeface="Arial" pitchFamily="34" charset="0"/>
                          <a:ea typeface="ＭＳ Ｐゴシック" charset="-128"/>
                        </a:rPr>
                        <a:t>guidelines for the clinical management of thalassemia (2008)</a:t>
                      </a:r>
                      <a:r>
                        <a:rPr kumimoji="0" lang="en-US" sz="1800" b="1" i="0" u="none" strike="noStrike" cap="none" normalizeH="0" baseline="30000" smtClean="0">
                          <a:ln>
                            <a:noFill/>
                          </a:ln>
                          <a:solidFill>
                            <a:schemeClr val="tx1"/>
                          </a:solidFill>
                          <a:effectLst/>
                          <a:latin typeface="Arial" pitchFamily="34" charset="0"/>
                          <a:ea typeface="ＭＳ Ｐゴシック" charset="-128"/>
                        </a:rPr>
                        <a:t>1 </a:t>
                      </a:r>
                      <a:r>
                        <a:rPr kumimoji="0" lang="en-US" sz="1800" b="1" i="0" u="none" strike="noStrike" cap="none" normalizeH="0" baseline="0" smtClean="0">
                          <a:ln>
                            <a:noFill/>
                          </a:ln>
                          <a:solidFill>
                            <a:schemeClr val="tx1"/>
                          </a:solidFill>
                          <a:effectLst/>
                          <a:latin typeface="Arial" pitchFamily="34" charset="0"/>
                          <a:ea typeface="ＭＳ Ｐゴシック" charset="-128"/>
                        </a:rPr>
                        <a:t>recommend that chelation therapy is considered when patients:</a:t>
                      </a:r>
                      <a:endParaRPr kumimoji="0" lang="en-GB" sz="1800" b="1" i="0" u="none" strike="noStrike" cap="none" normalizeH="0" baseline="0" smtClean="0">
                        <a:ln>
                          <a:noFill/>
                        </a:ln>
                        <a:solidFill>
                          <a:schemeClr val="tx1"/>
                        </a:solidFill>
                        <a:effectLst/>
                        <a:latin typeface="Arial" pitchFamily="34" charset="0"/>
                        <a:ea typeface="ＭＳ Ｐゴシック" charset="-128"/>
                        <a:sym typeface="Symbol" pitchFamily="18" charset="2"/>
                      </a:endParaRPr>
                    </a:p>
                  </a:txBody>
                  <a:tcPr marL="91427" marR="91427" marT="45713" marB="45713" anchor="ctr" horzOverflow="overflow">
                    <a:lnL>
                      <a:noFill/>
                    </a:lnL>
                    <a:lnR>
                      <a:noFill/>
                    </a:lnR>
                    <a:lnT w="38100" cap="flat" cmpd="sng" algn="ctr">
                      <a:solidFill>
                        <a:srgbClr val="EC8026"/>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795338">
                <a:tc>
                  <a:txBody>
                    <a:bodyPr/>
                    <a:lstStyle/>
                    <a:p>
                      <a:pPr marL="174625" marR="0" lvl="0" indent="-174625"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sym typeface="Symbol" pitchFamily="18" charset="2"/>
                        </a:rPr>
                        <a:t>Have received 10–20 transfusion episodes</a:t>
                      </a:r>
                    </a:p>
                    <a:p>
                      <a:pPr marL="174625" marR="0" lvl="0" indent="-174625"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1" u="none" strike="noStrike" cap="none" normalizeH="0" baseline="0" smtClean="0">
                          <a:ln>
                            <a:noFill/>
                          </a:ln>
                          <a:solidFill>
                            <a:srgbClr val="EC8026"/>
                          </a:solidFill>
                          <a:effectLst/>
                          <a:latin typeface="Arial" pitchFamily="34" charset="0"/>
                          <a:ea typeface="ＭＳ Ｐゴシック" charset="-128"/>
                        </a:rPr>
                        <a:t>OR</a:t>
                      </a:r>
                    </a:p>
                    <a:p>
                      <a:pPr marL="174625" marR="0" lvl="0" indent="-174625"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Have a serum ferritin level of &gt;1000 n</a:t>
                      </a:r>
                      <a:r>
                        <a:rPr kumimoji="0" lang="en-US" sz="1600" b="1" i="0" u="none" strike="noStrike" cap="none" normalizeH="0" baseline="0" smtClean="0">
                          <a:ln>
                            <a:noFill/>
                          </a:ln>
                          <a:solidFill>
                            <a:srgbClr val="000000"/>
                          </a:solidFill>
                          <a:effectLst/>
                          <a:latin typeface="Arial" pitchFamily="34" charset="0"/>
                          <a:ea typeface="ＭＳ Ｐゴシック" charset="-128"/>
                          <a:cs typeface="Arial" pitchFamily="34" charset="0"/>
                        </a:rPr>
                        <a:t>g/mL</a:t>
                      </a:r>
                      <a:endParaRPr kumimoji="0" lang="en-US" sz="1600" b="1" i="1" u="none" strike="noStrike" cap="none" normalizeH="0" baseline="0" smtClean="0">
                        <a:ln>
                          <a:noFill/>
                        </a:ln>
                        <a:solidFill>
                          <a:srgbClr val="CC6600"/>
                        </a:solidFill>
                        <a:effectLst/>
                        <a:latin typeface="Arial" pitchFamily="34" charset="0"/>
                        <a:ea typeface="ＭＳ Ｐゴシック" charset="-128"/>
                      </a:endParaRPr>
                    </a:p>
                  </a:txBody>
                  <a:tcPr marL="91427" marR="91427" marT="45713" marB="45713" anchor="ctr" horzOverflow="overflow">
                    <a:lnL>
                      <a:noFill/>
                    </a:lnL>
                    <a:lnR>
                      <a:noFill/>
                    </a:lnR>
                    <a:lnT w="12700" cap="flat" cmpd="sng" algn="ctr">
                      <a:solidFill>
                        <a:schemeClr val="tx2"/>
                      </a:solidFill>
                      <a:prstDash val="solid"/>
                      <a:round/>
                      <a:headEnd type="none" w="med" len="med"/>
                      <a:tailEnd type="none" w="med" len="med"/>
                    </a:lnT>
                    <a:lnB w="38100" cap="flat" cmpd="sng" algn="ctr">
                      <a:solidFill>
                        <a:srgbClr val="EC8026"/>
                      </a:solidFill>
                      <a:prstDash val="solid"/>
                      <a:round/>
                      <a:headEnd type="none" w="med" len="med"/>
                      <a:tailEnd type="none" w="med" len="med"/>
                    </a:lnB>
                    <a:lnTlToBr>
                      <a:noFill/>
                    </a:lnTlToBr>
                    <a:lnBlToTr>
                      <a:noFill/>
                    </a:lnBlToTr>
                    <a:noFill/>
                  </a:tcPr>
                </a:tc>
              </a:tr>
            </a:tbl>
          </a:graphicData>
        </a:graphic>
      </p:graphicFrame>
      <p:sp>
        <p:nvSpPr>
          <p:cNvPr id="108553" name="Text Box 13"/>
          <p:cNvSpPr txBox="1">
            <a:spLocks noChangeArrowheads="1"/>
          </p:cNvSpPr>
          <p:nvPr/>
        </p:nvSpPr>
        <p:spPr bwMode="auto">
          <a:xfrm>
            <a:off x="152400" y="6221413"/>
            <a:ext cx="8780463" cy="457200"/>
          </a:xfrm>
          <a:prstGeom prst="rect">
            <a:avLst/>
          </a:prstGeom>
          <a:noFill/>
          <a:ln w="9525">
            <a:noFill/>
            <a:miter lim="800000"/>
            <a:headEnd/>
            <a:tailEnd/>
          </a:ln>
        </p:spPr>
        <p:txBody>
          <a:bodyPr lIns="91427" tIns="45713" rIns="91427" bIns="45713">
            <a:spAutoFit/>
          </a:bodyPr>
          <a:lstStyle/>
          <a:p>
            <a:pPr>
              <a:buClr>
                <a:schemeClr val="accent1"/>
              </a:buClr>
              <a:buFont typeface="Arial" pitchFamily="34" charset="0"/>
              <a:buNone/>
            </a:pPr>
            <a:r>
              <a:rPr lang="en-US" sz="1200" baseline="30000"/>
              <a:t>1</a:t>
            </a:r>
            <a:r>
              <a:rPr lang="en-US" sz="1200"/>
              <a:t>Thalassaemia International Federation. Guidelines for the clinical management of thalassemia, 2nd Edition revised 2008; </a:t>
            </a:r>
            <a:r>
              <a:rPr lang="en-GB" sz="1200" baseline="30000"/>
              <a:t>2</a:t>
            </a:r>
            <a:r>
              <a:rPr lang="en-US" sz="1200"/>
              <a:t>Angelucci E </a:t>
            </a:r>
            <a:r>
              <a:rPr lang="en-US" sz="1200" i="1"/>
              <a:t>et al.</a:t>
            </a:r>
            <a:r>
              <a:rPr lang="en-US" sz="1200"/>
              <a:t> </a:t>
            </a:r>
            <a:r>
              <a:rPr lang="en-US" sz="1200" i="1"/>
              <a:t>Haematologica</a:t>
            </a:r>
            <a:r>
              <a:rPr lang="en-US" sz="1200"/>
              <a:t> 2008;93:741–752</a:t>
            </a:r>
          </a:p>
        </p:txBody>
      </p:sp>
      <p:graphicFrame>
        <p:nvGraphicFramePr>
          <p:cNvPr id="122894" name="Group 14"/>
          <p:cNvGraphicFramePr>
            <a:graphicFrameLocks noGrp="1"/>
          </p:cNvGraphicFramePr>
          <p:nvPr>
            <p:ph sz="half" idx="2"/>
          </p:nvPr>
        </p:nvGraphicFramePr>
        <p:xfrm>
          <a:off x="468313" y="4011613"/>
          <a:ext cx="8207375" cy="1968232"/>
        </p:xfrm>
        <a:graphic>
          <a:graphicData uri="http://schemas.openxmlformats.org/drawingml/2006/table">
            <a:tbl>
              <a:tblPr/>
              <a:tblGrid>
                <a:gridCol w="8207375"/>
              </a:tblGrid>
              <a:tr h="1047750">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rgbClr val="EC8026"/>
                          </a:solidFill>
                          <a:effectLst/>
                          <a:latin typeface="Arial" pitchFamily="34" charset="0"/>
                          <a:ea typeface="ＭＳ Ｐゴシック" charset="-128"/>
                        </a:rPr>
                        <a:t>Italian Society of Hematology practice</a:t>
                      </a:r>
                      <a:r>
                        <a:rPr kumimoji="0" lang="en-GB" sz="1800" b="1" i="0" u="none" strike="noStrike" cap="none" normalizeH="0" baseline="0" smtClean="0">
                          <a:ln>
                            <a:noFill/>
                          </a:ln>
                          <a:solidFill>
                            <a:srgbClr val="CC6600"/>
                          </a:solidFill>
                          <a:effectLst/>
                          <a:latin typeface="Arial" pitchFamily="34" charset="0"/>
                          <a:ea typeface="ＭＳ Ｐゴシック" charset="-128"/>
                        </a:rPr>
                        <a:t> </a:t>
                      </a:r>
                      <a:r>
                        <a:rPr kumimoji="0" lang="en-US" sz="1800" b="1" i="0" u="none" strike="noStrike" cap="none" normalizeH="0" baseline="0" smtClean="0">
                          <a:ln>
                            <a:noFill/>
                          </a:ln>
                          <a:solidFill>
                            <a:schemeClr val="tx1"/>
                          </a:solidFill>
                          <a:effectLst/>
                          <a:latin typeface="Arial" pitchFamily="34" charset="0"/>
                          <a:ea typeface="ＭＳ Ｐゴシック" charset="-128"/>
                        </a:rPr>
                        <a:t>guidelines for the management of iron overload in patients with thalassemia (2008) </a:t>
                      </a:r>
                      <a:r>
                        <a:rPr kumimoji="0" lang="en-US" sz="1800" b="1" i="0" u="none" strike="noStrike" cap="none" normalizeH="0" baseline="30000" smtClean="0">
                          <a:ln>
                            <a:noFill/>
                          </a:ln>
                          <a:solidFill>
                            <a:schemeClr val="tx1"/>
                          </a:solidFill>
                          <a:effectLst/>
                          <a:latin typeface="Arial" pitchFamily="34" charset="0"/>
                          <a:ea typeface="ＭＳ Ｐゴシック" charset="-128"/>
                        </a:rPr>
                        <a:t>2 </a:t>
                      </a:r>
                      <a:r>
                        <a:rPr kumimoji="0" lang="en-US" sz="1800" b="1" i="0" u="none" strike="noStrike" cap="none" normalizeH="0" baseline="0" smtClean="0">
                          <a:ln>
                            <a:noFill/>
                          </a:ln>
                          <a:solidFill>
                            <a:schemeClr val="tx1"/>
                          </a:solidFill>
                          <a:effectLst/>
                          <a:latin typeface="Arial" pitchFamily="34" charset="0"/>
                          <a:ea typeface="ＭＳ Ｐゴシック" charset="-128"/>
                        </a:rPr>
                        <a:t>recommend that chelation therapy is considered when patients:</a:t>
                      </a:r>
                      <a:endParaRPr kumimoji="0" lang="en-GB" sz="1800" b="1" i="0" u="none" strike="noStrike" cap="none" normalizeH="0" baseline="0" smtClean="0">
                        <a:ln>
                          <a:noFill/>
                        </a:ln>
                        <a:solidFill>
                          <a:schemeClr val="tx1"/>
                        </a:solidFill>
                        <a:effectLst/>
                        <a:latin typeface="Arial" pitchFamily="34" charset="0"/>
                        <a:ea typeface="ＭＳ Ｐゴシック" charset="-128"/>
                        <a:sym typeface="Symbol" pitchFamily="18" charset="2"/>
                      </a:endParaRPr>
                    </a:p>
                  </a:txBody>
                  <a:tcPr marL="91427" marR="91427" marT="45713" marB="45713" anchor="ctr" horzOverflow="overflow">
                    <a:lnL>
                      <a:noFill/>
                    </a:lnL>
                    <a:lnR>
                      <a:noFill/>
                    </a:lnR>
                    <a:lnT w="38100" cap="flat" cmpd="sng" algn="ctr">
                      <a:solidFill>
                        <a:srgbClr val="EC8026"/>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646113">
                <a:tc>
                  <a:txBody>
                    <a:bodyPr/>
                    <a:lstStyle/>
                    <a:p>
                      <a:pPr marL="174625" marR="0" lvl="0" indent="-174625"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sym typeface="Symbol" pitchFamily="18" charset="2"/>
                        </a:rPr>
                        <a:t>Have received &gt;10 transfusion episodes</a:t>
                      </a:r>
                    </a:p>
                    <a:p>
                      <a:pPr marL="174625" marR="0" lvl="0" indent="-174625"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1" u="none" strike="noStrike" cap="none" normalizeH="0" baseline="0" smtClean="0">
                          <a:ln>
                            <a:noFill/>
                          </a:ln>
                          <a:solidFill>
                            <a:srgbClr val="EC8026"/>
                          </a:solidFill>
                          <a:effectLst/>
                          <a:latin typeface="Arial" pitchFamily="34" charset="0"/>
                          <a:ea typeface="ＭＳ Ｐゴシック" charset="-128"/>
                        </a:rPr>
                        <a:t>OR</a:t>
                      </a:r>
                    </a:p>
                    <a:p>
                      <a:pPr marL="174625" marR="0" lvl="0" indent="-174625"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600" b="1" i="0" u="none" strike="noStrike" cap="none" normalizeH="0" baseline="0" smtClean="0">
                          <a:ln>
                            <a:noFill/>
                          </a:ln>
                          <a:solidFill>
                            <a:srgbClr val="000000"/>
                          </a:solidFill>
                          <a:effectLst/>
                          <a:latin typeface="Arial" pitchFamily="34" charset="0"/>
                          <a:ea typeface="ＭＳ Ｐゴシック" charset="-128"/>
                        </a:rPr>
                        <a:t>Have a serum ferritin level of &gt;1000 n</a:t>
                      </a:r>
                      <a:r>
                        <a:rPr kumimoji="0" lang="en-US" sz="1600" b="1" i="0" u="none" strike="noStrike" cap="none" normalizeH="0" baseline="0" smtClean="0">
                          <a:ln>
                            <a:noFill/>
                          </a:ln>
                          <a:solidFill>
                            <a:srgbClr val="000000"/>
                          </a:solidFill>
                          <a:effectLst/>
                          <a:latin typeface="Arial" pitchFamily="34" charset="0"/>
                          <a:ea typeface="ＭＳ Ｐゴシック" charset="-128"/>
                          <a:cs typeface="Arial" pitchFamily="34" charset="0"/>
                        </a:rPr>
                        <a:t>g/mL</a:t>
                      </a:r>
                      <a:endParaRPr kumimoji="0" lang="en-US" sz="1600" b="1" i="1" u="none" strike="noStrike" cap="none" normalizeH="0" baseline="0" smtClean="0">
                        <a:ln>
                          <a:noFill/>
                        </a:ln>
                        <a:solidFill>
                          <a:srgbClr val="CC6600"/>
                        </a:solidFill>
                        <a:effectLst/>
                        <a:latin typeface="Arial" pitchFamily="34" charset="0"/>
                        <a:ea typeface="ＭＳ Ｐゴシック" charset="-128"/>
                      </a:endParaRPr>
                    </a:p>
                  </a:txBody>
                  <a:tcPr marL="91427" marR="91427" marT="45713" marB="45713" anchor="ctr" horzOverflow="overflow">
                    <a:lnL>
                      <a:noFill/>
                    </a:lnL>
                    <a:lnR>
                      <a:noFill/>
                    </a:lnR>
                    <a:lnT w="12700" cap="flat" cmpd="sng" algn="ctr">
                      <a:solidFill>
                        <a:schemeClr val="tx2"/>
                      </a:solidFill>
                      <a:prstDash val="solid"/>
                      <a:round/>
                      <a:headEnd type="none" w="med" len="med"/>
                      <a:tailEnd type="none" w="med" len="med"/>
                    </a:lnT>
                    <a:lnB w="38100" cap="flat" cmpd="sng" algn="ctr">
                      <a:solidFill>
                        <a:srgbClr val="EC8026"/>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Parameters for Routine Chelation for patients with DBA Receiving </a:t>
            </a:r>
            <a:r>
              <a:rPr lang="en-US" dirty="0"/>
              <a:t>O</a:t>
            </a:r>
            <a:r>
              <a:rPr lang="en-US" dirty="0" smtClean="0"/>
              <a:t>ngoing Transfusion*</a:t>
            </a:r>
            <a:endParaRPr lang="en-US" dirty="0"/>
          </a:p>
        </p:txBody>
      </p:sp>
      <p:sp>
        <p:nvSpPr>
          <p:cNvPr id="3" name="Content Placeholder 2"/>
          <p:cNvSpPr>
            <a:spLocks noGrp="1"/>
          </p:cNvSpPr>
          <p:nvPr>
            <p:ph idx="1"/>
          </p:nvPr>
        </p:nvSpPr>
        <p:spPr/>
        <p:txBody>
          <a:bodyPr/>
          <a:lstStyle/>
          <a:p>
            <a:r>
              <a:rPr lang="en-US" dirty="0" smtClean="0"/>
              <a:t>Start chelation after age 2 with </a:t>
            </a:r>
            <a:r>
              <a:rPr lang="en-US" dirty="0" err="1" smtClean="0"/>
              <a:t>Deferasirox</a:t>
            </a:r>
            <a:r>
              <a:rPr lang="en-US" dirty="0" smtClean="0"/>
              <a:t> at 20 mg/kg/day (</a:t>
            </a:r>
            <a:r>
              <a:rPr lang="en-US" dirty="0" err="1" smtClean="0"/>
              <a:t>Jadenu</a:t>
            </a:r>
            <a:r>
              <a:rPr lang="en-US" dirty="0" smtClean="0"/>
              <a:t> 14 mg/kg/day in young children who can take pills) to determine tolerability and efficacy.</a:t>
            </a:r>
          </a:p>
          <a:p>
            <a:r>
              <a:rPr lang="en-US" dirty="0" smtClean="0"/>
              <a:t>Increase to </a:t>
            </a:r>
            <a:r>
              <a:rPr lang="en-US" dirty="0" err="1" smtClean="0"/>
              <a:t>Deferasirox</a:t>
            </a:r>
            <a:r>
              <a:rPr lang="en-US" dirty="0" smtClean="0"/>
              <a:t> 40 mg/kg/day (</a:t>
            </a:r>
            <a:r>
              <a:rPr lang="en-US" dirty="0" err="1" smtClean="0"/>
              <a:t>Jadenu</a:t>
            </a:r>
            <a:r>
              <a:rPr lang="en-US" dirty="0" smtClean="0"/>
              <a:t> 28 mg/kg/day) if ferritin &gt; 1000 ng/ml with no significant downtrend after 3-4 months of first dosing schedule. (most chronically transfused patients need 20-40 mg/kg/day of </a:t>
            </a:r>
            <a:r>
              <a:rPr lang="en-US" dirty="0" err="1" smtClean="0"/>
              <a:t>Exjade</a:t>
            </a:r>
            <a:r>
              <a:rPr lang="en-US" dirty="0" smtClean="0"/>
              <a:t> or 21-28 mg/kg/day of </a:t>
            </a:r>
            <a:r>
              <a:rPr lang="en-US" dirty="0" err="1" smtClean="0"/>
              <a:t>Jadenu</a:t>
            </a:r>
            <a:r>
              <a:rPr lang="en-US" dirty="0" smtClean="0"/>
              <a:t>) – the chelation may increase the ferritin for 2-3 months after starting but should eventually start </a:t>
            </a:r>
            <a:r>
              <a:rPr lang="en-US" dirty="0" err="1" smtClean="0"/>
              <a:t>downtrending</a:t>
            </a:r>
            <a:endParaRPr lang="en-US" dirty="0" smtClean="0"/>
          </a:p>
          <a:p>
            <a:r>
              <a:rPr lang="en-US" dirty="0" smtClean="0"/>
              <a:t>Use </a:t>
            </a:r>
            <a:r>
              <a:rPr lang="en-US" dirty="0" err="1" smtClean="0"/>
              <a:t>Deferoxamine</a:t>
            </a:r>
            <a:r>
              <a:rPr lang="en-US" dirty="0" smtClean="0"/>
              <a:t> 35-50 mg/kg/day </a:t>
            </a:r>
            <a:r>
              <a:rPr lang="en-US" dirty="0" err="1" smtClean="0"/>
              <a:t>subQ</a:t>
            </a:r>
            <a:r>
              <a:rPr lang="en-US" dirty="0" smtClean="0"/>
              <a:t> 5-7 days/week (depending on starting ferritin level) if intolerance to </a:t>
            </a:r>
            <a:r>
              <a:rPr lang="en-US" dirty="0" err="1" smtClean="0"/>
              <a:t>Deferasirox</a:t>
            </a:r>
            <a:r>
              <a:rPr lang="en-US" dirty="0" smtClean="0"/>
              <a:t>. </a:t>
            </a:r>
          </a:p>
          <a:p>
            <a:pPr marL="0" indent="0">
              <a:buNone/>
            </a:pPr>
            <a:r>
              <a:rPr lang="en-US" dirty="0" smtClean="0"/>
              <a:t>      </a:t>
            </a:r>
          </a:p>
          <a:p>
            <a:pPr marL="0" indent="0">
              <a:buNone/>
            </a:pPr>
            <a:r>
              <a:rPr lang="en-US" dirty="0" smtClean="0"/>
              <a:t>     *If patients receiving intermittent transfusion, more careful 	analysis required to avoid chelator toxicity</a:t>
            </a:r>
          </a:p>
          <a:p>
            <a:endParaRPr lang="en-US" dirty="0"/>
          </a:p>
          <a:p>
            <a:endParaRPr lang="en-US" dirty="0"/>
          </a:p>
        </p:txBody>
      </p:sp>
    </p:spTree>
    <p:extLst>
      <p:ext uri="{BB962C8B-B14F-4D97-AF65-F5344CB8AC3E}">
        <p14:creationId xmlns:p14="http://schemas.microsoft.com/office/powerpoint/2010/main" val="16962898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 cardiac iron is very dangerous</a:t>
            </a:r>
            <a:endParaRPr lang="en-US" dirty="0"/>
          </a:p>
        </p:txBody>
      </p:sp>
      <p:sp>
        <p:nvSpPr>
          <p:cNvPr id="5" name="Content Placeholder 4"/>
          <p:cNvSpPr>
            <a:spLocks noGrp="1"/>
          </p:cNvSpPr>
          <p:nvPr>
            <p:ph idx="1"/>
          </p:nvPr>
        </p:nvSpPr>
        <p:spPr/>
        <p:txBody>
          <a:bodyPr/>
          <a:lstStyle/>
          <a:p>
            <a:r>
              <a:rPr lang="en-US" dirty="0" smtClean="0"/>
              <a:t>Cardiac T2* less than 6 </a:t>
            </a:r>
            <a:r>
              <a:rPr lang="en-US" dirty="0" err="1" smtClean="0"/>
              <a:t>ms</a:t>
            </a:r>
            <a:r>
              <a:rPr lang="en-US" dirty="0" smtClean="0"/>
              <a:t> means very very high heart iron</a:t>
            </a:r>
          </a:p>
          <a:p>
            <a:pPr lvl="1"/>
            <a:r>
              <a:rPr lang="en-US" dirty="0" smtClean="0"/>
              <a:t>High risk of heart failure</a:t>
            </a:r>
          </a:p>
          <a:p>
            <a:pPr lvl="1"/>
            <a:r>
              <a:rPr lang="en-US" dirty="0" smtClean="0"/>
              <a:t>High risk of heart rhythm disturbances including sudden death</a:t>
            </a:r>
          </a:p>
          <a:p>
            <a:r>
              <a:rPr lang="en-US" dirty="0" smtClean="0"/>
              <a:t>High cardiac iron and presence of arrhythmia or heart failure is a medical emergency.</a:t>
            </a:r>
          </a:p>
          <a:p>
            <a:pPr lvl="1"/>
            <a:r>
              <a:rPr lang="en-US" dirty="0" smtClean="0"/>
              <a:t>Very few heart specialists know how to manage this.</a:t>
            </a:r>
          </a:p>
          <a:p>
            <a:pPr lvl="1"/>
            <a:r>
              <a:rPr lang="en-US" dirty="0" smtClean="0"/>
              <a:t>They do not know that even very severe cases can almost always be reversed with proter treatment. </a:t>
            </a:r>
          </a:p>
          <a:p>
            <a:pPr lvl="1"/>
            <a:r>
              <a:rPr lang="en-US" dirty="0" smtClean="0"/>
              <a:t>You need to speak to an experience thalassemia doctor immediately.</a:t>
            </a:r>
          </a:p>
          <a:p>
            <a:r>
              <a:rPr lang="en-US" dirty="0" smtClean="0"/>
              <a:t>If there is no heart failure or arrhythmia, the iron overload can always be reversed using current treatments.</a:t>
            </a:r>
          </a:p>
          <a:p>
            <a:endParaRPr lang="en-US" dirty="0" smtClean="0"/>
          </a:p>
          <a:p>
            <a:pPr marL="0" indent="0" algn="ctr">
              <a:buNone/>
            </a:pPr>
            <a:r>
              <a:rPr lang="en-US" dirty="0" smtClean="0">
                <a:solidFill>
                  <a:srgbClr val="FF0000"/>
                </a:solidFill>
              </a:rPr>
              <a:t>Heart failure from iron overload can be reversed 99% of the time.  Most cardiologists do not know this! </a:t>
            </a:r>
            <a:endParaRPr lang="en-US" dirty="0">
              <a:solidFill>
                <a:srgbClr val="FF0000"/>
              </a:solidFill>
            </a:endParaRPr>
          </a:p>
        </p:txBody>
      </p:sp>
      <p:sp>
        <p:nvSpPr>
          <p:cNvPr id="2" name="Footer Placeholder 1"/>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3" name="Slide Number Placeholder 2"/>
          <p:cNvSpPr>
            <a:spLocks noGrp="1"/>
          </p:cNvSpPr>
          <p:nvPr>
            <p:ph type="sldNum" sz="quarter" idx="4294967295"/>
          </p:nvPr>
        </p:nvSpPr>
        <p:spPr>
          <a:xfrm>
            <a:off x="6553200" y="6465888"/>
            <a:ext cx="2133600" cy="365125"/>
          </a:xfrm>
          <a:prstGeom prst="rect">
            <a:avLst/>
          </a:prstGeom>
        </p:spPr>
        <p:txBody>
          <a:bodyPr/>
          <a:lstStyle/>
          <a:p>
            <a:pPr>
              <a:defRPr/>
            </a:pPr>
            <a:fld id="{7A7F2CC4-9CDC-F74C-97F3-4E0681F83E60}" type="slidenum">
              <a:rPr lang="en-US" smtClean="0"/>
              <a:pPr>
                <a:defRPr/>
              </a:pPr>
              <a:t>54</a:t>
            </a:fld>
            <a:endParaRPr lang="en-US"/>
          </a:p>
        </p:txBody>
      </p:sp>
    </p:spTree>
    <p:extLst>
      <p:ext uri="{BB962C8B-B14F-4D97-AF65-F5344CB8AC3E}">
        <p14:creationId xmlns:p14="http://schemas.microsoft.com/office/powerpoint/2010/main" val="197825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dissolve">
                                      <p:cBhvr>
                                        <p:cTn id="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a:grpSpLocks/>
          </p:cNvGrpSpPr>
          <p:nvPr/>
        </p:nvGrpSpPr>
        <p:grpSpPr bwMode="auto">
          <a:xfrm>
            <a:off x="730675" y="1591296"/>
            <a:ext cx="7665839" cy="4581789"/>
            <a:chOff x="336" y="816"/>
            <a:chExt cx="5040" cy="3396"/>
          </a:xfrm>
        </p:grpSpPr>
        <p:pic>
          <p:nvPicPr>
            <p:cNvPr id="4" name="Picture 18" descr="Kirk_Prospective"/>
            <p:cNvPicPr>
              <a:picLocks noChangeAspect="1" noChangeArrowheads="1"/>
            </p:cNvPicPr>
            <p:nvPr/>
          </p:nvPicPr>
          <p:blipFill>
            <a:blip r:embed="rId2">
              <a:lum bright="-24000" contrast="54000"/>
              <a:extLst>
                <a:ext uri="{28A0092B-C50C-407E-A947-70E740481C1C}">
                  <a14:useLocalDpi xmlns:a14="http://schemas.microsoft.com/office/drawing/2010/main" val="0"/>
                </a:ext>
              </a:extLst>
            </a:blip>
            <a:srcRect/>
            <a:stretch>
              <a:fillRect/>
            </a:stretch>
          </p:blipFill>
          <p:spPr bwMode="auto">
            <a:xfrm>
              <a:off x="336" y="816"/>
              <a:ext cx="5040" cy="3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19"/>
            <p:cNvSpPr txBox="1">
              <a:spLocks noChangeArrowheads="1"/>
            </p:cNvSpPr>
            <p:nvPr/>
          </p:nvSpPr>
          <p:spPr bwMode="auto">
            <a:xfrm>
              <a:off x="2812" y="3984"/>
              <a:ext cx="2361" cy="228"/>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dirty="0"/>
                <a:t>                     Kirk P, et al, Circulation, 2009</a:t>
              </a:r>
              <a:r>
                <a:rPr lang="en-US" sz="1400" dirty="0"/>
                <a:t>       </a:t>
              </a:r>
            </a:p>
          </p:txBody>
        </p:sp>
      </p:grpSp>
      <p:sp>
        <p:nvSpPr>
          <p:cNvPr id="6" name="Rectangle 2"/>
          <p:cNvSpPr txBox="1">
            <a:spLocks noChangeArrowheads="1"/>
          </p:cNvSpPr>
          <p:nvPr/>
        </p:nvSpPr>
        <p:spPr>
          <a:xfrm>
            <a:off x="2959128" y="552778"/>
            <a:ext cx="5900292" cy="779463"/>
          </a:xfrm>
          <a:prstGeom prst="rect">
            <a:avLst/>
          </a:prstGeom>
        </p:spPr>
        <p:txBody>
          <a:bodyPr/>
          <a:lst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a:lstStyle>
          <a:p>
            <a:pPr algn="r"/>
            <a:r>
              <a:rPr lang="en-US" sz="2400" b="0" dirty="0" smtClean="0"/>
              <a:t>Cardiac T2* predicts Heart Failure </a:t>
            </a:r>
            <a:r>
              <a:rPr lang="en-US" sz="2400" b="0" smtClean="0"/>
              <a:t>in thalassemia</a:t>
            </a:r>
            <a:endParaRPr lang="en-US" sz="2400" b="0" dirty="0"/>
          </a:p>
        </p:txBody>
      </p:sp>
      <p:sp>
        <p:nvSpPr>
          <p:cNvPr id="2" name="Footer Placeholder 1"/>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7" name="Slide Number Placeholder 6"/>
          <p:cNvSpPr>
            <a:spLocks noGrp="1"/>
          </p:cNvSpPr>
          <p:nvPr>
            <p:ph type="sldNum" sz="quarter" idx="4294967295"/>
          </p:nvPr>
        </p:nvSpPr>
        <p:spPr>
          <a:xfrm>
            <a:off x="6553200" y="6465888"/>
            <a:ext cx="2133600" cy="365125"/>
          </a:xfrm>
          <a:prstGeom prst="rect">
            <a:avLst/>
          </a:prstGeom>
        </p:spPr>
        <p:txBody>
          <a:bodyPr/>
          <a:lstStyle/>
          <a:p>
            <a:pPr>
              <a:defRPr/>
            </a:pPr>
            <a:fld id="{D9437268-8633-2748-A703-64FD828C6AB0}" type="slidenum">
              <a:rPr lang="en-US" smtClean="0"/>
              <a:pPr>
                <a:defRPr/>
              </a:pPr>
              <a:t>55</a:t>
            </a:fld>
            <a:endParaRPr lang="en-US"/>
          </a:p>
        </p:txBody>
      </p:sp>
      <p:sp>
        <p:nvSpPr>
          <p:cNvPr id="8" name="TextBox 7"/>
          <p:cNvSpPr txBox="1"/>
          <p:nvPr/>
        </p:nvSpPr>
        <p:spPr>
          <a:xfrm>
            <a:off x="99151" y="5865474"/>
            <a:ext cx="5100810" cy="584775"/>
          </a:xfrm>
          <a:prstGeom prst="rect">
            <a:avLst/>
          </a:prstGeom>
          <a:noFill/>
          <a:ln w="38100">
            <a:solidFill>
              <a:schemeClr val="accent1">
                <a:shade val="95000"/>
                <a:satMod val="105000"/>
              </a:schemeClr>
            </a:solidFill>
          </a:ln>
        </p:spPr>
        <p:txBody>
          <a:bodyPr wrap="square" rtlCol="0">
            <a:spAutoFit/>
          </a:bodyPr>
          <a:lstStyle/>
          <a:p>
            <a:pPr algn="ctr"/>
            <a:r>
              <a:rPr lang="en-US" sz="1600" dirty="0" smtClean="0"/>
              <a:t>Low T2*, especially if there is decreased ventricular contraction </a:t>
            </a:r>
            <a:r>
              <a:rPr lang="en-US" sz="1600" smtClean="0"/>
              <a:t>or arrhythmia </a:t>
            </a:r>
            <a:r>
              <a:rPr lang="en-US" sz="1600" dirty="0" smtClean="0"/>
              <a:t>is a huge danger sign</a:t>
            </a:r>
            <a:endParaRPr lang="en-US" sz="1600" dirty="0"/>
          </a:p>
        </p:txBody>
      </p:sp>
    </p:spTree>
    <p:extLst>
      <p:ext uri="{BB962C8B-B14F-4D97-AF65-F5344CB8AC3E}">
        <p14:creationId xmlns:p14="http://schemas.microsoft.com/office/powerpoint/2010/main" val="181835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Symptomatic heart failure due to iron is a medical emergency</a:t>
            </a:r>
            <a:endParaRPr lang="en-US" dirty="0"/>
          </a:p>
        </p:txBody>
      </p:sp>
      <p:pic>
        <p:nvPicPr>
          <p:cNvPr id="6" name="Content Placeholder 5"/>
          <p:cNvPicPr>
            <a:picLocks noGrp="1" noChangeAspect="1"/>
          </p:cNvPicPr>
          <p:nvPr>
            <p:ph idx="1"/>
          </p:nvPr>
        </p:nvPicPr>
        <p:blipFill>
          <a:blip r:embed="rId2"/>
          <a:stretch>
            <a:fillRect/>
          </a:stretch>
        </p:blipFill>
        <p:spPr>
          <a:xfrm>
            <a:off x="818002" y="2530175"/>
            <a:ext cx="7507995" cy="3935713"/>
          </a:xfrm>
          <a:prstGeom prst="rect">
            <a:avLst/>
          </a:prstGeom>
        </p:spPr>
      </p:pic>
      <p:sp>
        <p:nvSpPr>
          <p:cNvPr id="4" name="Footer Placeholder 3"/>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5" name="Slide Number Placeholder 4"/>
          <p:cNvSpPr>
            <a:spLocks noGrp="1"/>
          </p:cNvSpPr>
          <p:nvPr>
            <p:ph type="sldNum" sz="quarter" idx="4294967295"/>
          </p:nvPr>
        </p:nvSpPr>
        <p:spPr>
          <a:xfrm>
            <a:off x="6553200" y="6465888"/>
            <a:ext cx="2133600" cy="365125"/>
          </a:xfrm>
          <a:prstGeom prst="rect">
            <a:avLst/>
          </a:prstGeom>
        </p:spPr>
        <p:txBody>
          <a:bodyPr/>
          <a:lstStyle/>
          <a:p>
            <a:pPr>
              <a:defRPr/>
            </a:pPr>
            <a:fld id="{7A7F2CC4-9CDC-F74C-97F3-4E0681F83E60}" type="slidenum">
              <a:rPr lang="en-US" smtClean="0"/>
              <a:pPr>
                <a:defRPr/>
              </a:pPr>
              <a:t>56</a:t>
            </a:fld>
            <a:endParaRPr lang="en-US"/>
          </a:p>
        </p:txBody>
      </p:sp>
      <p:sp>
        <p:nvSpPr>
          <p:cNvPr id="7" name="TextBox 6"/>
          <p:cNvSpPr txBox="1"/>
          <p:nvPr/>
        </p:nvSpPr>
        <p:spPr>
          <a:xfrm>
            <a:off x="484742" y="1388125"/>
            <a:ext cx="8328752" cy="1200329"/>
          </a:xfrm>
          <a:prstGeom prst="rect">
            <a:avLst/>
          </a:prstGeom>
          <a:noFill/>
        </p:spPr>
        <p:txBody>
          <a:bodyPr wrap="square" rtlCol="0">
            <a:spAutoFit/>
          </a:bodyPr>
          <a:lstStyle/>
          <a:p>
            <a:r>
              <a:rPr lang="en-US" dirty="0" smtClean="0"/>
              <a:t>Iron cardiomyopathy is almost 100% reversible if treated soon enough to prevent death.</a:t>
            </a:r>
          </a:p>
          <a:p>
            <a:endParaRPr lang="en-US" dirty="0" smtClean="0"/>
          </a:p>
          <a:p>
            <a:r>
              <a:rPr lang="en-US" dirty="0" smtClean="0"/>
              <a:t>Very few cardiologists or hematologists know how to treat this</a:t>
            </a:r>
          </a:p>
        </p:txBody>
      </p:sp>
    </p:spTree>
    <p:extLst>
      <p:ext uri="{BB962C8B-B14F-4D97-AF65-F5344CB8AC3E}">
        <p14:creationId xmlns:p14="http://schemas.microsoft.com/office/powerpoint/2010/main" val="12236601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2" name="Rectangle 4"/>
          <p:cNvSpPr>
            <a:spLocks noGrp="1" noChangeArrowheads="1"/>
          </p:cNvSpPr>
          <p:nvPr>
            <p:ph type="title"/>
          </p:nvPr>
        </p:nvSpPr>
        <p:spPr/>
        <p:txBody>
          <a:bodyPr/>
          <a:lstStyle/>
          <a:p>
            <a:r>
              <a:rPr lang="en-US"/>
              <a:t>Transient Effect of </a:t>
            </a:r>
            <a:br>
              <a:rPr lang="en-US"/>
            </a:br>
            <a:r>
              <a:rPr lang="en-US"/>
              <a:t>Deferoxamine on NTBI</a:t>
            </a:r>
          </a:p>
        </p:txBody>
      </p:sp>
      <p:sp>
        <p:nvSpPr>
          <p:cNvPr id="3" name="Footer Placeholder 2"/>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88" name="Slide Number Placeholder 2"/>
          <p:cNvSpPr>
            <a:spLocks noGrp="1"/>
          </p:cNvSpPr>
          <p:nvPr>
            <p:ph type="sldNum" sz="quarter" idx="4294967295"/>
          </p:nvPr>
        </p:nvSpPr>
        <p:spPr>
          <a:xfrm>
            <a:off x="6553200" y="6465888"/>
            <a:ext cx="2133600" cy="365125"/>
          </a:xfrm>
          <a:prstGeom prst="rect">
            <a:avLst/>
          </a:prstGeom>
        </p:spPr>
        <p:txBody>
          <a:bodyPr/>
          <a:lstStyle/>
          <a:p>
            <a:fld id="{D6CFD0AB-6F88-C24C-B501-33DBF92052B9}" type="slidenum">
              <a:rPr lang="en-US"/>
              <a:pPr/>
              <a:t>57</a:t>
            </a:fld>
            <a:endParaRPr lang="en-US"/>
          </a:p>
        </p:txBody>
      </p:sp>
      <p:sp>
        <p:nvSpPr>
          <p:cNvPr id="1973250" name="Freeform 2"/>
          <p:cNvSpPr>
            <a:spLocks/>
          </p:cNvSpPr>
          <p:nvPr/>
        </p:nvSpPr>
        <p:spPr bwMode="auto">
          <a:xfrm>
            <a:off x="2505075" y="3368676"/>
            <a:ext cx="4038600" cy="1471613"/>
          </a:xfrm>
          <a:custGeom>
            <a:avLst/>
            <a:gdLst>
              <a:gd name="T0" fmla="*/ 0 w 2544"/>
              <a:gd name="T1" fmla="*/ 0 h 927"/>
              <a:gd name="T2" fmla="*/ 21 w 2544"/>
              <a:gd name="T3" fmla="*/ 594 h 927"/>
              <a:gd name="T4" fmla="*/ 54 w 2544"/>
              <a:gd name="T5" fmla="*/ 654 h 927"/>
              <a:gd name="T6" fmla="*/ 105 w 2544"/>
              <a:gd name="T7" fmla="*/ 696 h 927"/>
              <a:gd name="T8" fmla="*/ 207 w 2544"/>
              <a:gd name="T9" fmla="*/ 858 h 927"/>
              <a:gd name="T10" fmla="*/ 399 w 2544"/>
              <a:gd name="T11" fmla="*/ 873 h 927"/>
              <a:gd name="T12" fmla="*/ 1485 w 2544"/>
              <a:gd name="T13" fmla="*/ 927 h 927"/>
              <a:gd name="T14" fmla="*/ 2364 w 2544"/>
              <a:gd name="T15" fmla="*/ 729 h 927"/>
              <a:gd name="T16" fmla="*/ 2379 w 2544"/>
              <a:gd name="T17" fmla="*/ 540 h 927"/>
              <a:gd name="T18" fmla="*/ 2451 w 2544"/>
              <a:gd name="T19" fmla="*/ 441 h 927"/>
              <a:gd name="T20" fmla="*/ 2544 w 2544"/>
              <a:gd name="T21" fmla="*/ 375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4" h="927">
                <a:moveTo>
                  <a:pt x="0" y="0"/>
                </a:moveTo>
                <a:lnTo>
                  <a:pt x="21" y="594"/>
                </a:lnTo>
                <a:lnTo>
                  <a:pt x="54" y="654"/>
                </a:lnTo>
                <a:lnTo>
                  <a:pt x="105" y="696"/>
                </a:lnTo>
                <a:lnTo>
                  <a:pt x="207" y="858"/>
                </a:lnTo>
                <a:lnTo>
                  <a:pt x="399" y="873"/>
                </a:lnTo>
                <a:lnTo>
                  <a:pt x="1485" y="927"/>
                </a:lnTo>
                <a:lnTo>
                  <a:pt x="2364" y="729"/>
                </a:lnTo>
                <a:lnTo>
                  <a:pt x="2379" y="540"/>
                </a:lnTo>
                <a:lnTo>
                  <a:pt x="2451" y="441"/>
                </a:lnTo>
                <a:lnTo>
                  <a:pt x="2544" y="375"/>
                </a:lnTo>
              </a:path>
            </a:pathLst>
          </a:custGeom>
          <a:noFill/>
          <a:ln w="28575" cap="flat" cmpd="sng">
            <a:solidFill>
              <a:schemeClr val="accent2"/>
            </a:solid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1973251" name="Freeform 3"/>
          <p:cNvSpPr>
            <a:spLocks/>
          </p:cNvSpPr>
          <p:nvPr/>
        </p:nvSpPr>
        <p:spPr bwMode="auto">
          <a:xfrm>
            <a:off x="2509838" y="2344739"/>
            <a:ext cx="4038600" cy="2347912"/>
          </a:xfrm>
          <a:custGeom>
            <a:avLst/>
            <a:gdLst>
              <a:gd name="T0" fmla="*/ 0 w 2544"/>
              <a:gd name="T1" fmla="*/ 1479 h 1479"/>
              <a:gd name="T2" fmla="*/ 18 w 2544"/>
              <a:gd name="T3" fmla="*/ 1011 h 1479"/>
              <a:gd name="T4" fmla="*/ 51 w 2544"/>
              <a:gd name="T5" fmla="*/ 0 h 1479"/>
              <a:gd name="T6" fmla="*/ 105 w 2544"/>
              <a:gd name="T7" fmla="*/ 183 h 1479"/>
              <a:gd name="T8" fmla="*/ 204 w 2544"/>
              <a:gd name="T9" fmla="*/ 309 h 1479"/>
              <a:gd name="T10" fmla="*/ 1479 w 2544"/>
              <a:gd name="T11" fmla="*/ 75 h 1479"/>
              <a:gd name="T12" fmla="*/ 2343 w 2544"/>
              <a:gd name="T13" fmla="*/ 39 h 1479"/>
              <a:gd name="T14" fmla="*/ 2355 w 2544"/>
              <a:gd name="T15" fmla="*/ 510 h 1479"/>
              <a:gd name="T16" fmla="*/ 2361 w 2544"/>
              <a:gd name="T17" fmla="*/ 870 h 1479"/>
              <a:gd name="T18" fmla="*/ 2379 w 2544"/>
              <a:gd name="T19" fmla="*/ 987 h 1479"/>
              <a:gd name="T20" fmla="*/ 2355 w 2544"/>
              <a:gd name="T21" fmla="*/ 1080 h 1479"/>
              <a:gd name="T22" fmla="*/ 2394 w 2544"/>
              <a:gd name="T23" fmla="*/ 1221 h 1479"/>
              <a:gd name="T24" fmla="*/ 2442 w 2544"/>
              <a:gd name="T25" fmla="*/ 1323 h 1479"/>
              <a:gd name="T26" fmla="*/ 2544 w 2544"/>
              <a:gd name="T27" fmla="*/ 1356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4" h="1479">
                <a:moveTo>
                  <a:pt x="0" y="1479"/>
                </a:moveTo>
                <a:lnTo>
                  <a:pt x="18" y="1011"/>
                </a:lnTo>
                <a:lnTo>
                  <a:pt x="51" y="0"/>
                </a:lnTo>
                <a:lnTo>
                  <a:pt x="105" y="183"/>
                </a:lnTo>
                <a:lnTo>
                  <a:pt x="204" y="309"/>
                </a:lnTo>
                <a:lnTo>
                  <a:pt x="1479" y="75"/>
                </a:lnTo>
                <a:lnTo>
                  <a:pt x="2343" y="39"/>
                </a:lnTo>
                <a:lnTo>
                  <a:pt x="2355" y="510"/>
                </a:lnTo>
                <a:lnTo>
                  <a:pt x="2361" y="870"/>
                </a:lnTo>
                <a:lnTo>
                  <a:pt x="2379" y="987"/>
                </a:lnTo>
                <a:lnTo>
                  <a:pt x="2355" y="1080"/>
                </a:lnTo>
                <a:lnTo>
                  <a:pt x="2394" y="1221"/>
                </a:lnTo>
                <a:lnTo>
                  <a:pt x="2442" y="1323"/>
                </a:lnTo>
                <a:lnTo>
                  <a:pt x="2544" y="1356"/>
                </a:lnTo>
              </a:path>
            </a:pathLst>
          </a:custGeom>
          <a:noFill/>
          <a:ln w="28575" cap="flat" cmpd="sng">
            <a:solidFill>
              <a:schemeClr val="accent1"/>
            </a:solidFill>
            <a:prstDash val="solid"/>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1973253" name="Text Box 5"/>
          <p:cNvSpPr txBox="1">
            <a:spLocks noChangeArrowheads="1"/>
          </p:cNvSpPr>
          <p:nvPr/>
        </p:nvSpPr>
        <p:spPr bwMode="invGray">
          <a:xfrm>
            <a:off x="329227" y="5729992"/>
            <a:ext cx="4693153" cy="636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b">
            <a:spAutoFit/>
          </a:bodyPr>
          <a:lstStyle/>
          <a:p>
            <a:pPr eaLnBrk="0" hangingPunct="0">
              <a:spcAft>
                <a:spcPct val="25000"/>
              </a:spcAft>
            </a:pPr>
            <a:r>
              <a:rPr lang="en-US" sz="1400" dirty="0">
                <a:solidFill>
                  <a:srgbClr val="1F497D"/>
                </a:solidFill>
              </a:rPr>
              <a:t>DFO = deferoxamine; NTBI = non</a:t>
            </a:r>
            <a:r>
              <a:rPr lang="en-US" sz="1400" dirty="0">
                <a:solidFill>
                  <a:srgbClr val="1F497D"/>
                </a:solidFill>
                <a:cs typeface="Arial" charset="0"/>
              </a:rPr>
              <a:t>-</a:t>
            </a:r>
            <a:r>
              <a:rPr lang="en-US" sz="1400" dirty="0">
                <a:solidFill>
                  <a:srgbClr val="1F497D"/>
                </a:solidFill>
              </a:rPr>
              <a:t>transferrin-bound iron.</a:t>
            </a:r>
          </a:p>
          <a:p>
            <a:pPr eaLnBrk="0" hangingPunct="0">
              <a:spcAft>
                <a:spcPct val="25000"/>
              </a:spcAft>
            </a:pPr>
            <a:r>
              <a:rPr lang="en-US" dirty="0">
                <a:solidFill>
                  <a:srgbClr val="1F497D"/>
                </a:solidFill>
              </a:rPr>
              <a:t>Porter et al. </a:t>
            </a:r>
            <a:r>
              <a:rPr lang="en-US" i="1" dirty="0">
                <a:solidFill>
                  <a:srgbClr val="1F497D"/>
                </a:solidFill>
              </a:rPr>
              <a:t>Blood</a:t>
            </a:r>
            <a:r>
              <a:rPr lang="en-US" dirty="0">
                <a:solidFill>
                  <a:srgbClr val="1F497D"/>
                </a:solidFill>
              </a:rPr>
              <a:t>. 1996;88:705.</a:t>
            </a:r>
          </a:p>
        </p:txBody>
      </p:sp>
      <p:sp>
        <p:nvSpPr>
          <p:cNvPr id="1973254" name="Text Box 6"/>
          <p:cNvSpPr txBox="1">
            <a:spLocks noChangeArrowheads="1"/>
          </p:cNvSpPr>
          <p:nvPr/>
        </p:nvSpPr>
        <p:spPr bwMode="auto">
          <a:xfrm>
            <a:off x="1601481" y="1765300"/>
            <a:ext cx="313044"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800" b="1"/>
              <a:t>7</a:t>
            </a:r>
          </a:p>
        </p:txBody>
      </p:sp>
      <p:sp>
        <p:nvSpPr>
          <p:cNvPr id="1973255" name="Text Box 7"/>
          <p:cNvSpPr txBox="1">
            <a:spLocks noChangeArrowheads="1"/>
          </p:cNvSpPr>
          <p:nvPr/>
        </p:nvSpPr>
        <p:spPr bwMode="auto">
          <a:xfrm>
            <a:off x="1601481" y="2162176"/>
            <a:ext cx="313044"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800" b="1"/>
              <a:t>6</a:t>
            </a:r>
          </a:p>
        </p:txBody>
      </p:sp>
      <p:sp>
        <p:nvSpPr>
          <p:cNvPr id="1973256" name="Text Box 8"/>
          <p:cNvSpPr txBox="1">
            <a:spLocks noChangeArrowheads="1"/>
          </p:cNvSpPr>
          <p:nvPr/>
        </p:nvSpPr>
        <p:spPr bwMode="auto">
          <a:xfrm>
            <a:off x="1601481" y="2551113"/>
            <a:ext cx="313044"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800" b="1"/>
              <a:t>5</a:t>
            </a:r>
          </a:p>
        </p:txBody>
      </p:sp>
      <p:sp>
        <p:nvSpPr>
          <p:cNvPr id="1973257" name="Text Box 9"/>
          <p:cNvSpPr txBox="1">
            <a:spLocks noChangeArrowheads="1"/>
          </p:cNvSpPr>
          <p:nvPr/>
        </p:nvSpPr>
        <p:spPr bwMode="auto">
          <a:xfrm>
            <a:off x="1601481" y="2947988"/>
            <a:ext cx="313044"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800" b="1"/>
              <a:t>4</a:t>
            </a:r>
          </a:p>
        </p:txBody>
      </p:sp>
      <p:sp>
        <p:nvSpPr>
          <p:cNvPr id="1973258" name="Text Box 10"/>
          <p:cNvSpPr txBox="1">
            <a:spLocks noChangeArrowheads="1"/>
          </p:cNvSpPr>
          <p:nvPr/>
        </p:nvSpPr>
        <p:spPr bwMode="auto">
          <a:xfrm>
            <a:off x="1601481" y="3316288"/>
            <a:ext cx="313044"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800" b="1"/>
              <a:t>3</a:t>
            </a:r>
          </a:p>
        </p:txBody>
      </p:sp>
      <p:sp>
        <p:nvSpPr>
          <p:cNvPr id="1973259" name="Text Box 11"/>
          <p:cNvSpPr txBox="1">
            <a:spLocks noChangeArrowheads="1"/>
          </p:cNvSpPr>
          <p:nvPr/>
        </p:nvSpPr>
        <p:spPr bwMode="auto">
          <a:xfrm>
            <a:off x="1601481" y="3713163"/>
            <a:ext cx="313044"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800" b="1"/>
              <a:t>2</a:t>
            </a:r>
          </a:p>
        </p:txBody>
      </p:sp>
      <p:sp>
        <p:nvSpPr>
          <p:cNvPr id="1973260" name="Text Box 12"/>
          <p:cNvSpPr txBox="1">
            <a:spLocks noChangeArrowheads="1"/>
          </p:cNvSpPr>
          <p:nvPr/>
        </p:nvSpPr>
        <p:spPr bwMode="auto">
          <a:xfrm>
            <a:off x="1601481" y="4102100"/>
            <a:ext cx="313044"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800" b="1"/>
              <a:t>1</a:t>
            </a:r>
          </a:p>
        </p:txBody>
      </p:sp>
      <p:sp>
        <p:nvSpPr>
          <p:cNvPr id="1973261" name="Text Box 13"/>
          <p:cNvSpPr txBox="1">
            <a:spLocks noChangeArrowheads="1"/>
          </p:cNvSpPr>
          <p:nvPr/>
        </p:nvSpPr>
        <p:spPr bwMode="auto">
          <a:xfrm>
            <a:off x="1601481" y="4498976"/>
            <a:ext cx="313044"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800" b="1"/>
              <a:t>0</a:t>
            </a:r>
          </a:p>
        </p:txBody>
      </p:sp>
      <p:sp>
        <p:nvSpPr>
          <p:cNvPr id="1973262" name="Text Box 14"/>
          <p:cNvSpPr txBox="1">
            <a:spLocks noChangeArrowheads="1"/>
          </p:cNvSpPr>
          <p:nvPr/>
        </p:nvSpPr>
        <p:spPr bwMode="auto">
          <a:xfrm>
            <a:off x="1524625" y="4902200"/>
            <a:ext cx="389913"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800" b="1"/>
              <a:t>-1</a:t>
            </a:r>
          </a:p>
        </p:txBody>
      </p:sp>
      <p:sp>
        <p:nvSpPr>
          <p:cNvPr id="1973263" name="Text Box 15"/>
          <p:cNvSpPr txBox="1">
            <a:spLocks noChangeArrowheads="1"/>
          </p:cNvSpPr>
          <p:nvPr/>
        </p:nvSpPr>
        <p:spPr bwMode="auto">
          <a:xfrm>
            <a:off x="1835459" y="5187951"/>
            <a:ext cx="389913"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a:t>-6</a:t>
            </a:r>
          </a:p>
        </p:txBody>
      </p:sp>
      <p:sp>
        <p:nvSpPr>
          <p:cNvPr id="1973264" name="Text Box 16"/>
          <p:cNvSpPr txBox="1">
            <a:spLocks noChangeArrowheads="1"/>
          </p:cNvSpPr>
          <p:nvPr/>
        </p:nvSpPr>
        <p:spPr bwMode="auto">
          <a:xfrm>
            <a:off x="2354903" y="5187951"/>
            <a:ext cx="313044"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a:t>0</a:t>
            </a:r>
          </a:p>
        </p:txBody>
      </p:sp>
      <p:sp>
        <p:nvSpPr>
          <p:cNvPr id="1973265" name="Text Box 17"/>
          <p:cNvSpPr txBox="1">
            <a:spLocks noChangeArrowheads="1"/>
          </p:cNvSpPr>
          <p:nvPr/>
        </p:nvSpPr>
        <p:spPr bwMode="auto">
          <a:xfrm>
            <a:off x="2813691" y="5187951"/>
            <a:ext cx="313044"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a:t>6</a:t>
            </a:r>
          </a:p>
        </p:txBody>
      </p:sp>
      <p:sp>
        <p:nvSpPr>
          <p:cNvPr id="1973266" name="Text Box 18"/>
          <p:cNvSpPr txBox="1">
            <a:spLocks noChangeArrowheads="1"/>
          </p:cNvSpPr>
          <p:nvPr/>
        </p:nvSpPr>
        <p:spPr bwMode="auto">
          <a:xfrm>
            <a:off x="3230514" y="5187951"/>
            <a:ext cx="441422"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a:t>12</a:t>
            </a:r>
          </a:p>
        </p:txBody>
      </p:sp>
      <p:sp>
        <p:nvSpPr>
          <p:cNvPr id="1973267" name="Text Box 19"/>
          <p:cNvSpPr txBox="1">
            <a:spLocks noChangeArrowheads="1"/>
          </p:cNvSpPr>
          <p:nvPr/>
        </p:nvSpPr>
        <p:spPr bwMode="auto">
          <a:xfrm>
            <a:off x="3675014" y="5187951"/>
            <a:ext cx="441422"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a:t>18</a:t>
            </a:r>
          </a:p>
        </p:txBody>
      </p:sp>
      <p:sp>
        <p:nvSpPr>
          <p:cNvPr id="1973268" name="Text Box 20"/>
          <p:cNvSpPr txBox="1">
            <a:spLocks noChangeArrowheads="1"/>
          </p:cNvSpPr>
          <p:nvPr/>
        </p:nvSpPr>
        <p:spPr bwMode="auto">
          <a:xfrm>
            <a:off x="4156027" y="5187951"/>
            <a:ext cx="441422"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a:t>24</a:t>
            </a:r>
          </a:p>
        </p:txBody>
      </p:sp>
      <p:sp>
        <p:nvSpPr>
          <p:cNvPr id="1973269" name="Text Box 21"/>
          <p:cNvSpPr txBox="1">
            <a:spLocks noChangeArrowheads="1"/>
          </p:cNvSpPr>
          <p:nvPr/>
        </p:nvSpPr>
        <p:spPr bwMode="auto">
          <a:xfrm>
            <a:off x="4614814" y="5187951"/>
            <a:ext cx="441422"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a:t>30</a:t>
            </a:r>
          </a:p>
        </p:txBody>
      </p:sp>
      <p:sp>
        <p:nvSpPr>
          <p:cNvPr id="1973270" name="Text Box 22"/>
          <p:cNvSpPr txBox="1">
            <a:spLocks noChangeArrowheads="1"/>
          </p:cNvSpPr>
          <p:nvPr/>
        </p:nvSpPr>
        <p:spPr bwMode="auto">
          <a:xfrm>
            <a:off x="5095827" y="5187951"/>
            <a:ext cx="441422"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a:t>36</a:t>
            </a:r>
          </a:p>
        </p:txBody>
      </p:sp>
      <p:sp>
        <p:nvSpPr>
          <p:cNvPr id="1973271" name="Text Box 23"/>
          <p:cNvSpPr txBox="1">
            <a:spLocks noChangeArrowheads="1"/>
          </p:cNvSpPr>
          <p:nvPr/>
        </p:nvSpPr>
        <p:spPr bwMode="auto">
          <a:xfrm>
            <a:off x="5530802" y="5187951"/>
            <a:ext cx="441422"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a:t>42</a:t>
            </a:r>
          </a:p>
        </p:txBody>
      </p:sp>
      <p:sp>
        <p:nvSpPr>
          <p:cNvPr id="1973272" name="Text Box 24"/>
          <p:cNvSpPr txBox="1">
            <a:spLocks noChangeArrowheads="1"/>
          </p:cNvSpPr>
          <p:nvPr/>
        </p:nvSpPr>
        <p:spPr bwMode="auto">
          <a:xfrm>
            <a:off x="6011814" y="5187951"/>
            <a:ext cx="441422"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a:t>48</a:t>
            </a:r>
          </a:p>
        </p:txBody>
      </p:sp>
      <p:sp>
        <p:nvSpPr>
          <p:cNvPr id="1973273" name="Text Box 25"/>
          <p:cNvSpPr txBox="1">
            <a:spLocks noChangeArrowheads="1"/>
          </p:cNvSpPr>
          <p:nvPr/>
        </p:nvSpPr>
        <p:spPr bwMode="auto">
          <a:xfrm>
            <a:off x="6470602" y="5187951"/>
            <a:ext cx="441422"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a:t>54</a:t>
            </a:r>
          </a:p>
        </p:txBody>
      </p:sp>
      <p:sp>
        <p:nvSpPr>
          <p:cNvPr id="1973274" name="Text Box 26"/>
          <p:cNvSpPr txBox="1">
            <a:spLocks noChangeArrowheads="1"/>
          </p:cNvSpPr>
          <p:nvPr/>
        </p:nvSpPr>
        <p:spPr bwMode="auto">
          <a:xfrm>
            <a:off x="3914706" y="5526089"/>
            <a:ext cx="925679"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b="1"/>
              <a:t>Hours</a:t>
            </a:r>
          </a:p>
        </p:txBody>
      </p:sp>
      <p:sp>
        <p:nvSpPr>
          <p:cNvPr id="1973275" name="Text Box 27"/>
          <p:cNvSpPr txBox="1">
            <a:spLocks noChangeArrowheads="1"/>
          </p:cNvSpPr>
          <p:nvPr/>
        </p:nvSpPr>
        <p:spPr bwMode="auto">
          <a:xfrm rot="-5400000">
            <a:off x="84518" y="3289270"/>
            <a:ext cx="2526553"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b="1"/>
              <a:t>Concentration (</a:t>
            </a:r>
            <a:r>
              <a:rPr lang="en-US" sz="2000" b="1">
                <a:cs typeface="Arial" charset="0"/>
                <a:sym typeface="Symbol" charset="0"/>
              </a:rPr>
              <a:t>µ</a:t>
            </a:r>
            <a:r>
              <a:rPr lang="en-US" sz="2000" b="1">
                <a:sym typeface="Symbol" charset="0"/>
              </a:rPr>
              <a:t>M</a:t>
            </a:r>
            <a:r>
              <a:rPr lang="en-US" sz="2000" b="1"/>
              <a:t>)</a:t>
            </a:r>
          </a:p>
        </p:txBody>
      </p:sp>
      <p:sp>
        <p:nvSpPr>
          <p:cNvPr id="1973276" name="Text Box 28"/>
          <p:cNvSpPr txBox="1">
            <a:spLocks noChangeArrowheads="1"/>
          </p:cNvSpPr>
          <p:nvPr/>
        </p:nvSpPr>
        <p:spPr bwMode="auto">
          <a:xfrm>
            <a:off x="4143389" y="3297237"/>
            <a:ext cx="617777"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a:t>DFO</a:t>
            </a:r>
          </a:p>
        </p:txBody>
      </p:sp>
      <p:sp>
        <p:nvSpPr>
          <p:cNvPr id="1973277" name="Text Box 29"/>
          <p:cNvSpPr txBox="1">
            <a:spLocks noChangeArrowheads="1"/>
          </p:cNvSpPr>
          <p:nvPr/>
        </p:nvSpPr>
        <p:spPr bwMode="auto">
          <a:xfrm>
            <a:off x="4143389" y="3871914"/>
            <a:ext cx="663363"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a:t>NTBI</a:t>
            </a:r>
          </a:p>
        </p:txBody>
      </p:sp>
      <p:grpSp>
        <p:nvGrpSpPr>
          <p:cNvPr id="1973278" name="Group 30"/>
          <p:cNvGrpSpPr>
            <a:grpSpLocks/>
          </p:cNvGrpSpPr>
          <p:nvPr/>
        </p:nvGrpSpPr>
        <p:grpSpPr bwMode="auto">
          <a:xfrm>
            <a:off x="1949464" y="1944691"/>
            <a:ext cx="92075" cy="3132137"/>
            <a:chOff x="1576" y="1374"/>
            <a:chExt cx="58" cy="1973"/>
          </a:xfrm>
        </p:grpSpPr>
        <p:sp>
          <p:nvSpPr>
            <p:cNvPr id="1973279" name="Line 31"/>
            <p:cNvSpPr>
              <a:spLocks noChangeShapeType="1"/>
            </p:cNvSpPr>
            <p:nvPr/>
          </p:nvSpPr>
          <p:spPr bwMode="auto">
            <a:xfrm>
              <a:off x="1634" y="1374"/>
              <a:ext cx="0" cy="1973"/>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973280" name="Group 32"/>
            <p:cNvGrpSpPr>
              <a:grpSpLocks/>
            </p:cNvGrpSpPr>
            <p:nvPr/>
          </p:nvGrpSpPr>
          <p:grpSpPr bwMode="auto">
            <a:xfrm flipH="1">
              <a:off x="1576" y="1374"/>
              <a:ext cx="58" cy="1973"/>
              <a:chOff x="1634" y="1374"/>
              <a:chExt cx="115" cy="1973"/>
            </a:xfrm>
          </p:grpSpPr>
          <p:sp>
            <p:nvSpPr>
              <p:cNvPr id="1973281" name="Line 33"/>
              <p:cNvSpPr>
                <a:spLocks noChangeShapeType="1"/>
              </p:cNvSpPr>
              <p:nvPr/>
            </p:nvSpPr>
            <p:spPr bwMode="auto">
              <a:xfrm>
                <a:off x="1634" y="1374"/>
                <a:ext cx="115"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82" name="Line 34"/>
              <p:cNvSpPr>
                <a:spLocks noChangeShapeType="1"/>
              </p:cNvSpPr>
              <p:nvPr/>
            </p:nvSpPr>
            <p:spPr bwMode="auto">
              <a:xfrm>
                <a:off x="1634" y="1624"/>
                <a:ext cx="115"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83" name="Line 35"/>
              <p:cNvSpPr>
                <a:spLocks noChangeShapeType="1"/>
              </p:cNvSpPr>
              <p:nvPr/>
            </p:nvSpPr>
            <p:spPr bwMode="auto">
              <a:xfrm>
                <a:off x="1634" y="1870"/>
                <a:ext cx="115"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84" name="Line 36"/>
              <p:cNvSpPr>
                <a:spLocks noChangeShapeType="1"/>
              </p:cNvSpPr>
              <p:nvPr/>
            </p:nvSpPr>
            <p:spPr bwMode="auto">
              <a:xfrm>
                <a:off x="1634" y="2120"/>
                <a:ext cx="115"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85" name="Line 37"/>
              <p:cNvSpPr>
                <a:spLocks noChangeShapeType="1"/>
              </p:cNvSpPr>
              <p:nvPr/>
            </p:nvSpPr>
            <p:spPr bwMode="auto">
              <a:xfrm>
                <a:off x="1634" y="2351"/>
                <a:ext cx="115"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86" name="Line 38"/>
              <p:cNvSpPr>
                <a:spLocks noChangeShapeType="1"/>
              </p:cNvSpPr>
              <p:nvPr/>
            </p:nvSpPr>
            <p:spPr bwMode="auto">
              <a:xfrm>
                <a:off x="1634" y="2601"/>
                <a:ext cx="115"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87" name="Line 39"/>
              <p:cNvSpPr>
                <a:spLocks noChangeShapeType="1"/>
              </p:cNvSpPr>
              <p:nvPr/>
            </p:nvSpPr>
            <p:spPr bwMode="auto">
              <a:xfrm>
                <a:off x="1634" y="2847"/>
                <a:ext cx="115"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88" name="Line 40"/>
              <p:cNvSpPr>
                <a:spLocks noChangeShapeType="1"/>
              </p:cNvSpPr>
              <p:nvPr/>
            </p:nvSpPr>
            <p:spPr bwMode="auto">
              <a:xfrm>
                <a:off x="1634" y="3097"/>
                <a:ext cx="115"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89" name="Line 41"/>
              <p:cNvSpPr>
                <a:spLocks noChangeShapeType="1"/>
              </p:cNvSpPr>
              <p:nvPr/>
            </p:nvSpPr>
            <p:spPr bwMode="auto">
              <a:xfrm>
                <a:off x="1634" y="3347"/>
                <a:ext cx="115"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1973290" name="Group 42"/>
          <p:cNvGrpSpPr>
            <a:grpSpLocks/>
          </p:cNvGrpSpPr>
          <p:nvPr/>
        </p:nvGrpSpPr>
        <p:grpSpPr bwMode="auto">
          <a:xfrm>
            <a:off x="2041539" y="5076825"/>
            <a:ext cx="4976813" cy="92075"/>
            <a:chOff x="1634" y="3347"/>
            <a:chExt cx="3135" cy="58"/>
          </a:xfrm>
        </p:grpSpPr>
        <p:sp>
          <p:nvSpPr>
            <p:cNvPr id="1973291" name="Line 43"/>
            <p:cNvSpPr>
              <a:spLocks noChangeShapeType="1"/>
            </p:cNvSpPr>
            <p:nvPr/>
          </p:nvSpPr>
          <p:spPr bwMode="auto">
            <a:xfrm>
              <a:off x="1634" y="3347"/>
              <a:ext cx="3135"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973292" name="Group 44"/>
            <p:cNvGrpSpPr>
              <a:grpSpLocks/>
            </p:cNvGrpSpPr>
            <p:nvPr/>
          </p:nvGrpSpPr>
          <p:grpSpPr bwMode="auto">
            <a:xfrm>
              <a:off x="1634" y="3347"/>
              <a:ext cx="2930" cy="58"/>
              <a:chOff x="1634" y="3347"/>
              <a:chExt cx="2930" cy="58"/>
            </a:xfrm>
          </p:grpSpPr>
          <p:sp>
            <p:nvSpPr>
              <p:cNvPr id="1973293" name="Line 45"/>
              <p:cNvSpPr>
                <a:spLocks noChangeShapeType="1"/>
              </p:cNvSpPr>
              <p:nvPr/>
            </p:nvSpPr>
            <p:spPr bwMode="auto">
              <a:xfrm rot="16200000" flipH="1">
                <a:off x="1605" y="3376"/>
                <a:ext cx="5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94" name="Line 46"/>
              <p:cNvSpPr>
                <a:spLocks noChangeShapeType="1"/>
              </p:cNvSpPr>
              <p:nvPr/>
            </p:nvSpPr>
            <p:spPr bwMode="auto">
              <a:xfrm rot="16200000" flipH="1">
                <a:off x="1898" y="3376"/>
                <a:ext cx="5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95" name="Line 47"/>
              <p:cNvSpPr>
                <a:spLocks noChangeShapeType="1"/>
              </p:cNvSpPr>
              <p:nvPr/>
            </p:nvSpPr>
            <p:spPr bwMode="auto">
              <a:xfrm rot="16200000" flipH="1">
                <a:off x="2191" y="3376"/>
                <a:ext cx="5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96" name="Line 48"/>
              <p:cNvSpPr>
                <a:spLocks noChangeShapeType="1"/>
              </p:cNvSpPr>
              <p:nvPr/>
            </p:nvSpPr>
            <p:spPr bwMode="auto">
              <a:xfrm rot="16200000" flipH="1">
                <a:off x="2484" y="3376"/>
                <a:ext cx="5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97" name="Line 49"/>
              <p:cNvSpPr>
                <a:spLocks noChangeShapeType="1"/>
              </p:cNvSpPr>
              <p:nvPr/>
            </p:nvSpPr>
            <p:spPr bwMode="auto">
              <a:xfrm rot="16200000" flipH="1">
                <a:off x="2777" y="3376"/>
                <a:ext cx="5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98" name="Line 50"/>
              <p:cNvSpPr>
                <a:spLocks noChangeShapeType="1"/>
              </p:cNvSpPr>
              <p:nvPr/>
            </p:nvSpPr>
            <p:spPr bwMode="auto">
              <a:xfrm rot="16200000" flipH="1">
                <a:off x="3070" y="3376"/>
                <a:ext cx="5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299" name="Line 51"/>
              <p:cNvSpPr>
                <a:spLocks noChangeShapeType="1"/>
              </p:cNvSpPr>
              <p:nvPr/>
            </p:nvSpPr>
            <p:spPr bwMode="auto">
              <a:xfrm rot="16200000" flipH="1">
                <a:off x="3363" y="3376"/>
                <a:ext cx="5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00" name="Line 52"/>
              <p:cNvSpPr>
                <a:spLocks noChangeShapeType="1"/>
              </p:cNvSpPr>
              <p:nvPr/>
            </p:nvSpPr>
            <p:spPr bwMode="auto">
              <a:xfrm rot="16200000" flipH="1">
                <a:off x="3656" y="3376"/>
                <a:ext cx="5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01" name="Line 53"/>
              <p:cNvSpPr>
                <a:spLocks noChangeShapeType="1"/>
              </p:cNvSpPr>
              <p:nvPr/>
            </p:nvSpPr>
            <p:spPr bwMode="auto">
              <a:xfrm rot="16200000" flipH="1">
                <a:off x="3949" y="3376"/>
                <a:ext cx="5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02" name="Line 54"/>
              <p:cNvSpPr>
                <a:spLocks noChangeShapeType="1"/>
              </p:cNvSpPr>
              <p:nvPr/>
            </p:nvSpPr>
            <p:spPr bwMode="auto">
              <a:xfrm rot="16200000" flipH="1">
                <a:off x="4242" y="3376"/>
                <a:ext cx="5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03" name="Line 55"/>
              <p:cNvSpPr>
                <a:spLocks noChangeShapeType="1"/>
              </p:cNvSpPr>
              <p:nvPr/>
            </p:nvSpPr>
            <p:spPr bwMode="auto">
              <a:xfrm rot="16200000" flipH="1">
                <a:off x="4535" y="3376"/>
                <a:ext cx="5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973304" name="Line 56"/>
          <p:cNvSpPr>
            <a:spLocks noChangeShapeType="1"/>
          </p:cNvSpPr>
          <p:nvPr/>
        </p:nvSpPr>
        <p:spPr bwMode="auto">
          <a:xfrm>
            <a:off x="2033588" y="4678363"/>
            <a:ext cx="498475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973305" name="Group 57"/>
          <p:cNvGrpSpPr>
            <a:grpSpLocks/>
          </p:cNvGrpSpPr>
          <p:nvPr/>
        </p:nvGrpSpPr>
        <p:grpSpPr bwMode="auto">
          <a:xfrm>
            <a:off x="2452688" y="3319463"/>
            <a:ext cx="4157662" cy="1574800"/>
            <a:chOff x="1893" y="2240"/>
            <a:chExt cx="2619" cy="992"/>
          </a:xfrm>
        </p:grpSpPr>
        <p:sp>
          <p:nvSpPr>
            <p:cNvPr id="1973306" name="Rectangle 58"/>
            <p:cNvSpPr>
              <a:spLocks noChangeArrowheads="1"/>
            </p:cNvSpPr>
            <p:nvPr/>
          </p:nvSpPr>
          <p:spPr bwMode="auto">
            <a:xfrm>
              <a:off x="4428" y="2612"/>
              <a:ext cx="84" cy="65"/>
            </a:xfrm>
            <a:prstGeom prst="rect">
              <a:avLst/>
            </a:prstGeom>
            <a:solidFill>
              <a:schemeClr val="accent2"/>
            </a:solidFill>
            <a:ln>
              <a:noFill/>
            </a:ln>
            <a:effectLst/>
            <a:extLs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07" name="Rectangle 59"/>
            <p:cNvSpPr>
              <a:spLocks noChangeArrowheads="1"/>
            </p:cNvSpPr>
            <p:nvPr/>
          </p:nvSpPr>
          <p:spPr bwMode="auto">
            <a:xfrm>
              <a:off x="4338" y="2678"/>
              <a:ext cx="84" cy="65"/>
            </a:xfrm>
            <a:prstGeom prst="rect">
              <a:avLst/>
            </a:prstGeom>
            <a:solidFill>
              <a:schemeClr val="accent2"/>
            </a:solidFill>
            <a:ln>
              <a:noFill/>
            </a:ln>
            <a:effectLst/>
            <a:extLs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08" name="Rectangle 60"/>
            <p:cNvSpPr>
              <a:spLocks noChangeArrowheads="1"/>
            </p:cNvSpPr>
            <p:nvPr/>
          </p:nvSpPr>
          <p:spPr bwMode="auto">
            <a:xfrm>
              <a:off x="4266" y="2783"/>
              <a:ext cx="84" cy="65"/>
            </a:xfrm>
            <a:prstGeom prst="rect">
              <a:avLst/>
            </a:prstGeom>
            <a:solidFill>
              <a:schemeClr val="accent2"/>
            </a:solidFill>
            <a:ln>
              <a:noFill/>
            </a:ln>
            <a:effectLst/>
            <a:extLs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09" name="Rectangle 61"/>
            <p:cNvSpPr>
              <a:spLocks noChangeArrowheads="1"/>
            </p:cNvSpPr>
            <p:nvPr/>
          </p:nvSpPr>
          <p:spPr bwMode="auto">
            <a:xfrm>
              <a:off x="4248" y="2972"/>
              <a:ext cx="84" cy="65"/>
            </a:xfrm>
            <a:prstGeom prst="rect">
              <a:avLst/>
            </a:prstGeom>
            <a:solidFill>
              <a:schemeClr val="accent2"/>
            </a:solidFill>
            <a:ln>
              <a:noFill/>
            </a:ln>
            <a:effectLst/>
            <a:extLs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10" name="Rectangle 62"/>
            <p:cNvSpPr>
              <a:spLocks noChangeArrowheads="1"/>
            </p:cNvSpPr>
            <p:nvPr/>
          </p:nvSpPr>
          <p:spPr bwMode="auto">
            <a:xfrm>
              <a:off x="3372" y="3167"/>
              <a:ext cx="84" cy="65"/>
            </a:xfrm>
            <a:prstGeom prst="rect">
              <a:avLst/>
            </a:prstGeom>
            <a:solidFill>
              <a:schemeClr val="accent2"/>
            </a:solidFill>
            <a:ln>
              <a:noFill/>
            </a:ln>
            <a:effectLst/>
            <a:extLs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11" name="Rectangle 63"/>
            <p:cNvSpPr>
              <a:spLocks noChangeArrowheads="1"/>
            </p:cNvSpPr>
            <p:nvPr/>
          </p:nvSpPr>
          <p:spPr bwMode="auto">
            <a:xfrm>
              <a:off x="2286" y="3116"/>
              <a:ext cx="84" cy="65"/>
            </a:xfrm>
            <a:prstGeom prst="rect">
              <a:avLst/>
            </a:prstGeom>
            <a:solidFill>
              <a:schemeClr val="accent2"/>
            </a:solidFill>
            <a:ln>
              <a:noFill/>
            </a:ln>
            <a:effectLst/>
            <a:extLs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12" name="Rectangle 64"/>
            <p:cNvSpPr>
              <a:spLocks noChangeArrowheads="1"/>
            </p:cNvSpPr>
            <p:nvPr/>
          </p:nvSpPr>
          <p:spPr bwMode="auto">
            <a:xfrm>
              <a:off x="2097" y="3095"/>
              <a:ext cx="84" cy="65"/>
            </a:xfrm>
            <a:prstGeom prst="rect">
              <a:avLst/>
            </a:prstGeom>
            <a:solidFill>
              <a:schemeClr val="accent2"/>
            </a:solidFill>
            <a:ln>
              <a:noFill/>
            </a:ln>
            <a:effectLst/>
            <a:extLs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13" name="Rectangle 65"/>
            <p:cNvSpPr>
              <a:spLocks noChangeArrowheads="1"/>
            </p:cNvSpPr>
            <p:nvPr/>
          </p:nvSpPr>
          <p:spPr bwMode="auto">
            <a:xfrm>
              <a:off x="1995" y="2939"/>
              <a:ext cx="84" cy="65"/>
            </a:xfrm>
            <a:prstGeom prst="rect">
              <a:avLst/>
            </a:prstGeom>
            <a:solidFill>
              <a:schemeClr val="accent2"/>
            </a:solidFill>
            <a:ln>
              <a:noFill/>
            </a:ln>
            <a:effectLst/>
            <a:extLs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14" name="Rectangle 66"/>
            <p:cNvSpPr>
              <a:spLocks noChangeArrowheads="1"/>
            </p:cNvSpPr>
            <p:nvPr/>
          </p:nvSpPr>
          <p:spPr bwMode="auto">
            <a:xfrm>
              <a:off x="1944" y="2891"/>
              <a:ext cx="84" cy="65"/>
            </a:xfrm>
            <a:prstGeom prst="rect">
              <a:avLst/>
            </a:prstGeom>
            <a:solidFill>
              <a:schemeClr val="accent2"/>
            </a:solidFill>
            <a:ln>
              <a:noFill/>
            </a:ln>
            <a:effectLst/>
            <a:extLs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15" name="Rectangle 67"/>
            <p:cNvSpPr>
              <a:spLocks noChangeArrowheads="1"/>
            </p:cNvSpPr>
            <p:nvPr/>
          </p:nvSpPr>
          <p:spPr bwMode="auto">
            <a:xfrm>
              <a:off x="1917" y="2834"/>
              <a:ext cx="84" cy="65"/>
            </a:xfrm>
            <a:prstGeom prst="rect">
              <a:avLst/>
            </a:prstGeom>
            <a:solidFill>
              <a:schemeClr val="accent2"/>
            </a:solidFill>
            <a:ln>
              <a:noFill/>
            </a:ln>
            <a:effectLst/>
            <a:extLs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16" name="Rectangle 68"/>
            <p:cNvSpPr>
              <a:spLocks noChangeArrowheads="1"/>
            </p:cNvSpPr>
            <p:nvPr/>
          </p:nvSpPr>
          <p:spPr bwMode="auto">
            <a:xfrm>
              <a:off x="1893" y="2240"/>
              <a:ext cx="84" cy="65"/>
            </a:xfrm>
            <a:prstGeom prst="rect">
              <a:avLst/>
            </a:prstGeom>
            <a:solidFill>
              <a:schemeClr val="accent2"/>
            </a:solidFill>
            <a:ln>
              <a:noFill/>
            </a:ln>
            <a:effectLst/>
            <a:extLs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973317" name="Group 69"/>
          <p:cNvGrpSpPr>
            <a:grpSpLocks/>
          </p:cNvGrpSpPr>
          <p:nvPr/>
        </p:nvGrpSpPr>
        <p:grpSpPr bwMode="auto">
          <a:xfrm>
            <a:off x="2436827" y="2276477"/>
            <a:ext cx="4194175" cy="2479675"/>
            <a:chOff x="1883" y="1583"/>
            <a:chExt cx="2642" cy="1562"/>
          </a:xfrm>
        </p:grpSpPr>
        <p:sp>
          <p:nvSpPr>
            <p:cNvPr id="1973318" name="Oval 70"/>
            <p:cNvSpPr>
              <a:spLocks noChangeArrowheads="1"/>
            </p:cNvSpPr>
            <p:nvPr/>
          </p:nvSpPr>
          <p:spPr bwMode="auto">
            <a:xfrm>
              <a:off x="4427" y="2930"/>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19" name="Oval 71"/>
            <p:cNvSpPr>
              <a:spLocks noChangeArrowheads="1"/>
            </p:cNvSpPr>
            <p:nvPr/>
          </p:nvSpPr>
          <p:spPr bwMode="auto">
            <a:xfrm>
              <a:off x="4325" y="2897"/>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20" name="Oval 72"/>
            <p:cNvSpPr>
              <a:spLocks noChangeArrowheads="1"/>
            </p:cNvSpPr>
            <p:nvPr/>
          </p:nvSpPr>
          <p:spPr bwMode="auto">
            <a:xfrm>
              <a:off x="4277" y="2795"/>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21" name="Oval 73"/>
            <p:cNvSpPr>
              <a:spLocks noChangeArrowheads="1"/>
            </p:cNvSpPr>
            <p:nvPr/>
          </p:nvSpPr>
          <p:spPr bwMode="auto">
            <a:xfrm>
              <a:off x="4235" y="2654"/>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22" name="Oval 74"/>
            <p:cNvSpPr>
              <a:spLocks noChangeArrowheads="1"/>
            </p:cNvSpPr>
            <p:nvPr/>
          </p:nvSpPr>
          <p:spPr bwMode="auto">
            <a:xfrm>
              <a:off x="4265" y="2564"/>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23" name="Oval 75"/>
            <p:cNvSpPr>
              <a:spLocks noChangeArrowheads="1"/>
            </p:cNvSpPr>
            <p:nvPr/>
          </p:nvSpPr>
          <p:spPr bwMode="auto">
            <a:xfrm>
              <a:off x="4241" y="2450"/>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24" name="Oval 76"/>
            <p:cNvSpPr>
              <a:spLocks noChangeArrowheads="1"/>
            </p:cNvSpPr>
            <p:nvPr/>
          </p:nvSpPr>
          <p:spPr bwMode="auto">
            <a:xfrm>
              <a:off x="4241" y="2093"/>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25" name="Oval 77"/>
            <p:cNvSpPr>
              <a:spLocks noChangeArrowheads="1"/>
            </p:cNvSpPr>
            <p:nvPr/>
          </p:nvSpPr>
          <p:spPr bwMode="auto">
            <a:xfrm>
              <a:off x="4223" y="1619"/>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26" name="Oval 78"/>
            <p:cNvSpPr>
              <a:spLocks noChangeArrowheads="1"/>
            </p:cNvSpPr>
            <p:nvPr/>
          </p:nvSpPr>
          <p:spPr bwMode="auto">
            <a:xfrm>
              <a:off x="3359" y="1667"/>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27" name="Oval 79"/>
            <p:cNvSpPr>
              <a:spLocks noChangeArrowheads="1"/>
            </p:cNvSpPr>
            <p:nvPr/>
          </p:nvSpPr>
          <p:spPr bwMode="auto">
            <a:xfrm>
              <a:off x="2084" y="1877"/>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28" name="Oval 80"/>
            <p:cNvSpPr>
              <a:spLocks noChangeArrowheads="1"/>
            </p:cNvSpPr>
            <p:nvPr/>
          </p:nvSpPr>
          <p:spPr bwMode="auto">
            <a:xfrm>
              <a:off x="1985" y="1757"/>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29" name="Oval 81"/>
            <p:cNvSpPr>
              <a:spLocks noChangeArrowheads="1"/>
            </p:cNvSpPr>
            <p:nvPr/>
          </p:nvSpPr>
          <p:spPr bwMode="auto">
            <a:xfrm>
              <a:off x="1937" y="1583"/>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30" name="Oval 82"/>
            <p:cNvSpPr>
              <a:spLocks noChangeArrowheads="1"/>
            </p:cNvSpPr>
            <p:nvPr/>
          </p:nvSpPr>
          <p:spPr bwMode="auto">
            <a:xfrm>
              <a:off x="1898" y="2591"/>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31" name="Oval 83"/>
            <p:cNvSpPr>
              <a:spLocks noChangeArrowheads="1"/>
            </p:cNvSpPr>
            <p:nvPr/>
          </p:nvSpPr>
          <p:spPr bwMode="auto">
            <a:xfrm>
              <a:off x="1883" y="3047"/>
              <a:ext cx="98" cy="98"/>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973332" name="Line 84"/>
          <p:cNvSpPr>
            <a:spLocks noChangeShapeType="1"/>
          </p:cNvSpPr>
          <p:nvPr/>
        </p:nvSpPr>
        <p:spPr bwMode="auto">
          <a:xfrm>
            <a:off x="3452827" y="4078288"/>
            <a:ext cx="581025"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33" name="Line 85"/>
          <p:cNvSpPr>
            <a:spLocks noChangeShapeType="1"/>
          </p:cNvSpPr>
          <p:nvPr/>
        </p:nvSpPr>
        <p:spPr bwMode="auto">
          <a:xfrm>
            <a:off x="3452827" y="3462339"/>
            <a:ext cx="581025" cy="0"/>
          </a:xfrm>
          <a:prstGeom prst="line">
            <a:avLst/>
          </a:prstGeom>
          <a:noFill/>
          <a:ln w="28575">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34" name="Oval 86"/>
          <p:cNvSpPr>
            <a:spLocks noChangeArrowheads="1"/>
          </p:cNvSpPr>
          <p:nvPr/>
        </p:nvSpPr>
        <p:spPr bwMode="auto">
          <a:xfrm>
            <a:off x="3665552" y="3384552"/>
            <a:ext cx="155575" cy="155575"/>
          </a:xfrm>
          <a:prstGeom prst="ellipse">
            <a:avLst/>
          </a:prstGeom>
          <a:solidFill>
            <a:schemeClr val="accent1"/>
          </a:solidFill>
          <a:ln>
            <a:noFill/>
          </a:ln>
          <a:effectLst/>
          <a:extLst>
            <a:ext uri="{91240B29-F687-4f45-9708-019B960494DF}">
              <a14:hiddenLine xmlns="" xmlns:a14="http://schemas.microsoft.com/office/drawing/2010/main" w="25400">
                <a:solidFill>
                  <a:srgbClr val="FF66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3335" name="Rectangle 87"/>
          <p:cNvSpPr>
            <a:spLocks noChangeArrowheads="1"/>
          </p:cNvSpPr>
          <p:nvPr/>
        </p:nvSpPr>
        <p:spPr bwMode="auto">
          <a:xfrm>
            <a:off x="3676650" y="4029075"/>
            <a:ext cx="133350" cy="103188"/>
          </a:xfrm>
          <a:prstGeom prst="rect">
            <a:avLst/>
          </a:prstGeom>
          <a:solidFill>
            <a:schemeClr val="accent2"/>
          </a:solidFill>
          <a:ln>
            <a:noFill/>
          </a:ln>
          <a:effectLst/>
          <a:extLst>
            <a:ext uri="{91240B29-F687-4f45-9708-019B960494DF}">
              <a14:hiddenLine xmlns="" xmlns:a14="http://schemas.microsoft.com/office/drawing/2010/main" w="25400">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TextBox 1"/>
          <p:cNvSpPr txBox="1"/>
          <p:nvPr/>
        </p:nvSpPr>
        <p:spPr>
          <a:xfrm>
            <a:off x="5562600" y="1979482"/>
            <a:ext cx="2971800" cy="1754327"/>
          </a:xfrm>
          <a:prstGeom prst="rect">
            <a:avLst/>
          </a:prstGeom>
          <a:solidFill>
            <a:schemeClr val="accent1">
              <a:lumMod val="20000"/>
              <a:lumOff val="80000"/>
            </a:schemeClr>
          </a:solidFill>
          <a:ln w="25400">
            <a:solidFill>
              <a:schemeClr val="tx2">
                <a:lumMod val="60000"/>
                <a:lumOff val="40000"/>
              </a:schemeClr>
            </a:solidFill>
          </a:ln>
        </p:spPr>
        <p:txBody>
          <a:bodyPr wrap="square" rtlCol="0">
            <a:spAutoFit/>
          </a:bodyPr>
          <a:lstStyle/>
          <a:p>
            <a:pPr algn="ctr"/>
            <a:r>
              <a:rPr lang="en-US" dirty="0" smtClean="0"/>
              <a:t>So it is really important to have chelator circulating as much of the time as possible because it protects from the damage from iron.</a:t>
            </a:r>
            <a:endParaRPr lang="en-US" dirty="0"/>
          </a:p>
        </p:txBody>
      </p:sp>
    </p:spTree>
    <p:extLst>
      <p:ext uri="{BB962C8B-B14F-4D97-AF65-F5344CB8AC3E}">
        <p14:creationId xmlns:p14="http://schemas.microsoft.com/office/powerpoint/2010/main" val="1466358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86" name="Rectangle 2"/>
          <p:cNvSpPr>
            <a:spLocks noGrp="1" noChangeArrowheads="1"/>
          </p:cNvSpPr>
          <p:nvPr>
            <p:ph type="title"/>
          </p:nvPr>
        </p:nvSpPr>
        <p:spPr>
          <a:xfrm>
            <a:off x="2412220" y="359200"/>
            <a:ext cx="6378851" cy="1030288"/>
          </a:xfrm>
        </p:spPr>
        <p:txBody>
          <a:bodyPr/>
          <a:lstStyle/>
          <a:p>
            <a:pPr algn="r"/>
            <a:r>
              <a:rPr lang="en-US" sz="2400" dirty="0" smtClean="0"/>
              <a:t>Cardiac function improves when LPI is chelated even though cardiac iron is high</a:t>
            </a:r>
            <a:endParaRPr lang="en-US" sz="2400" dirty="0"/>
          </a:p>
        </p:txBody>
      </p:sp>
      <p:sp>
        <p:nvSpPr>
          <p:cNvPr id="3" name="Footer Placeholder 2"/>
          <p:cNvSpPr>
            <a:spLocks noGrp="1"/>
          </p:cNvSpPr>
          <p:nvPr>
            <p:ph type="ftr" sz="quarter" idx="11"/>
          </p:nvPr>
        </p:nvSpPr>
        <p:spPr/>
        <p:txBody>
          <a:body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65" name="Slide Number Placeholder 2"/>
          <p:cNvSpPr>
            <a:spLocks noGrp="1"/>
          </p:cNvSpPr>
          <p:nvPr>
            <p:ph type="sldNum" sz="quarter" idx="12"/>
          </p:nvPr>
        </p:nvSpPr>
        <p:spPr/>
        <p:txBody>
          <a:bodyPr/>
          <a:lstStyle/>
          <a:p>
            <a:fld id="{BE1C3D00-A05A-C34B-8FE2-A49EBDAB7B28}" type="slidenum">
              <a:rPr lang="en-US"/>
              <a:pPr/>
              <a:t>58</a:t>
            </a:fld>
            <a:endParaRPr lang="en-US"/>
          </a:p>
        </p:txBody>
      </p:sp>
      <p:graphicFrame>
        <p:nvGraphicFramePr>
          <p:cNvPr id="1936387" name="Group 3"/>
          <p:cNvGraphicFramePr>
            <a:graphicFrameLocks noGrp="1"/>
          </p:cNvGraphicFramePr>
          <p:nvPr/>
        </p:nvGraphicFramePr>
        <p:xfrm>
          <a:off x="215900" y="1555757"/>
          <a:ext cx="8712200" cy="4159257"/>
        </p:xfrm>
        <a:graphic>
          <a:graphicData uri="http://schemas.openxmlformats.org/drawingml/2006/table">
            <a:tbl>
              <a:tblPr/>
              <a:tblGrid>
                <a:gridCol w="1743075"/>
                <a:gridCol w="1741488"/>
                <a:gridCol w="1743075"/>
                <a:gridCol w="1881187"/>
                <a:gridCol w="1603375"/>
              </a:tblGrid>
              <a:tr h="857251">
                <a:tc>
                  <a:txBody>
                    <a:bodyPr/>
                    <a:lstStyle/>
                    <a:p>
                      <a:pPr marL="0" marR="0" lvl="0" indent="0" algn="l" defTabSz="914400" rtl="0" eaLnBrk="0" fontAlgn="base" latinLnBrk="0" hangingPunct="0">
                        <a:lnSpc>
                          <a:spcPct val="100000"/>
                        </a:lnSpc>
                        <a:spcBef>
                          <a:spcPct val="20000"/>
                        </a:spcBef>
                        <a:spcAft>
                          <a:spcPct val="0"/>
                        </a:spcAft>
                        <a:buClr>
                          <a:srgbClr val="33CCFF"/>
                        </a:buClr>
                        <a:buSzTx/>
                        <a:buFont typeface="Symbol" charset="0"/>
                        <a:buNone/>
                        <a:tabLst/>
                      </a:pPr>
                      <a:endParaRPr kumimoji="0" lang="en-US" sz="2000" b="1" i="0" u="none" strike="noStrike" cap="none" normalizeH="0" baseline="0">
                        <a:ln>
                          <a:noFill/>
                        </a:ln>
                        <a:solidFill>
                          <a:schemeClr val="tx1"/>
                        </a:solidFill>
                        <a:effectLst/>
                        <a:latin typeface="Arial" charset="0"/>
                        <a:ea typeface="ＭＳ Ｐゴシック" charset="0"/>
                      </a:endParaRPr>
                    </a:p>
                  </a:txBody>
                  <a:tcPr anchor="b" horzOverflow="overflow">
                    <a:lnL cap="flat">
                      <a:noFill/>
                    </a:lnL>
                    <a:lnR>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1" i="0" u="none" strike="noStrike" cap="none" normalizeH="0" baseline="0">
                          <a:ln>
                            <a:noFill/>
                          </a:ln>
                          <a:solidFill>
                            <a:schemeClr val="tx1"/>
                          </a:solidFill>
                          <a:effectLst/>
                          <a:latin typeface="Arial" charset="0"/>
                          <a:ea typeface="ＭＳ Ｐゴシック" charset="0"/>
                        </a:rPr>
                        <a:t>Myocardial T2* (ms)</a:t>
                      </a:r>
                    </a:p>
                  </a:txBody>
                  <a:tcPr anchor="b" horzOverflow="overflow">
                    <a:lnL>
                      <a:noFill/>
                    </a:lnL>
                    <a:lnR>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1" i="0" u="none" strike="noStrike" cap="none" normalizeH="0" baseline="0">
                          <a:ln>
                            <a:noFill/>
                          </a:ln>
                          <a:solidFill>
                            <a:schemeClr val="tx1"/>
                          </a:solidFill>
                          <a:effectLst/>
                          <a:latin typeface="Arial" charset="0"/>
                          <a:ea typeface="ＭＳ Ｐゴシック" charset="0"/>
                        </a:rPr>
                        <a:t>Liver T2* (ms)</a:t>
                      </a:r>
                    </a:p>
                  </a:txBody>
                  <a:tcPr anchor="b" horzOverflow="overflow">
                    <a:lnL>
                      <a:noFill/>
                    </a:lnL>
                    <a:lnR>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1" i="0" u="none" strike="noStrike" cap="none" normalizeH="0" baseline="0">
                          <a:ln>
                            <a:noFill/>
                          </a:ln>
                          <a:solidFill>
                            <a:schemeClr val="tx1"/>
                          </a:solidFill>
                          <a:effectLst/>
                          <a:latin typeface="Arial" charset="0"/>
                          <a:ea typeface="ＭＳ Ｐゴシック" charset="0"/>
                        </a:rPr>
                        <a:t>Liver Iron (mg/g dw)</a:t>
                      </a:r>
                    </a:p>
                  </a:txBody>
                  <a:tcPr anchor="b" horzOverflow="overflow">
                    <a:lnL>
                      <a:noFill/>
                    </a:lnL>
                    <a:lnR>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1" i="0" u="none" strike="noStrike" cap="none" normalizeH="0" baseline="0" dirty="0">
                          <a:ln>
                            <a:noFill/>
                          </a:ln>
                          <a:solidFill>
                            <a:schemeClr val="tx1"/>
                          </a:solidFill>
                          <a:effectLst/>
                          <a:latin typeface="Arial" charset="0"/>
                          <a:ea typeface="ＭＳ Ｐゴシック" charset="0"/>
                        </a:rPr>
                        <a:t>LVEF (%)</a:t>
                      </a:r>
                    </a:p>
                  </a:txBody>
                  <a:tcPr anchor="b" horzOverflow="overflow">
                    <a:lnL>
                      <a:noFill/>
                    </a:lnL>
                    <a:lnR cap="flat">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r>
              <a:tr h="857251">
                <a:tc>
                  <a:txBody>
                    <a:bodyPr/>
                    <a:lstStyle/>
                    <a:p>
                      <a:pPr marL="0" marR="0" lvl="0" indent="0" algn="l"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Normal range</a:t>
                      </a:r>
                    </a:p>
                  </a:txBody>
                  <a:tcPr horzOverflow="overflow">
                    <a:lnL cap="flat">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&gt;20 </a:t>
                      </a:r>
                      <a:endParaRPr kumimoji="0" lang="en-US" sz="2000" b="0" i="0" u="none" strike="noStrike" cap="none" normalizeH="0" baseline="30000">
                        <a:ln>
                          <a:noFill/>
                        </a:ln>
                        <a:solidFill>
                          <a:schemeClr val="tx1"/>
                        </a:solidFill>
                        <a:effectLst/>
                        <a:latin typeface="" charset="0"/>
                        <a:ea typeface="ＭＳ Ｐゴシック"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&gt;19 </a:t>
                      </a:r>
                      <a:endParaRPr kumimoji="0" lang="en-US" sz="2000" b="0" i="0" u="none" strike="noStrike" cap="none" normalizeH="0" baseline="30000">
                        <a:ln>
                          <a:noFill/>
                        </a:ln>
                        <a:solidFill>
                          <a:schemeClr val="tx1"/>
                        </a:solidFill>
                        <a:effectLst/>
                        <a:latin typeface="" charset="0"/>
                        <a:ea typeface="ＭＳ Ｐゴシック"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&lt;1.6</a:t>
                      </a:r>
                      <a:endParaRPr kumimoji="0" lang="en-US" sz="2000" b="0" i="0" u="none" strike="noStrike" cap="none" normalizeH="0" baseline="30000">
                        <a:ln>
                          <a:noFill/>
                        </a:ln>
                        <a:solidFill>
                          <a:schemeClr val="tx1"/>
                        </a:solidFill>
                        <a:effectLst/>
                        <a:latin typeface="" charset="0"/>
                        <a:ea typeface="ＭＳ Ｐゴシック"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61-81</a:t>
                      </a:r>
                    </a:p>
                  </a:txBody>
                  <a:tcPr horzOverflow="overflow">
                    <a:lnL>
                      <a:noFill/>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488951">
                <a:tc>
                  <a:txBody>
                    <a:bodyPr/>
                    <a:lstStyle/>
                    <a:p>
                      <a:pPr marL="0" marR="0" lvl="0" indent="0" algn="l"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2"/>
                          </a:solidFill>
                          <a:effectLst/>
                          <a:latin typeface="Arial" charset="0"/>
                          <a:ea typeface="ＭＳ Ｐゴシック" charset="0"/>
                        </a:rPr>
                        <a:t>Baseline</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2"/>
                          </a:solidFill>
                          <a:effectLst/>
                          <a:latin typeface="Arial" charset="0"/>
                          <a:ea typeface="ＭＳ Ｐゴシック" charset="0"/>
                        </a:rPr>
                        <a:t>5.1 ± 1.9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2"/>
                          </a:solidFill>
                          <a:effectLst/>
                          <a:latin typeface="Arial" charset="0"/>
                          <a:ea typeface="ＭＳ Ｐゴシック" charset="0"/>
                        </a:rPr>
                        <a:t>1.8 ± 1.0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2"/>
                          </a:solidFill>
                          <a:effectLst/>
                          <a:latin typeface="Arial" charset="0"/>
                          <a:ea typeface="ＭＳ Ｐゴシック" charset="0"/>
                        </a:rPr>
                        <a:t>9.6 ± 4.3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2"/>
                          </a:solidFill>
                          <a:effectLst/>
                          <a:latin typeface="Arial" charset="0"/>
                          <a:ea typeface="ＭＳ Ｐゴシック" charset="0"/>
                        </a:rPr>
                        <a:t>52 ± 7.1</a:t>
                      </a:r>
                    </a:p>
                  </a:txBody>
                  <a:tcPr anchor="ctr" horzOverflow="overflow">
                    <a:lnL>
                      <a:noFill/>
                    </a:lnL>
                    <a:lnR cap="flat">
                      <a:noFill/>
                    </a:lnR>
                    <a:lnT>
                      <a:noFill/>
                    </a:lnT>
                    <a:lnB>
                      <a:noFill/>
                    </a:lnB>
                    <a:lnTlToBr>
                      <a:noFill/>
                    </a:lnTlToBr>
                    <a:lnBlToTr>
                      <a:noFill/>
                    </a:lnBlToTr>
                    <a:noFill/>
                  </a:tcPr>
                </a:tc>
              </a:tr>
              <a:tr h="488951">
                <a:tc>
                  <a:txBody>
                    <a:bodyPr/>
                    <a:lstStyle/>
                    <a:p>
                      <a:pPr marL="0" marR="0" lvl="0" indent="0" algn="l"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3 months</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6.9 ± 2.1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3.4 ± 1.8</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6.0 ± 5.6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61 ± 8.1</a:t>
                      </a:r>
                    </a:p>
                  </a:txBody>
                  <a:tcPr anchor="ctr" horzOverflow="overflow">
                    <a:lnL>
                      <a:noFill/>
                    </a:lnL>
                    <a:lnR cap="flat">
                      <a:noFill/>
                    </a:lnR>
                    <a:lnT>
                      <a:noFill/>
                    </a:lnT>
                    <a:lnB>
                      <a:noFill/>
                    </a:lnB>
                    <a:lnTlToBr>
                      <a:noFill/>
                    </a:lnTlToBr>
                    <a:lnBlToTr>
                      <a:noFill/>
                    </a:lnBlToTr>
                    <a:noFill/>
                  </a:tcPr>
                </a:tc>
              </a:tr>
              <a:tr h="488951">
                <a:tc>
                  <a:txBody>
                    <a:bodyPr/>
                    <a:lstStyle/>
                    <a:p>
                      <a:pPr marL="0" marR="0" lvl="0" indent="0" algn="l"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6 months</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7.5 ± 2.5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6.9 ± 5.3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2.9 ± 1.9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62 ± 7.9</a:t>
                      </a:r>
                    </a:p>
                  </a:txBody>
                  <a:tcPr anchor="ctr" horzOverflow="overflow">
                    <a:lnL>
                      <a:noFill/>
                    </a:lnL>
                    <a:lnR cap="flat">
                      <a:noFill/>
                    </a:lnR>
                    <a:lnT>
                      <a:noFill/>
                    </a:lnT>
                    <a:lnB>
                      <a:noFill/>
                    </a:lnB>
                    <a:lnTlToBr>
                      <a:noFill/>
                    </a:lnTlToBr>
                    <a:lnBlToTr>
                      <a:noFill/>
                    </a:lnBlToTr>
                    <a:noFill/>
                  </a:tcPr>
                </a:tc>
              </a:tr>
              <a:tr h="488951">
                <a:tc>
                  <a:txBody>
                    <a:bodyPr/>
                    <a:lstStyle/>
                    <a:p>
                      <a:pPr marL="0" marR="0" lvl="0" indent="0" algn="l"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2"/>
                          </a:solidFill>
                          <a:effectLst/>
                          <a:latin typeface="Arial" charset="0"/>
                          <a:ea typeface="ＭＳ Ｐゴシック" charset="0"/>
                        </a:rPr>
                        <a:t>12 months</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2"/>
                          </a:solidFill>
                          <a:effectLst/>
                          <a:latin typeface="Arial" charset="0"/>
                          <a:ea typeface="ＭＳ Ｐゴシック" charset="0"/>
                        </a:rPr>
                        <a:t>8.1 ± 2.8</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2"/>
                          </a:solidFill>
                          <a:effectLst/>
                          <a:latin typeface="Arial" charset="0"/>
                          <a:ea typeface="ＭＳ Ｐゴシック" charset="0"/>
                        </a:rPr>
                        <a:t>10.3 ± 9.2</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2"/>
                          </a:solidFill>
                          <a:effectLst/>
                          <a:latin typeface="Arial" charset="0"/>
                          <a:ea typeface="ＭＳ Ｐゴシック" charset="0"/>
                        </a:rPr>
                        <a:t>2.1 ± 1.5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2"/>
                          </a:solidFill>
                          <a:effectLst/>
                          <a:latin typeface="Arial" charset="0"/>
                          <a:ea typeface="ＭＳ Ｐゴシック" charset="0"/>
                        </a:rPr>
                        <a:t>63 ± 6.4</a:t>
                      </a:r>
                    </a:p>
                  </a:txBody>
                  <a:tcPr anchor="ctr" horzOverflow="overflow">
                    <a:lnL>
                      <a:noFill/>
                    </a:lnL>
                    <a:lnR cap="flat">
                      <a:noFill/>
                    </a:lnR>
                    <a:lnT>
                      <a:noFill/>
                    </a:lnT>
                    <a:lnB>
                      <a:noFill/>
                    </a:lnB>
                    <a:lnTlToBr>
                      <a:noFill/>
                    </a:lnTlToBr>
                    <a:lnBlToTr>
                      <a:noFill/>
                    </a:lnBlToTr>
                    <a:noFill/>
                  </a:tcPr>
                </a:tc>
              </a:tr>
              <a:tr h="488951">
                <a:tc>
                  <a:txBody>
                    <a:bodyPr/>
                    <a:lstStyle/>
                    <a:p>
                      <a:pPr marL="0" marR="0" lvl="0" indent="0" algn="l"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1" u="none" strike="noStrike" cap="none" normalizeH="0" baseline="0">
                          <a:ln>
                            <a:noFill/>
                          </a:ln>
                          <a:solidFill>
                            <a:schemeClr val="tx1"/>
                          </a:solidFill>
                          <a:effectLst/>
                          <a:latin typeface="Arial" charset="0"/>
                          <a:ea typeface="ＭＳ Ｐゴシック" charset="0"/>
                        </a:rPr>
                        <a:t>P</a:t>
                      </a:r>
                      <a:r>
                        <a:rPr kumimoji="0" lang="en-US" sz="2000" b="0" i="0" u="none" strike="noStrike" cap="none" normalizeH="0" baseline="0">
                          <a:ln>
                            <a:noFill/>
                          </a:ln>
                          <a:solidFill>
                            <a:schemeClr val="tx1"/>
                          </a:solidFill>
                          <a:effectLst/>
                          <a:latin typeface="Arial" charset="0"/>
                          <a:ea typeface="ＭＳ Ｐゴシック" charset="0"/>
                        </a:rPr>
                        <a:t> value</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0.003</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dirty="0">
                          <a:ln>
                            <a:noFill/>
                          </a:ln>
                          <a:solidFill>
                            <a:schemeClr val="tx1"/>
                          </a:solidFill>
                          <a:effectLst/>
                          <a:latin typeface="Arial" charset="0"/>
                          <a:ea typeface="ＭＳ Ｐゴシック" charset="0"/>
                        </a:rPr>
                        <a:t>0.01</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a:ln>
                            <a:noFill/>
                          </a:ln>
                          <a:solidFill>
                            <a:schemeClr val="tx1"/>
                          </a:solidFill>
                          <a:effectLst/>
                          <a:latin typeface="Arial" charset="0"/>
                          <a:ea typeface="ＭＳ Ｐゴシック" charset="0"/>
                        </a:rPr>
                        <a:t>0.001</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33CCFF"/>
                        </a:buClr>
                        <a:buSzTx/>
                        <a:buFont typeface="Symbol" charset="0"/>
                        <a:buNone/>
                        <a:tabLst/>
                      </a:pPr>
                      <a:r>
                        <a:rPr kumimoji="0" lang="en-US" sz="2000" b="0" i="0" u="none" strike="noStrike" cap="none" normalizeH="0" baseline="0" dirty="0">
                          <a:ln>
                            <a:noFill/>
                          </a:ln>
                          <a:solidFill>
                            <a:schemeClr val="tx1"/>
                          </a:solidFill>
                          <a:effectLst/>
                          <a:latin typeface="Arial" charset="0"/>
                          <a:ea typeface="ＭＳ Ｐゴシック" charset="0"/>
                        </a:rPr>
                        <a:t>0.03</a:t>
                      </a:r>
                    </a:p>
                  </a:txBody>
                  <a:tcPr anchor="ctr" horzOverflow="overflow">
                    <a:lnL>
                      <a:noFill/>
                    </a:lnL>
                    <a:lnR cap="flat">
                      <a:noFill/>
                    </a:lnR>
                    <a:lnT>
                      <a:noFill/>
                    </a:lnT>
                    <a:lnB cap="flat">
                      <a:noFill/>
                    </a:lnB>
                    <a:lnTlToBr>
                      <a:noFill/>
                    </a:lnTlToBr>
                    <a:lnBlToTr>
                      <a:noFill/>
                    </a:lnBlToTr>
                    <a:noFill/>
                  </a:tcPr>
                </a:tc>
              </a:tr>
            </a:tbl>
          </a:graphicData>
        </a:graphic>
      </p:graphicFrame>
      <p:sp>
        <p:nvSpPr>
          <p:cNvPr id="1936448" name="Rectangle 64"/>
          <p:cNvSpPr>
            <a:spLocks noChangeArrowheads="1"/>
          </p:cNvSpPr>
          <p:nvPr/>
        </p:nvSpPr>
        <p:spPr bwMode="auto">
          <a:xfrm>
            <a:off x="400322" y="5657255"/>
            <a:ext cx="6064948" cy="636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b">
            <a:spAutoFit/>
          </a:bodyPr>
          <a:lstStyle/>
          <a:p>
            <a:pPr defTabSz="457200" eaLnBrk="0" hangingPunct="0">
              <a:spcAft>
                <a:spcPct val="25000"/>
              </a:spcAft>
            </a:pPr>
            <a:r>
              <a:rPr lang="en-GB" sz="1400" dirty="0">
                <a:solidFill>
                  <a:srgbClr val="1F497D"/>
                </a:solidFill>
                <a:latin typeface="Arial" charset="0"/>
                <a:ea typeface="ＭＳ Ｐゴシック" charset="0"/>
                <a:cs typeface="ＭＳ Ｐゴシック" charset="0"/>
              </a:rPr>
              <a:t>IV = intravenous; dw = dry weight; LVEF = left ventricular ejection fraction. </a:t>
            </a:r>
          </a:p>
          <a:p>
            <a:pPr defTabSz="457200" eaLnBrk="0" hangingPunct="0"/>
            <a:r>
              <a:rPr lang="en-GB" sz="1800" dirty="0">
                <a:solidFill>
                  <a:srgbClr val="1F497D"/>
                </a:solidFill>
                <a:latin typeface="Arial" charset="0"/>
                <a:ea typeface="ＭＳ Ｐゴシック" charset="0"/>
                <a:cs typeface="ＭＳ Ｐゴシック" charset="0"/>
              </a:rPr>
              <a:t>Anderson et al. </a:t>
            </a:r>
            <a:r>
              <a:rPr lang="en-GB" sz="1800" i="1" dirty="0">
                <a:solidFill>
                  <a:srgbClr val="1F497D"/>
                </a:solidFill>
                <a:latin typeface="Arial" charset="0"/>
                <a:ea typeface="ＭＳ Ｐゴシック" charset="0"/>
                <a:cs typeface="ＭＳ Ｐゴシック" charset="0"/>
              </a:rPr>
              <a:t>Br J </a:t>
            </a:r>
            <a:r>
              <a:rPr lang="en-GB" sz="1800" i="1" dirty="0" err="1">
                <a:solidFill>
                  <a:srgbClr val="1F497D"/>
                </a:solidFill>
                <a:latin typeface="Arial" charset="0"/>
                <a:ea typeface="ＭＳ Ｐゴシック" charset="0"/>
                <a:cs typeface="ＭＳ Ｐゴシック" charset="0"/>
              </a:rPr>
              <a:t>Haematol</a:t>
            </a:r>
            <a:r>
              <a:rPr lang="en-GB" sz="1800" dirty="0">
                <a:solidFill>
                  <a:srgbClr val="1F497D"/>
                </a:solidFill>
                <a:latin typeface="Arial" charset="0"/>
                <a:ea typeface="ＭＳ Ｐゴシック" charset="0"/>
                <a:cs typeface="ＭＳ Ｐゴシック" charset="0"/>
              </a:rPr>
              <a:t>. 2004;127:348.</a:t>
            </a:r>
            <a:endParaRPr lang="en-US" sz="1800" dirty="0">
              <a:solidFill>
                <a:srgbClr val="1F497D"/>
              </a:solidFill>
              <a:latin typeface="Arial" charset="0"/>
              <a:ea typeface="ＭＳ Ｐゴシック" charset="0"/>
              <a:cs typeface="ＭＳ Ｐゴシック" charset="0"/>
            </a:endParaRPr>
          </a:p>
        </p:txBody>
      </p:sp>
      <p:sp>
        <p:nvSpPr>
          <p:cNvPr id="2" name="Rectangle 1"/>
          <p:cNvSpPr/>
          <p:nvPr/>
        </p:nvSpPr>
        <p:spPr>
          <a:xfrm>
            <a:off x="2202066" y="3289099"/>
            <a:ext cx="1370573" cy="4933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7" name="Rectangle 6"/>
          <p:cNvSpPr/>
          <p:nvPr/>
        </p:nvSpPr>
        <p:spPr>
          <a:xfrm>
            <a:off x="7315929" y="3289099"/>
            <a:ext cx="1370573" cy="4933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8" name="Rectangle 7"/>
          <p:cNvSpPr/>
          <p:nvPr/>
        </p:nvSpPr>
        <p:spPr>
          <a:xfrm>
            <a:off x="2202066" y="3779545"/>
            <a:ext cx="1370573" cy="4933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7322128" y="3782464"/>
            <a:ext cx="1370573" cy="4933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0" name="Rectangle 9"/>
          <p:cNvSpPr/>
          <p:nvPr/>
        </p:nvSpPr>
        <p:spPr>
          <a:xfrm>
            <a:off x="2202066" y="4738868"/>
            <a:ext cx="1370573" cy="4933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p:nvSpPr>
        <p:spPr>
          <a:xfrm>
            <a:off x="5652968" y="4738868"/>
            <a:ext cx="1370573" cy="4933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p:nvSpPr>
        <p:spPr>
          <a:xfrm>
            <a:off x="7349550" y="4738868"/>
            <a:ext cx="1370573" cy="4933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135237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dissolv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8" grpId="1" animBg="1"/>
      <p:bldP spid="9" grpId="0" animBg="1"/>
      <p:bldP spid="9" grpId="1" animBg="1"/>
      <p:bldP spid="10" grpId="0" animBg="1"/>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a:grpSpLocks/>
          </p:cNvGrpSpPr>
          <p:nvPr/>
        </p:nvGrpSpPr>
        <p:grpSpPr bwMode="auto">
          <a:xfrm>
            <a:off x="3925888" y="3295650"/>
            <a:ext cx="1839912" cy="841375"/>
            <a:chOff x="2473" y="2076"/>
            <a:chExt cx="1159" cy="530"/>
          </a:xfrm>
        </p:grpSpPr>
        <p:sp>
          <p:nvSpPr>
            <p:cNvPr id="131158" name="Line 3"/>
            <p:cNvSpPr>
              <a:spLocks noChangeShapeType="1"/>
            </p:cNvSpPr>
            <p:nvPr/>
          </p:nvSpPr>
          <p:spPr bwMode="auto">
            <a:xfrm flipV="1">
              <a:off x="2473" y="2102"/>
              <a:ext cx="1122" cy="504"/>
            </a:xfrm>
            <a:prstGeom prst="line">
              <a:avLst/>
            </a:prstGeom>
            <a:noFill/>
            <a:ln w="28575">
              <a:solidFill>
                <a:schemeClr val="hlink"/>
              </a:solidFill>
              <a:round/>
              <a:headEnd/>
              <a:tailEnd/>
            </a:ln>
          </p:spPr>
          <p:txBody>
            <a:bodyPr/>
            <a:lstStyle/>
            <a:p>
              <a:endParaRPr lang="en-US"/>
            </a:p>
          </p:txBody>
        </p:sp>
        <p:sp>
          <p:nvSpPr>
            <p:cNvPr id="131159" name="Oval 4"/>
            <p:cNvSpPr>
              <a:spLocks noChangeArrowheads="1"/>
            </p:cNvSpPr>
            <p:nvPr/>
          </p:nvSpPr>
          <p:spPr bwMode="auto">
            <a:xfrm>
              <a:off x="3563" y="2076"/>
              <a:ext cx="69" cy="69"/>
            </a:xfrm>
            <a:prstGeom prst="ellipse">
              <a:avLst/>
            </a:prstGeom>
            <a:solidFill>
              <a:schemeClr val="hlink"/>
            </a:solidFill>
            <a:ln w="19050">
              <a:noFill/>
              <a:round/>
              <a:headEnd/>
              <a:tailEnd/>
            </a:ln>
          </p:spPr>
          <p:txBody>
            <a:bodyPr wrap="none" lIns="91427" tIns="45713" rIns="91427" bIns="45713" anchor="ctr"/>
            <a:lstStyle/>
            <a:p>
              <a:endParaRPr lang="en-US"/>
            </a:p>
          </p:txBody>
        </p:sp>
      </p:grpSp>
      <p:grpSp>
        <p:nvGrpSpPr>
          <p:cNvPr id="131075" name="Group 5"/>
          <p:cNvGrpSpPr>
            <a:grpSpLocks/>
          </p:cNvGrpSpPr>
          <p:nvPr/>
        </p:nvGrpSpPr>
        <p:grpSpPr bwMode="auto">
          <a:xfrm>
            <a:off x="3870325" y="3598863"/>
            <a:ext cx="1884363" cy="954087"/>
            <a:chOff x="2438" y="2267"/>
            <a:chExt cx="1187" cy="601"/>
          </a:xfrm>
        </p:grpSpPr>
        <p:sp>
          <p:nvSpPr>
            <p:cNvPr id="131155" name="Line 6"/>
            <p:cNvSpPr>
              <a:spLocks noChangeShapeType="1"/>
            </p:cNvSpPr>
            <p:nvPr/>
          </p:nvSpPr>
          <p:spPr bwMode="auto">
            <a:xfrm flipV="1">
              <a:off x="2473" y="2296"/>
              <a:ext cx="1122" cy="544"/>
            </a:xfrm>
            <a:prstGeom prst="line">
              <a:avLst/>
            </a:prstGeom>
            <a:noFill/>
            <a:ln w="28575">
              <a:solidFill>
                <a:srgbClr val="808080"/>
              </a:solidFill>
              <a:round/>
              <a:headEnd/>
              <a:tailEnd/>
            </a:ln>
          </p:spPr>
          <p:txBody>
            <a:bodyPr/>
            <a:lstStyle/>
            <a:p>
              <a:endParaRPr lang="en-US"/>
            </a:p>
          </p:txBody>
        </p:sp>
        <p:sp>
          <p:nvSpPr>
            <p:cNvPr id="131156" name="AutoShape 7"/>
            <p:cNvSpPr>
              <a:spLocks noChangeArrowheads="1"/>
            </p:cNvSpPr>
            <p:nvPr/>
          </p:nvSpPr>
          <p:spPr bwMode="auto">
            <a:xfrm>
              <a:off x="3556" y="2267"/>
              <a:ext cx="69" cy="69"/>
            </a:xfrm>
            <a:prstGeom prst="triangle">
              <a:avLst>
                <a:gd name="adj" fmla="val 50000"/>
              </a:avLst>
            </a:prstGeom>
            <a:solidFill>
              <a:srgbClr val="808080"/>
            </a:solidFill>
            <a:ln w="9525">
              <a:noFill/>
              <a:miter lim="800000"/>
              <a:headEnd/>
              <a:tailEnd/>
            </a:ln>
          </p:spPr>
          <p:txBody>
            <a:bodyPr wrap="none" anchor="ctr"/>
            <a:lstStyle/>
            <a:p>
              <a:endParaRPr lang="en-US"/>
            </a:p>
          </p:txBody>
        </p:sp>
        <p:sp>
          <p:nvSpPr>
            <p:cNvPr id="131157" name="AutoShape 8"/>
            <p:cNvSpPr>
              <a:spLocks noChangeArrowheads="1"/>
            </p:cNvSpPr>
            <p:nvPr/>
          </p:nvSpPr>
          <p:spPr bwMode="auto">
            <a:xfrm>
              <a:off x="2438" y="2799"/>
              <a:ext cx="69" cy="69"/>
            </a:xfrm>
            <a:prstGeom prst="triangle">
              <a:avLst>
                <a:gd name="adj" fmla="val 50000"/>
              </a:avLst>
            </a:prstGeom>
            <a:solidFill>
              <a:srgbClr val="808080"/>
            </a:solidFill>
            <a:ln w="9525">
              <a:noFill/>
              <a:miter lim="800000"/>
              <a:headEnd/>
              <a:tailEnd/>
            </a:ln>
          </p:spPr>
          <p:txBody>
            <a:bodyPr wrap="none" anchor="ctr"/>
            <a:lstStyle/>
            <a:p>
              <a:endParaRPr lang="en-US"/>
            </a:p>
          </p:txBody>
        </p:sp>
      </p:grpSp>
      <p:grpSp>
        <p:nvGrpSpPr>
          <p:cNvPr id="131076" name="Group 9"/>
          <p:cNvGrpSpPr>
            <a:grpSpLocks/>
          </p:cNvGrpSpPr>
          <p:nvPr/>
        </p:nvGrpSpPr>
        <p:grpSpPr bwMode="auto">
          <a:xfrm>
            <a:off x="3867150" y="2851150"/>
            <a:ext cx="1890713" cy="785813"/>
            <a:chOff x="2436" y="1796"/>
            <a:chExt cx="1191" cy="495"/>
          </a:xfrm>
        </p:grpSpPr>
        <p:sp>
          <p:nvSpPr>
            <p:cNvPr id="131152" name="Line 10"/>
            <p:cNvSpPr>
              <a:spLocks noChangeShapeType="1"/>
            </p:cNvSpPr>
            <p:nvPr/>
          </p:nvSpPr>
          <p:spPr bwMode="auto">
            <a:xfrm flipV="1">
              <a:off x="2473" y="1831"/>
              <a:ext cx="1122" cy="428"/>
            </a:xfrm>
            <a:prstGeom prst="line">
              <a:avLst/>
            </a:prstGeom>
            <a:noFill/>
            <a:ln w="28575">
              <a:solidFill>
                <a:schemeClr val="folHlink"/>
              </a:solidFill>
              <a:round/>
              <a:headEnd/>
              <a:tailEnd/>
            </a:ln>
          </p:spPr>
          <p:txBody>
            <a:bodyPr/>
            <a:lstStyle/>
            <a:p>
              <a:endParaRPr lang="en-US"/>
            </a:p>
          </p:txBody>
        </p:sp>
        <p:sp>
          <p:nvSpPr>
            <p:cNvPr id="131153" name="AutoShape 11"/>
            <p:cNvSpPr>
              <a:spLocks noChangeArrowheads="1"/>
            </p:cNvSpPr>
            <p:nvPr/>
          </p:nvSpPr>
          <p:spPr bwMode="auto">
            <a:xfrm>
              <a:off x="3558" y="1796"/>
              <a:ext cx="69" cy="69"/>
            </a:xfrm>
            <a:prstGeom prst="triangle">
              <a:avLst>
                <a:gd name="adj" fmla="val 50000"/>
              </a:avLst>
            </a:prstGeom>
            <a:solidFill>
              <a:schemeClr val="folHlink"/>
            </a:solidFill>
            <a:ln w="9525">
              <a:noFill/>
              <a:miter lim="800000"/>
              <a:headEnd/>
              <a:tailEnd/>
            </a:ln>
          </p:spPr>
          <p:txBody>
            <a:bodyPr wrap="none" anchor="ctr"/>
            <a:lstStyle/>
            <a:p>
              <a:endParaRPr lang="en-US"/>
            </a:p>
          </p:txBody>
        </p:sp>
        <p:sp>
          <p:nvSpPr>
            <p:cNvPr id="131154" name="AutoShape 12"/>
            <p:cNvSpPr>
              <a:spLocks noChangeArrowheads="1"/>
            </p:cNvSpPr>
            <p:nvPr/>
          </p:nvSpPr>
          <p:spPr bwMode="auto">
            <a:xfrm>
              <a:off x="2436" y="2222"/>
              <a:ext cx="69" cy="69"/>
            </a:xfrm>
            <a:prstGeom prst="triangle">
              <a:avLst>
                <a:gd name="adj" fmla="val 50000"/>
              </a:avLst>
            </a:prstGeom>
            <a:solidFill>
              <a:schemeClr val="folHlink"/>
            </a:solidFill>
            <a:ln w="9525">
              <a:noFill/>
              <a:miter lim="800000"/>
              <a:headEnd/>
              <a:tailEnd/>
            </a:ln>
          </p:spPr>
          <p:txBody>
            <a:bodyPr wrap="none" anchor="ctr"/>
            <a:lstStyle/>
            <a:p>
              <a:endParaRPr lang="en-US"/>
            </a:p>
          </p:txBody>
        </p:sp>
      </p:grpSp>
      <p:grpSp>
        <p:nvGrpSpPr>
          <p:cNvPr id="131077" name="Group 13"/>
          <p:cNvGrpSpPr>
            <a:grpSpLocks/>
          </p:cNvGrpSpPr>
          <p:nvPr/>
        </p:nvGrpSpPr>
        <p:grpSpPr bwMode="auto">
          <a:xfrm>
            <a:off x="3875088" y="2743200"/>
            <a:ext cx="1890712" cy="1455738"/>
            <a:chOff x="2441" y="1728"/>
            <a:chExt cx="1191" cy="917"/>
          </a:xfrm>
        </p:grpSpPr>
        <p:sp>
          <p:nvSpPr>
            <p:cNvPr id="131149" name="Line 14"/>
            <p:cNvSpPr>
              <a:spLocks noChangeShapeType="1"/>
            </p:cNvSpPr>
            <p:nvPr/>
          </p:nvSpPr>
          <p:spPr bwMode="auto">
            <a:xfrm flipV="1">
              <a:off x="2472" y="1777"/>
              <a:ext cx="1123" cy="828"/>
            </a:xfrm>
            <a:prstGeom prst="line">
              <a:avLst/>
            </a:prstGeom>
            <a:noFill/>
            <a:ln w="28575">
              <a:solidFill>
                <a:srgbClr val="BBE0E3"/>
              </a:solidFill>
              <a:round/>
              <a:headEnd/>
              <a:tailEnd/>
            </a:ln>
          </p:spPr>
          <p:txBody>
            <a:bodyPr/>
            <a:lstStyle/>
            <a:p>
              <a:endParaRPr lang="en-US"/>
            </a:p>
          </p:txBody>
        </p:sp>
        <p:sp>
          <p:nvSpPr>
            <p:cNvPr id="131150" name="Oval 15"/>
            <p:cNvSpPr>
              <a:spLocks noChangeArrowheads="1"/>
            </p:cNvSpPr>
            <p:nvPr/>
          </p:nvSpPr>
          <p:spPr bwMode="auto">
            <a:xfrm>
              <a:off x="3563" y="1728"/>
              <a:ext cx="69" cy="69"/>
            </a:xfrm>
            <a:prstGeom prst="ellipse">
              <a:avLst/>
            </a:prstGeom>
            <a:solidFill>
              <a:srgbClr val="BBE0E3"/>
            </a:solidFill>
            <a:ln w="19050">
              <a:solidFill>
                <a:srgbClr val="BBE0E3"/>
              </a:solidFill>
              <a:round/>
              <a:headEnd/>
              <a:tailEnd/>
            </a:ln>
          </p:spPr>
          <p:txBody>
            <a:bodyPr wrap="none" lIns="91427" tIns="45713" rIns="91427" bIns="45713" anchor="ctr"/>
            <a:lstStyle/>
            <a:p>
              <a:endParaRPr lang="en-US"/>
            </a:p>
          </p:txBody>
        </p:sp>
        <p:sp>
          <p:nvSpPr>
            <p:cNvPr id="131151" name="Oval 16"/>
            <p:cNvSpPr>
              <a:spLocks noChangeArrowheads="1"/>
            </p:cNvSpPr>
            <p:nvPr/>
          </p:nvSpPr>
          <p:spPr bwMode="auto">
            <a:xfrm>
              <a:off x="2441" y="2576"/>
              <a:ext cx="69" cy="69"/>
            </a:xfrm>
            <a:prstGeom prst="ellipse">
              <a:avLst/>
            </a:prstGeom>
            <a:solidFill>
              <a:srgbClr val="BBE0E3"/>
            </a:solidFill>
            <a:ln w="19050">
              <a:solidFill>
                <a:srgbClr val="BBE0E3"/>
              </a:solidFill>
              <a:round/>
              <a:headEnd/>
              <a:tailEnd/>
            </a:ln>
          </p:spPr>
          <p:txBody>
            <a:bodyPr wrap="none" lIns="91427" tIns="45713" rIns="91427" bIns="45713" anchor="ctr"/>
            <a:lstStyle/>
            <a:p>
              <a:endParaRPr lang="en-US"/>
            </a:p>
          </p:txBody>
        </p:sp>
      </p:grpSp>
      <p:sp>
        <p:nvSpPr>
          <p:cNvPr id="131078" name="Line 17"/>
          <p:cNvSpPr>
            <a:spLocks noChangeShapeType="1"/>
          </p:cNvSpPr>
          <p:nvPr/>
        </p:nvSpPr>
        <p:spPr bwMode="auto">
          <a:xfrm flipV="1">
            <a:off x="3925888" y="2601913"/>
            <a:ext cx="1781175" cy="1655762"/>
          </a:xfrm>
          <a:prstGeom prst="line">
            <a:avLst/>
          </a:prstGeom>
          <a:noFill/>
          <a:ln w="28575">
            <a:solidFill>
              <a:srgbClr val="007FA1"/>
            </a:solidFill>
            <a:round/>
            <a:headEnd/>
            <a:tailEnd/>
          </a:ln>
        </p:spPr>
        <p:txBody>
          <a:bodyPr/>
          <a:lstStyle/>
          <a:p>
            <a:endParaRPr lang="en-US"/>
          </a:p>
        </p:txBody>
      </p:sp>
      <p:sp>
        <p:nvSpPr>
          <p:cNvPr id="131079" name="Rectangle 18"/>
          <p:cNvSpPr>
            <a:spLocks noChangeArrowheads="1"/>
          </p:cNvSpPr>
          <p:nvPr/>
        </p:nvSpPr>
        <p:spPr bwMode="auto">
          <a:xfrm>
            <a:off x="5670550" y="2528888"/>
            <a:ext cx="109538" cy="109537"/>
          </a:xfrm>
          <a:prstGeom prst="rect">
            <a:avLst/>
          </a:prstGeom>
          <a:solidFill>
            <a:srgbClr val="007FA1"/>
          </a:solidFill>
          <a:ln w="8001">
            <a:solidFill>
              <a:srgbClr val="007FA1"/>
            </a:solidFill>
            <a:miter lim="800000"/>
            <a:headEnd/>
            <a:tailEnd/>
          </a:ln>
        </p:spPr>
        <p:txBody>
          <a:bodyPr/>
          <a:lstStyle/>
          <a:p>
            <a:endParaRPr lang="en-US"/>
          </a:p>
        </p:txBody>
      </p:sp>
      <p:grpSp>
        <p:nvGrpSpPr>
          <p:cNvPr id="131080" name="Group 19"/>
          <p:cNvGrpSpPr>
            <a:grpSpLocks/>
          </p:cNvGrpSpPr>
          <p:nvPr/>
        </p:nvGrpSpPr>
        <p:grpSpPr bwMode="auto">
          <a:xfrm>
            <a:off x="3848100" y="2116138"/>
            <a:ext cx="1922463" cy="1435100"/>
            <a:chOff x="2424" y="1333"/>
            <a:chExt cx="1211" cy="904"/>
          </a:xfrm>
        </p:grpSpPr>
        <p:sp>
          <p:nvSpPr>
            <p:cNvPr id="131146" name="Rectangle 20"/>
            <p:cNvSpPr>
              <a:spLocks noChangeArrowheads="1"/>
            </p:cNvSpPr>
            <p:nvPr/>
          </p:nvSpPr>
          <p:spPr bwMode="auto">
            <a:xfrm rot="2700000">
              <a:off x="3566" y="1333"/>
              <a:ext cx="69" cy="69"/>
            </a:xfrm>
            <a:prstGeom prst="rect">
              <a:avLst/>
            </a:prstGeom>
            <a:solidFill>
              <a:srgbClr val="EC8026"/>
            </a:solidFill>
            <a:ln w="9525">
              <a:noFill/>
              <a:miter lim="800000"/>
              <a:headEnd/>
              <a:tailEnd/>
            </a:ln>
          </p:spPr>
          <p:txBody>
            <a:bodyPr wrap="none" anchor="ctr"/>
            <a:lstStyle/>
            <a:p>
              <a:endParaRPr lang="en-US"/>
            </a:p>
          </p:txBody>
        </p:sp>
        <p:sp>
          <p:nvSpPr>
            <p:cNvPr id="131147" name="Rectangle 21"/>
            <p:cNvSpPr>
              <a:spLocks noChangeArrowheads="1"/>
            </p:cNvSpPr>
            <p:nvPr/>
          </p:nvSpPr>
          <p:spPr bwMode="auto">
            <a:xfrm rot="2700000">
              <a:off x="2424" y="2168"/>
              <a:ext cx="69" cy="69"/>
            </a:xfrm>
            <a:prstGeom prst="rect">
              <a:avLst/>
            </a:prstGeom>
            <a:solidFill>
              <a:srgbClr val="EC8026"/>
            </a:solidFill>
            <a:ln w="9525">
              <a:noFill/>
              <a:miter lim="800000"/>
              <a:headEnd/>
              <a:tailEnd/>
            </a:ln>
          </p:spPr>
          <p:txBody>
            <a:bodyPr wrap="none" anchor="ctr"/>
            <a:lstStyle/>
            <a:p>
              <a:endParaRPr lang="en-US"/>
            </a:p>
          </p:txBody>
        </p:sp>
        <p:sp>
          <p:nvSpPr>
            <p:cNvPr id="131148" name="Line 22"/>
            <p:cNvSpPr>
              <a:spLocks noChangeShapeType="1"/>
            </p:cNvSpPr>
            <p:nvPr/>
          </p:nvSpPr>
          <p:spPr bwMode="auto">
            <a:xfrm flipV="1">
              <a:off x="2472" y="1364"/>
              <a:ext cx="1124" cy="841"/>
            </a:xfrm>
            <a:prstGeom prst="line">
              <a:avLst/>
            </a:prstGeom>
            <a:noFill/>
            <a:ln w="28575">
              <a:solidFill>
                <a:srgbClr val="EC8026"/>
              </a:solidFill>
              <a:round/>
              <a:headEnd/>
              <a:tailEnd/>
            </a:ln>
          </p:spPr>
          <p:txBody>
            <a:bodyPr/>
            <a:lstStyle/>
            <a:p>
              <a:endParaRPr lang="en-US"/>
            </a:p>
          </p:txBody>
        </p:sp>
      </p:grpSp>
      <p:sp>
        <p:nvSpPr>
          <p:cNvPr id="131081" name="Text Box 23"/>
          <p:cNvSpPr txBox="1">
            <a:spLocks noChangeArrowheads="1"/>
          </p:cNvSpPr>
          <p:nvPr/>
        </p:nvSpPr>
        <p:spPr bwMode="auto">
          <a:xfrm>
            <a:off x="144463" y="6403975"/>
            <a:ext cx="8531225" cy="274638"/>
          </a:xfrm>
          <a:prstGeom prst="rect">
            <a:avLst/>
          </a:prstGeom>
          <a:noFill/>
          <a:ln w="12700">
            <a:noFill/>
            <a:miter lim="800000"/>
            <a:headEnd type="none" w="sm" len="sm"/>
            <a:tailEnd type="none" w="sm" len="sm"/>
          </a:ln>
        </p:spPr>
        <p:txBody>
          <a:bodyPr anchor="b">
            <a:spAutoFit/>
          </a:bodyPr>
          <a:lstStyle/>
          <a:p>
            <a:pPr defTabSz="762000" eaLnBrk="0" hangingPunct="0">
              <a:spcAft>
                <a:spcPct val="50000"/>
              </a:spcAft>
            </a:pPr>
            <a:r>
              <a:rPr lang="en-GB" sz="1200">
                <a:cs typeface="Arial" pitchFamily="34" charset="0"/>
              </a:rPr>
              <a:t>Davis BA &amp; Porter JB. </a:t>
            </a:r>
            <a:r>
              <a:rPr lang="en-GB" sz="1200" i="1">
                <a:cs typeface="Arial" pitchFamily="34" charset="0"/>
              </a:rPr>
              <a:t>Blood</a:t>
            </a:r>
            <a:r>
              <a:rPr lang="en-GB" sz="1200">
                <a:cs typeface="Arial" pitchFamily="34" charset="0"/>
              </a:rPr>
              <a:t> 2000;95:1229–1236</a:t>
            </a:r>
            <a:endParaRPr lang="en-US" sz="1200">
              <a:ea typeface="Arial Unicode MS" pitchFamily="34" charset="-128"/>
              <a:cs typeface="Arial Unicode MS" pitchFamily="34" charset="-128"/>
            </a:endParaRPr>
          </a:p>
        </p:txBody>
      </p:sp>
      <p:grpSp>
        <p:nvGrpSpPr>
          <p:cNvPr id="131082" name="Group 24"/>
          <p:cNvGrpSpPr>
            <a:grpSpLocks/>
          </p:cNvGrpSpPr>
          <p:nvPr/>
        </p:nvGrpSpPr>
        <p:grpSpPr bwMode="auto">
          <a:xfrm>
            <a:off x="1838325" y="1695450"/>
            <a:ext cx="225425" cy="3297238"/>
            <a:chOff x="1158" y="1068"/>
            <a:chExt cx="142" cy="2077"/>
          </a:xfrm>
        </p:grpSpPr>
        <p:sp>
          <p:nvSpPr>
            <p:cNvPr id="131140" name="Rectangle 25"/>
            <p:cNvSpPr>
              <a:spLocks noChangeArrowheads="1"/>
            </p:cNvSpPr>
            <p:nvPr/>
          </p:nvSpPr>
          <p:spPr bwMode="auto">
            <a:xfrm>
              <a:off x="1158" y="2991"/>
              <a:ext cx="142" cy="154"/>
            </a:xfrm>
            <a:prstGeom prst="rect">
              <a:avLst/>
            </a:prstGeom>
            <a:noFill/>
            <a:ln w="9525">
              <a:noFill/>
              <a:miter lim="800000"/>
              <a:headEnd/>
              <a:tailEnd/>
            </a:ln>
          </p:spPr>
          <p:txBody>
            <a:bodyPr wrap="none" lIns="0" tIns="0" rIns="0" bIns="0">
              <a:spAutoFit/>
            </a:bodyPr>
            <a:lstStyle/>
            <a:p>
              <a:pPr algn="r" eaLnBrk="0" hangingPunct="0"/>
              <a:r>
                <a:rPr lang="en-GB" b="1"/>
                <a:t>20</a:t>
              </a:r>
            </a:p>
          </p:txBody>
        </p:sp>
        <p:sp>
          <p:nvSpPr>
            <p:cNvPr id="131141" name="Rectangle 26"/>
            <p:cNvSpPr>
              <a:spLocks noChangeArrowheads="1"/>
            </p:cNvSpPr>
            <p:nvPr/>
          </p:nvSpPr>
          <p:spPr bwMode="auto">
            <a:xfrm>
              <a:off x="1158" y="2606"/>
              <a:ext cx="142" cy="154"/>
            </a:xfrm>
            <a:prstGeom prst="rect">
              <a:avLst/>
            </a:prstGeom>
            <a:noFill/>
            <a:ln w="9525">
              <a:noFill/>
              <a:miter lim="800000"/>
              <a:headEnd/>
              <a:tailEnd/>
            </a:ln>
          </p:spPr>
          <p:txBody>
            <a:bodyPr wrap="none" lIns="0" tIns="0" rIns="0" bIns="0">
              <a:spAutoFit/>
            </a:bodyPr>
            <a:lstStyle/>
            <a:p>
              <a:pPr algn="r" eaLnBrk="0" hangingPunct="0"/>
              <a:r>
                <a:rPr lang="en-GB" b="1"/>
                <a:t>30</a:t>
              </a:r>
            </a:p>
          </p:txBody>
        </p:sp>
        <p:sp>
          <p:nvSpPr>
            <p:cNvPr id="131142" name="Rectangle 27"/>
            <p:cNvSpPr>
              <a:spLocks noChangeArrowheads="1"/>
            </p:cNvSpPr>
            <p:nvPr/>
          </p:nvSpPr>
          <p:spPr bwMode="auto">
            <a:xfrm>
              <a:off x="1158" y="2221"/>
              <a:ext cx="142" cy="154"/>
            </a:xfrm>
            <a:prstGeom prst="rect">
              <a:avLst/>
            </a:prstGeom>
            <a:noFill/>
            <a:ln w="9525">
              <a:noFill/>
              <a:miter lim="800000"/>
              <a:headEnd/>
              <a:tailEnd/>
            </a:ln>
          </p:spPr>
          <p:txBody>
            <a:bodyPr wrap="none" lIns="0" tIns="0" rIns="0" bIns="0">
              <a:spAutoFit/>
            </a:bodyPr>
            <a:lstStyle/>
            <a:p>
              <a:pPr algn="r" eaLnBrk="0" hangingPunct="0"/>
              <a:r>
                <a:rPr lang="en-GB" b="1"/>
                <a:t>40</a:t>
              </a:r>
            </a:p>
          </p:txBody>
        </p:sp>
        <p:sp>
          <p:nvSpPr>
            <p:cNvPr id="131143" name="Rectangle 28"/>
            <p:cNvSpPr>
              <a:spLocks noChangeArrowheads="1"/>
            </p:cNvSpPr>
            <p:nvPr/>
          </p:nvSpPr>
          <p:spPr bwMode="auto">
            <a:xfrm>
              <a:off x="1158" y="1837"/>
              <a:ext cx="142" cy="154"/>
            </a:xfrm>
            <a:prstGeom prst="rect">
              <a:avLst/>
            </a:prstGeom>
            <a:noFill/>
            <a:ln w="9525">
              <a:noFill/>
              <a:miter lim="800000"/>
              <a:headEnd/>
              <a:tailEnd/>
            </a:ln>
          </p:spPr>
          <p:txBody>
            <a:bodyPr wrap="none" lIns="0" tIns="0" rIns="0" bIns="0">
              <a:spAutoFit/>
            </a:bodyPr>
            <a:lstStyle/>
            <a:p>
              <a:pPr algn="r" eaLnBrk="0" hangingPunct="0"/>
              <a:r>
                <a:rPr lang="en-GB" b="1"/>
                <a:t>50</a:t>
              </a:r>
            </a:p>
          </p:txBody>
        </p:sp>
        <p:sp>
          <p:nvSpPr>
            <p:cNvPr id="131144" name="Rectangle 29"/>
            <p:cNvSpPr>
              <a:spLocks noChangeArrowheads="1"/>
            </p:cNvSpPr>
            <p:nvPr/>
          </p:nvSpPr>
          <p:spPr bwMode="auto">
            <a:xfrm>
              <a:off x="1158" y="1452"/>
              <a:ext cx="142" cy="154"/>
            </a:xfrm>
            <a:prstGeom prst="rect">
              <a:avLst/>
            </a:prstGeom>
            <a:noFill/>
            <a:ln w="9525">
              <a:noFill/>
              <a:miter lim="800000"/>
              <a:headEnd/>
              <a:tailEnd/>
            </a:ln>
          </p:spPr>
          <p:txBody>
            <a:bodyPr wrap="none" lIns="0" tIns="0" rIns="0" bIns="0">
              <a:spAutoFit/>
            </a:bodyPr>
            <a:lstStyle/>
            <a:p>
              <a:pPr algn="r" eaLnBrk="0" hangingPunct="0"/>
              <a:r>
                <a:rPr lang="en-GB" b="1"/>
                <a:t>60</a:t>
              </a:r>
            </a:p>
          </p:txBody>
        </p:sp>
        <p:sp>
          <p:nvSpPr>
            <p:cNvPr id="131145" name="Rectangle 30"/>
            <p:cNvSpPr>
              <a:spLocks noChangeArrowheads="1"/>
            </p:cNvSpPr>
            <p:nvPr/>
          </p:nvSpPr>
          <p:spPr bwMode="auto">
            <a:xfrm>
              <a:off x="1158" y="1068"/>
              <a:ext cx="142" cy="154"/>
            </a:xfrm>
            <a:prstGeom prst="rect">
              <a:avLst/>
            </a:prstGeom>
            <a:noFill/>
            <a:ln w="9525">
              <a:noFill/>
              <a:miter lim="800000"/>
              <a:headEnd/>
              <a:tailEnd/>
            </a:ln>
          </p:spPr>
          <p:txBody>
            <a:bodyPr wrap="none" lIns="0" tIns="0" rIns="0" bIns="0">
              <a:spAutoFit/>
            </a:bodyPr>
            <a:lstStyle/>
            <a:p>
              <a:pPr algn="r" eaLnBrk="0" hangingPunct="0"/>
              <a:r>
                <a:rPr lang="en-GB" b="1"/>
                <a:t>70</a:t>
              </a:r>
            </a:p>
          </p:txBody>
        </p:sp>
      </p:grpSp>
      <p:grpSp>
        <p:nvGrpSpPr>
          <p:cNvPr id="131083" name="Group 31"/>
          <p:cNvGrpSpPr>
            <a:grpSpLocks/>
          </p:cNvGrpSpPr>
          <p:nvPr/>
        </p:nvGrpSpPr>
        <p:grpSpPr bwMode="auto">
          <a:xfrm>
            <a:off x="2103438" y="1824038"/>
            <a:ext cx="82550" cy="3046412"/>
            <a:chOff x="1312" y="1140"/>
            <a:chExt cx="60" cy="1929"/>
          </a:xfrm>
        </p:grpSpPr>
        <p:sp>
          <p:nvSpPr>
            <p:cNvPr id="131134" name="Line 32"/>
            <p:cNvSpPr>
              <a:spLocks noChangeShapeType="1"/>
            </p:cNvSpPr>
            <p:nvPr/>
          </p:nvSpPr>
          <p:spPr bwMode="auto">
            <a:xfrm flipH="1">
              <a:off x="1312" y="3068"/>
              <a:ext cx="60" cy="1"/>
            </a:xfrm>
            <a:prstGeom prst="line">
              <a:avLst/>
            </a:prstGeom>
            <a:noFill/>
            <a:ln w="28575">
              <a:solidFill>
                <a:schemeClr val="tx1"/>
              </a:solidFill>
              <a:round/>
              <a:headEnd/>
              <a:tailEnd/>
            </a:ln>
          </p:spPr>
          <p:txBody>
            <a:bodyPr/>
            <a:lstStyle/>
            <a:p>
              <a:endParaRPr lang="en-US"/>
            </a:p>
          </p:txBody>
        </p:sp>
        <p:sp>
          <p:nvSpPr>
            <p:cNvPr id="131135" name="Line 33"/>
            <p:cNvSpPr>
              <a:spLocks noChangeShapeType="1"/>
            </p:cNvSpPr>
            <p:nvPr/>
          </p:nvSpPr>
          <p:spPr bwMode="auto">
            <a:xfrm flipH="1">
              <a:off x="1312" y="2682"/>
              <a:ext cx="60" cy="1"/>
            </a:xfrm>
            <a:prstGeom prst="line">
              <a:avLst/>
            </a:prstGeom>
            <a:noFill/>
            <a:ln w="28575">
              <a:solidFill>
                <a:schemeClr val="tx1"/>
              </a:solidFill>
              <a:round/>
              <a:headEnd/>
              <a:tailEnd/>
            </a:ln>
          </p:spPr>
          <p:txBody>
            <a:bodyPr/>
            <a:lstStyle/>
            <a:p>
              <a:endParaRPr lang="en-US"/>
            </a:p>
          </p:txBody>
        </p:sp>
        <p:sp>
          <p:nvSpPr>
            <p:cNvPr id="131136" name="Line 34"/>
            <p:cNvSpPr>
              <a:spLocks noChangeShapeType="1"/>
            </p:cNvSpPr>
            <p:nvPr/>
          </p:nvSpPr>
          <p:spPr bwMode="auto">
            <a:xfrm flipH="1">
              <a:off x="1312" y="2296"/>
              <a:ext cx="60" cy="0"/>
            </a:xfrm>
            <a:prstGeom prst="line">
              <a:avLst/>
            </a:prstGeom>
            <a:noFill/>
            <a:ln w="28575">
              <a:solidFill>
                <a:schemeClr val="tx1"/>
              </a:solidFill>
              <a:round/>
              <a:headEnd/>
              <a:tailEnd/>
            </a:ln>
          </p:spPr>
          <p:txBody>
            <a:bodyPr/>
            <a:lstStyle/>
            <a:p>
              <a:endParaRPr lang="en-US"/>
            </a:p>
          </p:txBody>
        </p:sp>
        <p:sp>
          <p:nvSpPr>
            <p:cNvPr id="131137" name="Line 35"/>
            <p:cNvSpPr>
              <a:spLocks noChangeShapeType="1"/>
            </p:cNvSpPr>
            <p:nvPr/>
          </p:nvSpPr>
          <p:spPr bwMode="auto">
            <a:xfrm flipH="1">
              <a:off x="1312" y="1909"/>
              <a:ext cx="60" cy="1"/>
            </a:xfrm>
            <a:prstGeom prst="line">
              <a:avLst/>
            </a:prstGeom>
            <a:noFill/>
            <a:ln w="28575">
              <a:solidFill>
                <a:schemeClr val="tx1"/>
              </a:solidFill>
              <a:round/>
              <a:headEnd/>
              <a:tailEnd/>
            </a:ln>
          </p:spPr>
          <p:txBody>
            <a:bodyPr/>
            <a:lstStyle/>
            <a:p>
              <a:endParaRPr lang="en-US"/>
            </a:p>
          </p:txBody>
        </p:sp>
        <p:sp>
          <p:nvSpPr>
            <p:cNvPr id="131138" name="Line 36"/>
            <p:cNvSpPr>
              <a:spLocks noChangeShapeType="1"/>
            </p:cNvSpPr>
            <p:nvPr/>
          </p:nvSpPr>
          <p:spPr bwMode="auto">
            <a:xfrm flipH="1">
              <a:off x="1312" y="1527"/>
              <a:ext cx="60" cy="1"/>
            </a:xfrm>
            <a:prstGeom prst="line">
              <a:avLst/>
            </a:prstGeom>
            <a:noFill/>
            <a:ln w="28575">
              <a:solidFill>
                <a:schemeClr val="tx1"/>
              </a:solidFill>
              <a:round/>
              <a:headEnd/>
              <a:tailEnd/>
            </a:ln>
          </p:spPr>
          <p:txBody>
            <a:bodyPr/>
            <a:lstStyle/>
            <a:p>
              <a:endParaRPr lang="en-US"/>
            </a:p>
          </p:txBody>
        </p:sp>
        <p:sp>
          <p:nvSpPr>
            <p:cNvPr id="131139" name="Line 37"/>
            <p:cNvSpPr>
              <a:spLocks noChangeShapeType="1"/>
            </p:cNvSpPr>
            <p:nvPr/>
          </p:nvSpPr>
          <p:spPr bwMode="auto">
            <a:xfrm flipH="1">
              <a:off x="1312" y="1140"/>
              <a:ext cx="60" cy="0"/>
            </a:xfrm>
            <a:prstGeom prst="line">
              <a:avLst/>
            </a:prstGeom>
            <a:noFill/>
            <a:ln w="28575">
              <a:solidFill>
                <a:schemeClr val="tx1"/>
              </a:solidFill>
              <a:round/>
              <a:headEnd/>
              <a:tailEnd/>
            </a:ln>
          </p:spPr>
          <p:txBody>
            <a:bodyPr/>
            <a:lstStyle/>
            <a:p>
              <a:endParaRPr lang="en-US"/>
            </a:p>
          </p:txBody>
        </p:sp>
      </p:grpSp>
      <p:grpSp>
        <p:nvGrpSpPr>
          <p:cNvPr id="131084" name="Group 38"/>
          <p:cNvGrpSpPr>
            <a:grpSpLocks/>
          </p:cNvGrpSpPr>
          <p:nvPr/>
        </p:nvGrpSpPr>
        <p:grpSpPr bwMode="auto">
          <a:xfrm>
            <a:off x="2178050" y="1809750"/>
            <a:ext cx="5273675" cy="3062288"/>
            <a:chOff x="1372" y="1140"/>
            <a:chExt cx="3322" cy="1929"/>
          </a:xfrm>
        </p:grpSpPr>
        <p:sp>
          <p:nvSpPr>
            <p:cNvPr id="131132" name="Line 39"/>
            <p:cNvSpPr>
              <a:spLocks noChangeShapeType="1"/>
            </p:cNvSpPr>
            <p:nvPr/>
          </p:nvSpPr>
          <p:spPr bwMode="auto">
            <a:xfrm>
              <a:off x="1372" y="3068"/>
              <a:ext cx="3322" cy="1"/>
            </a:xfrm>
            <a:prstGeom prst="line">
              <a:avLst/>
            </a:prstGeom>
            <a:noFill/>
            <a:ln w="28575">
              <a:solidFill>
                <a:schemeClr val="tx1"/>
              </a:solidFill>
              <a:round/>
              <a:headEnd/>
              <a:tailEnd/>
            </a:ln>
          </p:spPr>
          <p:txBody>
            <a:bodyPr/>
            <a:lstStyle/>
            <a:p>
              <a:endParaRPr lang="en-US"/>
            </a:p>
          </p:txBody>
        </p:sp>
        <p:sp>
          <p:nvSpPr>
            <p:cNvPr id="131133" name="Line 40"/>
            <p:cNvSpPr>
              <a:spLocks noChangeShapeType="1"/>
            </p:cNvSpPr>
            <p:nvPr/>
          </p:nvSpPr>
          <p:spPr bwMode="auto">
            <a:xfrm flipV="1">
              <a:off x="1372" y="1140"/>
              <a:ext cx="0" cy="1928"/>
            </a:xfrm>
            <a:prstGeom prst="line">
              <a:avLst/>
            </a:prstGeom>
            <a:noFill/>
            <a:ln w="28575">
              <a:solidFill>
                <a:schemeClr val="tx1"/>
              </a:solidFill>
              <a:round/>
              <a:headEnd/>
              <a:tailEnd/>
            </a:ln>
          </p:spPr>
          <p:txBody>
            <a:bodyPr/>
            <a:lstStyle/>
            <a:p>
              <a:endParaRPr lang="en-US"/>
            </a:p>
          </p:txBody>
        </p:sp>
      </p:grpSp>
      <p:grpSp>
        <p:nvGrpSpPr>
          <p:cNvPr id="131085" name="Group 41"/>
          <p:cNvGrpSpPr>
            <a:grpSpLocks/>
          </p:cNvGrpSpPr>
          <p:nvPr/>
        </p:nvGrpSpPr>
        <p:grpSpPr bwMode="auto">
          <a:xfrm>
            <a:off x="5426075" y="2836863"/>
            <a:ext cx="930275" cy="363537"/>
            <a:chOff x="3370" y="1914"/>
            <a:chExt cx="463" cy="288"/>
          </a:xfrm>
        </p:grpSpPr>
        <p:sp>
          <p:nvSpPr>
            <p:cNvPr id="131127" name="Line 42"/>
            <p:cNvSpPr>
              <a:spLocks noChangeShapeType="1"/>
            </p:cNvSpPr>
            <p:nvPr/>
          </p:nvSpPr>
          <p:spPr bwMode="auto">
            <a:xfrm>
              <a:off x="3370" y="2068"/>
              <a:ext cx="463" cy="1"/>
            </a:xfrm>
            <a:prstGeom prst="line">
              <a:avLst/>
            </a:prstGeom>
            <a:noFill/>
            <a:ln w="68263">
              <a:solidFill>
                <a:schemeClr val="tx1"/>
              </a:solidFill>
              <a:round/>
              <a:headEnd/>
              <a:tailEnd/>
            </a:ln>
          </p:spPr>
          <p:txBody>
            <a:bodyPr/>
            <a:lstStyle/>
            <a:p>
              <a:endParaRPr lang="en-US"/>
            </a:p>
          </p:txBody>
        </p:sp>
        <p:grpSp>
          <p:nvGrpSpPr>
            <p:cNvPr id="131128" name="Group 43"/>
            <p:cNvGrpSpPr>
              <a:grpSpLocks/>
            </p:cNvGrpSpPr>
            <p:nvPr/>
          </p:nvGrpSpPr>
          <p:grpSpPr bwMode="auto">
            <a:xfrm>
              <a:off x="3546" y="1914"/>
              <a:ext cx="72" cy="288"/>
              <a:chOff x="3546" y="1914"/>
              <a:chExt cx="72" cy="288"/>
            </a:xfrm>
          </p:grpSpPr>
          <p:sp>
            <p:nvSpPr>
              <p:cNvPr id="131129" name="Line 44"/>
              <p:cNvSpPr>
                <a:spLocks noChangeShapeType="1"/>
              </p:cNvSpPr>
              <p:nvPr/>
            </p:nvSpPr>
            <p:spPr bwMode="auto">
              <a:xfrm>
                <a:off x="3582" y="1914"/>
                <a:ext cx="0" cy="288"/>
              </a:xfrm>
              <a:prstGeom prst="line">
                <a:avLst/>
              </a:prstGeom>
              <a:noFill/>
              <a:ln w="28575">
                <a:solidFill>
                  <a:schemeClr val="tx1"/>
                </a:solidFill>
                <a:round/>
                <a:headEnd/>
                <a:tailEnd/>
              </a:ln>
            </p:spPr>
            <p:txBody>
              <a:bodyPr wrap="none" lIns="90488" tIns="44450" rIns="90488" bIns="44450">
                <a:spAutoFit/>
              </a:bodyPr>
              <a:lstStyle/>
              <a:p>
                <a:endParaRPr lang="en-US"/>
              </a:p>
            </p:txBody>
          </p:sp>
          <p:sp>
            <p:nvSpPr>
              <p:cNvPr id="131130" name="Line 45"/>
              <p:cNvSpPr>
                <a:spLocks noChangeShapeType="1"/>
              </p:cNvSpPr>
              <p:nvPr/>
            </p:nvSpPr>
            <p:spPr bwMode="auto">
              <a:xfrm>
                <a:off x="3546" y="1914"/>
                <a:ext cx="72" cy="0"/>
              </a:xfrm>
              <a:prstGeom prst="line">
                <a:avLst/>
              </a:prstGeom>
              <a:noFill/>
              <a:ln w="28575">
                <a:solidFill>
                  <a:schemeClr val="tx1"/>
                </a:solidFill>
                <a:round/>
                <a:headEnd/>
                <a:tailEnd/>
              </a:ln>
            </p:spPr>
            <p:txBody>
              <a:bodyPr wrap="none" lIns="90488" tIns="44450" rIns="90488" bIns="44450">
                <a:spAutoFit/>
              </a:bodyPr>
              <a:lstStyle/>
              <a:p>
                <a:endParaRPr lang="en-US"/>
              </a:p>
            </p:txBody>
          </p:sp>
          <p:sp>
            <p:nvSpPr>
              <p:cNvPr id="131131" name="Line 46"/>
              <p:cNvSpPr>
                <a:spLocks noChangeShapeType="1"/>
              </p:cNvSpPr>
              <p:nvPr/>
            </p:nvSpPr>
            <p:spPr bwMode="auto">
              <a:xfrm>
                <a:off x="3546" y="2196"/>
                <a:ext cx="72" cy="0"/>
              </a:xfrm>
              <a:prstGeom prst="line">
                <a:avLst/>
              </a:prstGeom>
              <a:noFill/>
              <a:ln w="28575">
                <a:solidFill>
                  <a:schemeClr val="tx1"/>
                </a:solidFill>
                <a:round/>
                <a:headEnd/>
                <a:tailEnd/>
              </a:ln>
            </p:spPr>
            <p:txBody>
              <a:bodyPr wrap="none" lIns="90488" tIns="44450" rIns="90488" bIns="44450">
                <a:spAutoFit/>
              </a:bodyPr>
              <a:lstStyle/>
              <a:p>
                <a:endParaRPr lang="en-US"/>
              </a:p>
            </p:txBody>
          </p:sp>
        </p:grpSp>
      </p:grpSp>
      <p:grpSp>
        <p:nvGrpSpPr>
          <p:cNvPr id="131086" name="Group 47"/>
          <p:cNvGrpSpPr>
            <a:grpSpLocks/>
          </p:cNvGrpSpPr>
          <p:nvPr/>
        </p:nvGrpSpPr>
        <p:grpSpPr bwMode="auto">
          <a:xfrm>
            <a:off x="3178175" y="3756025"/>
            <a:ext cx="1046163" cy="279400"/>
            <a:chOff x="2250" y="2646"/>
            <a:chExt cx="521" cy="222"/>
          </a:xfrm>
        </p:grpSpPr>
        <p:sp>
          <p:nvSpPr>
            <p:cNvPr id="131122" name="Line 48"/>
            <p:cNvSpPr>
              <a:spLocks noChangeShapeType="1"/>
            </p:cNvSpPr>
            <p:nvPr/>
          </p:nvSpPr>
          <p:spPr bwMode="auto">
            <a:xfrm>
              <a:off x="2250" y="2743"/>
              <a:ext cx="521" cy="1"/>
            </a:xfrm>
            <a:prstGeom prst="line">
              <a:avLst/>
            </a:prstGeom>
            <a:noFill/>
            <a:ln w="68263">
              <a:solidFill>
                <a:schemeClr val="tx1"/>
              </a:solidFill>
              <a:round/>
              <a:headEnd/>
              <a:tailEnd/>
            </a:ln>
          </p:spPr>
          <p:txBody>
            <a:bodyPr/>
            <a:lstStyle/>
            <a:p>
              <a:endParaRPr lang="en-US"/>
            </a:p>
          </p:txBody>
        </p:sp>
        <p:grpSp>
          <p:nvGrpSpPr>
            <p:cNvPr id="131123" name="Group 49"/>
            <p:cNvGrpSpPr>
              <a:grpSpLocks/>
            </p:cNvGrpSpPr>
            <p:nvPr/>
          </p:nvGrpSpPr>
          <p:grpSpPr bwMode="auto">
            <a:xfrm>
              <a:off x="2484" y="2646"/>
              <a:ext cx="72" cy="222"/>
              <a:chOff x="3546" y="1914"/>
              <a:chExt cx="72" cy="288"/>
            </a:xfrm>
          </p:grpSpPr>
          <p:sp>
            <p:nvSpPr>
              <p:cNvPr id="131124" name="Line 50"/>
              <p:cNvSpPr>
                <a:spLocks noChangeShapeType="1"/>
              </p:cNvSpPr>
              <p:nvPr/>
            </p:nvSpPr>
            <p:spPr bwMode="auto">
              <a:xfrm>
                <a:off x="3582" y="1914"/>
                <a:ext cx="0" cy="288"/>
              </a:xfrm>
              <a:prstGeom prst="line">
                <a:avLst/>
              </a:prstGeom>
              <a:noFill/>
              <a:ln w="28575">
                <a:solidFill>
                  <a:schemeClr val="tx1"/>
                </a:solidFill>
                <a:round/>
                <a:headEnd/>
                <a:tailEnd/>
              </a:ln>
            </p:spPr>
            <p:txBody>
              <a:bodyPr wrap="none" lIns="90488" tIns="44450" rIns="90488" bIns="44450">
                <a:spAutoFit/>
              </a:bodyPr>
              <a:lstStyle/>
              <a:p>
                <a:endParaRPr lang="en-US"/>
              </a:p>
            </p:txBody>
          </p:sp>
          <p:sp>
            <p:nvSpPr>
              <p:cNvPr id="131125" name="Line 51"/>
              <p:cNvSpPr>
                <a:spLocks noChangeShapeType="1"/>
              </p:cNvSpPr>
              <p:nvPr/>
            </p:nvSpPr>
            <p:spPr bwMode="auto">
              <a:xfrm>
                <a:off x="3546" y="1914"/>
                <a:ext cx="72" cy="0"/>
              </a:xfrm>
              <a:prstGeom prst="line">
                <a:avLst/>
              </a:prstGeom>
              <a:noFill/>
              <a:ln w="28575">
                <a:solidFill>
                  <a:schemeClr val="tx1"/>
                </a:solidFill>
                <a:round/>
                <a:headEnd/>
                <a:tailEnd/>
              </a:ln>
            </p:spPr>
            <p:txBody>
              <a:bodyPr wrap="none" lIns="90488" tIns="44450" rIns="90488" bIns="44450">
                <a:spAutoFit/>
              </a:bodyPr>
              <a:lstStyle/>
              <a:p>
                <a:endParaRPr lang="en-US"/>
              </a:p>
            </p:txBody>
          </p:sp>
          <p:sp>
            <p:nvSpPr>
              <p:cNvPr id="131126" name="Line 52"/>
              <p:cNvSpPr>
                <a:spLocks noChangeShapeType="1"/>
              </p:cNvSpPr>
              <p:nvPr/>
            </p:nvSpPr>
            <p:spPr bwMode="auto">
              <a:xfrm>
                <a:off x="3546" y="2196"/>
                <a:ext cx="72" cy="0"/>
              </a:xfrm>
              <a:prstGeom prst="line">
                <a:avLst/>
              </a:prstGeom>
              <a:noFill/>
              <a:ln w="28575">
                <a:solidFill>
                  <a:schemeClr val="tx1"/>
                </a:solidFill>
                <a:round/>
                <a:headEnd/>
                <a:tailEnd/>
              </a:ln>
            </p:spPr>
            <p:txBody>
              <a:bodyPr lIns="90488" tIns="44450" rIns="90488" bIns="44450">
                <a:spAutoFit/>
              </a:bodyPr>
              <a:lstStyle/>
              <a:p>
                <a:endParaRPr lang="en-US"/>
              </a:p>
            </p:txBody>
          </p:sp>
        </p:grpSp>
      </p:grpSp>
      <p:sp>
        <p:nvSpPr>
          <p:cNvPr id="131087" name="Freeform 53"/>
          <p:cNvSpPr>
            <a:spLocks/>
          </p:cNvSpPr>
          <p:nvPr/>
        </p:nvSpPr>
        <p:spPr bwMode="auto">
          <a:xfrm>
            <a:off x="1590675" y="3944938"/>
            <a:ext cx="1924050" cy="0"/>
          </a:xfrm>
          <a:custGeom>
            <a:avLst/>
            <a:gdLst>
              <a:gd name="T0" fmla="*/ 0 w 1102"/>
              <a:gd name="T1" fmla="*/ 1924050 w 1102"/>
              <a:gd name="T2" fmla="*/ 0 w 1102"/>
              <a:gd name="T3" fmla="*/ 0 60000 65536"/>
              <a:gd name="T4" fmla="*/ 0 60000 65536"/>
              <a:gd name="T5" fmla="*/ 0 60000 65536"/>
              <a:gd name="T6" fmla="*/ 0 w 1102"/>
              <a:gd name="T7" fmla="*/ 1102 w 1102"/>
            </a:gdLst>
            <a:ahLst/>
            <a:cxnLst>
              <a:cxn ang="T3">
                <a:pos x="T0" y="0"/>
              </a:cxn>
              <a:cxn ang="T4">
                <a:pos x="T1" y="0"/>
              </a:cxn>
              <a:cxn ang="T5">
                <a:pos x="T2" y="0"/>
              </a:cxn>
            </a:cxnLst>
            <a:rect l="T6" t="0" r="T7" b="0"/>
            <a:pathLst>
              <a:path w="1102">
                <a:moveTo>
                  <a:pt x="0" y="0"/>
                </a:moveTo>
                <a:lnTo>
                  <a:pt x="1102" y="0"/>
                </a:lnTo>
                <a:lnTo>
                  <a:pt x="0" y="0"/>
                </a:lnTo>
                <a:close/>
              </a:path>
            </a:pathLst>
          </a:custGeom>
          <a:solidFill>
            <a:srgbClr val="000000"/>
          </a:solidFill>
          <a:ln w="9525">
            <a:noFill/>
            <a:round/>
            <a:headEnd/>
            <a:tailEnd/>
          </a:ln>
        </p:spPr>
        <p:txBody>
          <a:bodyPr/>
          <a:lstStyle/>
          <a:p>
            <a:endParaRPr lang="en-US"/>
          </a:p>
        </p:txBody>
      </p:sp>
      <p:sp>
        <p:nvSpPr>
          <p:cNvPr id="131088" name="Freeform 54"/>
          <p:cNvSpPr>
            <a:spLocks/>
          </p:cNvSpPr>
          <p:nvPr/>
        </p:nvSpPr>
        <p:spPr bwMode="auto">
          <a:xfrm>
            <a:off x="1425575" y="4335463"/>
            <a:ext cx="0" cy="58737"/>
          </a:xfrm>
          <a:custGeom>
            <a:avLst/>
            <a:gdLst>
              <a:gd name="T0" fmla="*/ 58737 h 56"/>
              <a:gd name="T1" fmla="*/ 0 h 56"/>
              <a:gd name="T2" fmla="*/ 58737 h 56"/>
              <a:gd name="T3" fmla="*/ 0 60000 65536"/>
              <a:gd name="T4" fmla="*/ 0 60000 65536"/>
              <a:gd name="T5" fmla="*/ 0 60000 65536"/>
              <a:gd name="T6" fmla="*/ 0 h 56"/>
              <a:gd name="T7" fmla="*/ 56 h 56"/>
            </a:gdLst>
            <a:ahLst/>
            <a:cxnLst>
              <a:cxn ang="T3">
                <a:pos x="0" y="T0"/>
              </a:cxn>
              <a:cxn ang="T4">
                <a:pos x="0" y="T1"/>
              </a:cxn>
              <a:cxn ang="T5">
                <a:pos x="0" y="T2"/>
              </a:cxn>
            </a:cxnLst>
            <a:rect l="0" t="T6" r="0" b="T7"/>
            <a:pathLst>
              <a:path h="56">
                <a:moveTo>
                  <a:pt x="0" y="56"/>
                </a:moveTo>
                <a:lnTo>
                  <a:pt x="0" y="0"/>
                </a:lnTo>
                <a:lnTo>
                  <a:pt x="0" y="56"/>
                </a:lnTo>
                <a:close/>
              </a:path>
            </a:pathLst>
          </a:custGeom>
          <a:solidFill>
            <a:srgbClr val="000000"/>
          </a:solidFill>
          <a:ln w="9525">
            <a:noFill/>
            <a:round/>
            <a:headEnd/>
            <a:tailEnd/>
          </a:ln>
        </p:spPr>
        <p:txBody>
          <a:bodyPr/>
          <a:lstStyle/>
          <a:p>
            <a:endParaRPr lang="en-US"/>
          </a:p>
        </p:txBody>
      </p:sp>
      <p:sp>
        <p:nvSpPr>
          <p:cNvPr id="131089" name="Rectangle 55"/>
          <p:cNvSpPr>
            <a:spLocks noChangeArrowheads="1"/>
          </p:cNvSpPr>
          <p:nvPr/>
        </p:nvSpPr>
        <p:spPr bwMode="auto">
          <a:xfrm>
            <a:off x="5649913" y="1690688"/>
            <a:ext cx="57150" cy="244475"/>
          </a:xfrm>
          <a:prstGeom prst="rect">
            <a:avLst/>
          </a:prstGeom>
          <a:noFill/>
          <a:ln w="9525">
            <a:noFill/>
            <a:miter lim="800000"/>
            <a:headEnd/>
            <a:tailEnd/>
          </a:ln>
        </p:spPr>
        <p:txBody>
          <a:bodyPr wrap="none" lIns="0" tIns="0" rIns="0" bIns="0">
            <a:spAutoFit/>
          </a:bodyPr>
          <a:lstStyle/>
          <a:p>
            <a:pPr eaLnBrk="0" hangingPunct="0"/>
            <a:r>
              <a:rPr lang="en-GB" b="1">
                <a:solidFill>
                  <a:srgbClr val="FCF305"/>
                </a:solidFill>
              </a:rPr>
              <a:t> </a:t>
            </a:r>
            <a:endParaRPr lang="en-GB" b="1"/>
          </a:p>
        </p:txBody>
      </p:sp>
      <p:sp>
        <p:nvSpPr>
          <p:cNvPr id="131090" name="Freeform 56"/>
          <p:cNvSpPr>
            <a:spLocks/>
          </p:cNvSpPr>
          <p:nvPr/>
        </p:nvSpPr>
        <p:spPr bwMode="auto">
          <a:xfrm>
            <a:off x="3925888" y="2171700"/>
            <a:ext cx="1781175" cy="1350963"/>
          </a:xfrm>
          <a:custGeom>
            <a:avLst/>
            <a:gdLst>
              <a:gd name="T0" fmla="*/ 0 w 1102"/>
              <a:gd name="T1" fmla="*/ 1350963 h 1335"/>
              <a:gd name="T2" fmla="*/ 1781175 w 1102"/>
              <a:gd name="T3" fmla="*/ 0 h 1335"/>
              <a:gd name="T4" fmla="*/ 0 w 1102"/>
              <a:gd name="T5" fmla="*/ 1350963 h 1335"/>
              <a:gd name="T6" fmla="*/ 0 60000 65536"/>
              <a:gd name="T7" fmla="*/ 0 60000 65536"/>
              <a:gd name="T8" fmla="*/ 0 60000 65536"/>
              <a:gd name="T9" fmla="*/ 0 w 1102"/>
              <a:gd name="T10" fmla="*/ 0 h 1335"/>
              <a:gd name="T11" fmla="*/ 1102 w 1102"/>
              <a:gd name="T12" fmla="*/ 1335 h 1335"/>
            </a:gdLst>
            <a:ahLst/>
            <a:cxnLst>
              <a:cxn ang="T6">
                <a:pos x="T0" y="T1"/>
              </a:cxn>
              <a:cxn ang="T7">
                <a:pos x="T2" y="T3"/>
              </a:cxn>
              <a:cxn ang="T8">
                <a:pos x="T4" y="T5"/>
              </a:cxn>
            </a:cxnLst>
            <a:rect l="T9" t="T10" r="T11" b="T12"/>
            <a:pathLst>
              <a:path w="1102" h="1335">
                <a:moveTo>
                  <a:pt x="0" y="1335"/>
                </a:moveTo>
                <a:lnTo>
                  <a:pt x="1102" y="0"/>
                </a:lnTo>
                <a:lnTo>
                  <a:pt x="0" y="1335"/>
                </a:lnTo>
                <a:close/>
              </a:path>
            </a:pathLst>
          </a:custGeom>
          <a:solidFill>
            <a:srgbClr val="000000"/>
          </a:solidFill>
          <a:ln w="9525">
            <a:noFill/>
            <a:round/>
            <a:headEnd/>
            <a:tailEnd/>
          </a:ln>
        </p:spPr>
        <p:txBody>
          <a:bodyPr/>
          <a:lstStyle/>
          <a:p>
            <a:endParaRPr lang="en-US"/>
          </a:p>
        </p:txBody>
      </p:sp>
      <p:sp>
        <p:nvSpPr>
          <p:cNvPr id="131091" name="Line 57"/>
          <p:cNvSpPr>
            <a:spLocks noChangeShapeType="1"/>
          </p:cNvSpPr>
          <p:nvPr/>
        </p:nvSpPr>
        <p:spPr bwMode="auto">
          <a:xfrm>
            <a:off x="5707063" y="2171700"/>
            <a:ext cx="0" cy="0"/>
          </a:xfrm>
          <a:prstGeom prst="line">
            <a:avLst/>
          </a:prstGeom>
          <a:noFill/>
          <a:ln w="22225">
            <a:solidFill>
              <a:srgbClr val="FFFFFF"/>
            </a:solidFill>
            <a:round/>
            <a:headEnd/>
            <a:tailEnd/>
          </a:ln>
        </p:spPr>
        <p:txBody>
          <a:bodyPr/>
          <a:lstStyle/>
          <a:p>
            <a:endParaRPr lang="en-US"/>
          </a:p>
        </p:txBody>
      </p:sp>
      <p:sp>
        <p:nvSpPr>
          <p:cNvPr id="131092" name="Freeform 58"/>
          <p:cNvSpPr>
            <a:spLocks/>
          </p:cNvSpPr>
          <p:nvPr/>
        </p:nvSpPr>
        <p:spPr bwMode="auto">
          <a:xfrm>
            <a:off x="3827463" y="3716338"/>
            <a:ext cx="139700" cy="79375"/>
          </a:xfrm>
          <a:custGeom>
            <a:avLst/>
            <a:gdLst>
              <a:gd name="T0" fmla="*/ 71075 w 57"/>
              <a:gd name="T1" fmla="*/ 0 h 56"/>
              <a:gd name="T2" fmla="*/ 139700 w 57"/>
              <a:gd name="T3" fmla="*/ 45357 h 56"/>
              <a:gd name="T4" fmla="*/ 71075 w 57"/>
              <a:gd name="T5" fmla="*/ 79375 h 56"/>
              <a:gd name="T6" fmla="*/ 0 w 57"/>
              <a:gd name="T7" fmla="*/ 45357 h 56"/>
              <a:gd name="T8" fmla="*/ 71075 w 57"/>
              <a:gd name="T9" fmla="*/ 0 h 56"/>
              <a:gd name="T10" fmla="*/ 0 60000 65536"/>
              <a:gd name="T11" fmla="*/ 0 60000 65536"/>
              <a:gd name="T12" fmla="*/ 0 60000 65536"/>
              <a:gd name="T13" fmla="*/ 0 60000 65536"/>
              <a:gd name="T14" fmla="*/ 0 60000 65536"/>
              <a:gd name="T15" fmla="*/ 0 w 57"/>
              <a:gd name="T16" fmla="*/ 0 h 56"/>
              <a:gd name="T17" fmla="*/ 57 w 57"/>
              <a:gd name="T18" fmla="*/ 56 h 56"/>
            </a:gdLst>
            <a:ahLst/>
            <a:cxnLst>
              <a:cxn ang="T10">
                <a:pos x="T0" y="T1"/>
              </a:cxn>
              <a:cxn ang="T11">
                <a:pos x="T2" y="T3"/>
              </a:cxn>
              <a:cxn ang="T12">
                <a:pos x="T4" y="T5"/>
              </a:cxn>
              <a:cxn ang="T13">
                <a:pos x="T6" y="T7"/>
              </a:cxn>
              <a:cxn ang="T14">
                <a:pos x="T8" y="T9"/>
              </a:cxn>
            </a:cxnLst>
            <a:rect l="T15" t="T16" r="T17" b="T18"/>
            <a:pathLst>
              <a:path w="57" h="56">
                <a:moveTo>
                  <a:pt x="29" y="0"/>
                </a:moveTo>
                <a:lnTo>
                  <a:pt x="57" y="32"/>
                </a:lnTo>
                <a:lnTo>
                  <a:pt x="29" y="56"/>
                </a:lnTo>
                <a:lnTo>
                  <a:pt x="0" y="32"/>
                </a:lnTo>
                <a:lnTo>
                  <a:pt x="29" y="0"/>
                </a:lnTo>
                <a:close/>
              </a:path>
            </a:pathLst>
          </a:custGeom>
          <a:solidFill>
            <a:schemeClr val="bg2"/>
          </a:solidFill>
          <a:ln w="22225">
            <a:solidFill>
              <a:srgbClr val="FF6600"/>
            </a:solidFill>
            <a:round/>
            <a:headEnd/>
            <a:tailEnd/>
          </a:ln>
        </p:spPr>
        <p:txBody>
          <a:bodyPr/>
          <a:lstStyle/>
          <a:p>
            <a:endParaRPr lang="en-US"/>
          </a:p>
        </p:txBody>
      </p:sp>
      <p:sp>
        <p:nvSpPr>
          <p:cNvPr id="131093" name="Freeform 59"/>
          <p:cNvSpPr>
            <a:spLocks/>
          </p:cNvSpPr>
          <p:nvPr/>
        </p:nvSpPr>
        <p:spPr bwMode="auto">
          <a:xfrm>
            <a:off x="3925888" y="2787650"/>
            <a:ext cx="1781175" cy="1349375"/>
          </a:xfrm>
          <a:custGeom>
            <a:avLst/>
            <a:gdLst>
              <a:gd name="T0" fmla="*/ 0 w 1102"/>
              <a:gd name="T1" fmla="*/ 1349375 h 1335"/>
              <a:gd name="T2" fmla="*/ 1781175 w 1102"/>
              <a:gd name="T3" fmla="*/ 0 h 1335"/>
              <a:gd name="T4" fmla="*/ 0 w 1102"/>
              <a:gd name="T5" fmla="*/ 1349375 h 1335"/>
              <a:gd name="T6" fmla="*/ 0 60000 65536"/>
              <a:gd name="T7" fmla="*/ 0 60000 65536"/>
              <a:gd name="T8" fmla="*/ 0 60000 65536"/>
              <a:gd name="T9" fmla="*/ 0 w 1102"/>
              <a:gd name="T10" fmla="*/ 0 h 1335"/>
              <a:gd name="T11" fmla="*/ 1102 w 1102"/>
              <a:gd name="T12" fmla="*/ 1335 h 1335"/>
            </a:gdLst>
            <a:ahLst/>
            <a:cxnLst>
              <a:cxn ang="T6">
                <a:pos x="T0" y="T1"/>
              </a:cxn>
              <a:cxn ang="T7">
                <a:pos x="T2" y="T3"/>
              </a:cxn>
              <a:cxn ang="T8">
                <a:pos x="T4" y="T5"/>
              </a:cxn>
            </a:cxnLst>
            <a:rect l="T9" t="T10" r="T11" b="T12"/>
            <a:pathLst>
              <a:path w="1102" h="1335">
                <a:moveTo>
                  <a:pt x="0" y="1335"/>
                </a:moveTo>
                <a:lnTo>
                  <a:pt x="1102" y="0"/>
                </a:lnTo>
                <a:lnTo>
                  <a:pt x="0" y="1335"/>
                </a:lnTo>
                <a:close/>
              </a:path>
            </a:pathLst>
          </a:custGeom>
          <a:solidFill>
            <a:srgbClr val="000000"/>
          </a:solidFill>
          <a:ln w="9525">
            <a:noFill/>
            <a:round/>
            <a:headEnd/>
            <a:tailEnd/>
          </a:ln>
        </p:spPr>
        <p:txBody>
          <a:bodyPr/>
          <a:lstStyle/>
          <a:p>
            <a:endParaRPr lang="en-US"/>
          </a:p>
        </p:txBody>
      </p:sp>
      <p:sp>
        <p:nvSpPr>
          <p:cNvPr id="131094" name="Freeform 60"/>
          <p:cNvSpPr>
            <a:spLocks/>
          </p:cNvSpPr>
          <p:nvPr/>
        </p:nvSpPr>
        <p:spPr bwMode="auto">
          <a:xfrm>
            <a:off x="3925888" y="2601913"/>
            <a:ext cx="1781175" cy="1655762"/>
          </a:xfrm>
          <a:custGeom>
            <a:avLst/>
            <a:gdLst>
              <a:gd name="T0" fmla="*/ 0 w 1102"/>
              <a:gd name="T1" fmla="*/ 1655762 h 1639"/>
              <a:gd name="T2" fmla="*/ 1781175 w 1102"/>
              <a:gd name="T3" fmla="*/ 0 h 1639"/>
              <a:gd name="T4" fmla="*/ 0 w 1102"/>
              <a:gd name="T5" fmla="*/ 1655762 h 1639"/>
              <a:gd name="T6" fmla="*/ 0 60000 65536"/>
              <a:gd name="T7" fmla="*/ 0 60000 65536"/>
              <a:gd name="T8" fmla="*/ 0 60000 65536"/>
              <a:gd name="T9" fmla="*/ 0 w 1102"/>
              <a:gd name="T10" fmla="*/ 0 h 1639"/>
              <a:gd name="T11" fmla="*/ 1102 w 1102"/>
              <a:gd name="T12" fmla="*/ 1639 h 1639"/>
            </a:gdLst>
            <a:ahLst/>
            <a:cxnLst>
              <a:cxn ang="T6">
                <a:pos x="T0" y="T1"/>
              </a:cxn>
              <a:cxn ang="T7">
                <a:pos x="T2" y="T3"/>
              </a:cxn>
              <a:cxn ang="T8">
                <a:pos x="T4" y="T5"/>
              </a:cxn>
            </a:cxnLst>
            <a:rect l="T9" t="T10" r="T11" b="T12"/>
            <a:pathLst>
              <a:path w="1102" h="1639">
                <a:moveTo>
                  <a:pt x="0" y="1639"/>
                </a:moveTo>
                <a:lnTo>
                  <a:pt x="1102" y="0"/>
                </a:lnTo>
                <a:lnTo>
                  <a:pt x="0" y="1639"/>
                </a:lnTo>
                <a:close/>
              </a:path>
            </a:pathLst>
          </a:custGeom>
          <a:solidFill>
            <a:srgbClr val="000000"/>
          </a:solidFill>
          <a:ln w="9525">
            <a:noFill/>
            <a:round/>
            <a:headEnd/>
            <a:tailEnd/>
          </a:ln>
        </p:spPr>
        <p:txBody>
          <a:bodyPr/>
          <a:lstStyle/>
          <a:p>
            <a:endParaRPr lang="en-US"/>
          </a:p>
        </p:txBody>
      </p:sp>
      <p:sp>
        <p:nvSpPr>
          <p:cNvPr id="131095" name="Rectangle 61"/>
          <p:cNvSpPr>
            <a:spLocks noChangeArrowheads="1"/>
          </p:cNvSpPr>
          <p:nvPr/>
        </p:nvSpPr>
        <p:spPr bwMode="auto">
          <a:xfrm>
            <a:off x="3060700" y="4954588"/>
            <a:ext cx="57150" cy="244475"/>
          </a:xfrm>
          <a:prstGeom prst="rect">
            <a:avLst/>
          </a:prstGeom>
          <a:noFill/>
          <a:ln w="9525">
            <a:noFill/>
            <a:miter lim="800000"/>
            <a:headEnd/>
            <a:tailEnd/>
          </a:ln>
        </p:spPr>
        <p:txBody>
          <a:bodyPr wrap="none" lIns="0" tIns="0" rIns="0" bIns="0">
            <a:spAutoFit/>
          </a:bodyPr>
          <a:lstStyle/>
          <a:p>
            <a:pPr eaLnBrk="0" hangingPunct="0"/>
            <a:r>
              <a:rPr lang="en-GB" b="1">
                <a:solidFill>
                  <a:srgbClr val="FCF305"/>
                </a:solidFill>
              </a:rPr>
              <a:t> </a:t>
            </a:r>
            <a:endParaRPr lang="en-GB" b="1"/>
          </a:p>
        </p:txBody>
      </p:sp>
      <p:sp>
        <p:nvSpPr>
          <p:cNvPr id="131096" name="Rectangle 62"/>
          <p:cNvSpPr>
            <a:spLocks noChangeArrowheads="1"/>
          </p:cNvSpPr>
          <p:nvPr/>
        </p:nvSpPr>
        <p:spPr bwMode="auto">
          <a:xfrm>
            <a:off x="3114675" y="4954588"/>
            <a:ext cx="57150" cy="244475"/>
          </a:xfrm>
          <a:prstGeom prst="rect">
            <a:avLst/>
          </a:prstGeom>
          <a:noFill/>
          <a:ln w="9525">
            <a:noFill/>
            <a:miter lim="800000"/>
            <a:headEnd/>
            <a:tailEnd/>
          </a:ln>
        </p:spPr>
        <p:txBody>
          <a:bodyPr wrap="none" lIns="0" tIns="0" rIns="0" bIns="0">
            <a:spAutoFit/>
          </a:bodyPr>
          <a:lstStyle/>
          <a:p>
            <a:pPr eaLnBrk="0" hangingPunct="0"/>
            <a:r>
              <a:rPr lang="en-GB" b="1">
                <a:solidFill>
                  <a:srgbClr val="FCF305"/>
                </a:solidFill>
              </a:rPr>
              <a:t> </a:t>
            </a:r>
            <a:endParaRPr lang="en-GB" b="1"/>
          </a:p>
        </p:txBody>
      </p:sp>
      <p:sp>
        <p:nvSpPr>
          <p:cNvPr id="131097" name="Rectangle 63"/>
          <p:cNvSpPr>
            <a:spLocks noChangeArrowheads="1"/>
          </p:cNvSpPr>
          <p:nvPr/>
        </p:nvSpPr>
        <p:spPr bwMode="auto">
          <a:xfrm>
            <a:off x="3225800" y="4954588"/>
            <a:ext cx="57150" cy="244475"/>
          </a:xfrm>
          <a:prstGeom prst="rect">
            <a:avLst/>
          </a:prstGeom>
          <a:noFill/>
          <a:ln w="9525">
            <a:noFill/>
            <a:miter lim="800000"/>
            <a:headEnd/>
            <a:tailEnd/>
          </a:ln>
        </p:spPr>
        <p:txBody>
          <a:bodyPr wrap="none" lIns="0" tIns="0" rIns="0" bIns="0">
            <a:spAutoFit/>
          </a:bodyPr>
          <a:lstStyle/>
          <a:p>
            <a:pPr eaLnBrk="0" hangingPunct="0"/>
            <a:r>
              <a:rPr lang="en-GB" b="1"/>
              <a:t> </a:t>
            </a:r>
          </a:p>
        </p:txBody>
      </p:sp>
      <p:sp>
        <p:nvSpPr>
          <p:cNvPr id="131098" name="Rectangle 64"/>
          <p:cNvSpPr>
            <a:spLocks noChangeArrowheads="1"/>
          </p:cNvSpPr>
          <p:nvPr/>
        </p:nvSpPr>
        <p:spPr bwMode="auto">
          <a:xfrm rot="-5400000">
            <a:off x="1139031" y="3213894"/>
            <a:ext cx="892175" cy="242888"/>
          </a:xfrm>
          <a:prstGeom prst="rect">
            <a:avLst/>
          </a:prstGeom>
          <a:noFill/>
          <a:ln w="9525">
            <a:noFill/>
            <a:miter lim="800000"/>
            <a:headEnd/>
            <a:tailEnd/>
          </a:ln>
        </p:spPr>
        <p:txBody>
          <a:bodyPr wrap="none" lIns="0" tIns="0" rIns="0" bIns="0">
            <a:spAutoFit/>
          </a:bodyPr>
          <a:lstStyle/>
          <a:p>
            <a:pPr algn="ctr" eaLnBrk="0" hangingPunct="0"/>
            <a:r>
              <a:rPr lang="en-GB" b="1"/>
              <a:t>LVEF (%)</a:t>
            </a:r>
          </a:p>
        </p:txBody>
      </p:sp>
      <p:sp>
        <p:nvSpPr>
          <p:cNvPr id="131099" name="Freeform 65"/>
          <p:cNvSpPr>
            <a:spLocks/>
          </p:cNvSpPr>
          <p:nvPr/>
        </p:nvSpPr>
        <p:spPr bwMode="auto">
          <a:xfrm>
            <a:off x="3749675" y="3873500"/>
            <a:ext cx="22225" cy="73025"/>
          </a:xfrm>
          <a:custGeom>
            <a:avLst/>
            <a:gdLst>
              <a:gd name="T0" fmla="*/ 0 w 15"/>
              <a:gd name="T1" fmla="*/ 73025 h 72"/>
              <a:gd name="T2" fmla="*/ 22225 w 15"/>
              <a:gd name="T3" fmla="*/ 0 h 72"/>
              <a:gd name="T4" fmla="*/ 0 w 15"/>
              <a:gd name="T5" fmla="*/ 73025 h 72"/>
              <a:gd name="T6" fmla="*/ 0 60000 65536"/>
              <a:gd name="T7" fmla="*/ 0 60000 65536"/>
              <a:gd name="T8" fmla="*/ 0 60000 65536"/>
              <a:gd name="T9" fmla="*/ 0 w 15"/>
              <a:gd name="T10" fmla="*/ 0 h 72"/>
              <a:gd name="T11" fmla="*/ 15 w 15"/>
              <a:gd name="T12" fmla="*/ 72 h 72"/>
            </a:gdLst>
            <a:ahLst/>
            <a:cxnLst>
              <a:cxn ang="T6">
                <a:pos x="T0" y="T1"/>
              </a:cxn>
              <a:cxn ang="T7">
                <a:pos x="T2" y="T3"/>
              </a:cxn>
              <a:cxn ang="T8">
                <a:pos x="T4" y="T5"/>
              </a:cxn>
            </a:cxnLst>
            <a:rect l="T9" t="T10" r="T11" b="T12"/>
            <a:pathLst>
              <a:path w="15" h="72">
                <a:moveTo>
                  <a:pt x="0" y="72"/>
                </a:moveTo>
                <a:lnTo>
                  <a:pt x="15" y="0"/>
                </a:lnTo>
                <a:lnTo>
                  <a:pt x="0" y="72"/>
                </a:lnTo>
                <a:close/>
              </a:path>
            </a:pathLst>
          </a:custGeom>
          <a:solidFill>
            <a:srgbClr val="000000"/>
          </a:solidFill>
          <a:ln w="9525">
            <a:noFill/>
            <a:round/>
            <a:headEnd/>
            <a:tailEnd/>
          </a:ln>
        </p:spPr>
        <p:txBody>
          <a:bodyPr/>
          <a:lstStyle/>
          <a:p>
            <a:endParaRPr lang="en-US"/>
          </a:p>
        </p:txBody>
      </p:sp>
      <p:sp>
        <p:nvSpPr>
          <p:cNvPr id="131100" name="Rectangle 66"/>
          <p:cNvSpPr>
            <a:spLocks noChangeArrowheads="1"/>
          </p:cNvSpPr>
          <p:nvPr/>
        </p:nvSpPr>
        <p:spPr bwMode="auto">
          <a:xfrm>
            <a:off x="2890838" y="4940300"/>
            <a:ext cx="2012950" cy="244475"/>
          </a:xfrm>
          <a:prstGeom prst="rect">
            <a:avLst/>
          </a:prstGeom>
          <a:noFill/>
          <a:ln w="9525">
            <a:noFill/>
            <a:miter lim="800000"/>
            <a:headEnd/>
            <a:tailEnd/>
          </a:ln>
        </p:spPr>
        <p:txBody>
          <a:bodyPr lIns="0" tIns="0" rIns="0" bIns="0">
            <a:spAutoFit/>
          </a:bodyPr>
          <a:lstStyle/>
          <a:p>
            <a:pPr algn="ctr" eaLnBrk="0" hangingPunct="0"/>
            <a:r>
              <a:rPr lang="en-GB" b="1"/>
              <a:t>Pre-DFO</a:t>
            </a:r>
          </a:p>
        </p:txBody>
      </p:sp>
      <p:sp>
        <p:nvSpPr>
          <p:cNvPr id="131101" name="Rectangle 67"/>
          <p:cNvSpPr>
            <a:spLocks noChangeArrowheads="1"/>
          </p:cNvSpPr>
          <p:nvPr/>
        </p:nvSpPr>
        <p:spPr bwMode="auto">
          <a:xfrm>
            <a:off x="4572000" y="4940300"/>
            <a:ext cx="2371725" cy="244475"/>
          </a:xfrm>
          <a:prstGeom prst="rect">
            <a:avLst/>
          </a:prstGeom>
          <a:noFill/>
          <a:ln w="9525">
            <a:noFill/>
            <a:miter lim="800000"/>
            <a:headEnd/>
            <a:tailEnd/>
          </a:ln>
        </p:spPr>
        <p:txBody>
          <a:bodyPr wrap="none" lIns="0" tIns="0" rIns="0" bIns="0">
            <a:spAutoFit/>
          </a:bodyPr>
          <a:lstStyle/>
          <a:p>
            <a:pPr algn="ctr" eaLnBrk="0" hangingPunct="0"/>
            <a:r>
              <a:rPr lang="en-GB" b="1"/>
              <a:t>Post-DFO (6</a:t>
            </a:r>
            <a:r>
              <a:rPr lang="en-GB" b="1">
                <a:cs typeface="Arial" pitchFamily="34" charset="0"/>
              </a:rPr>
              <a:t>–</a:t>
            </a:r>
            <a:r>
              <a:rPr lang="en-GB" b="1"/>
              <a:t>12 months)</a:t>
            </a:r>
          </a:p>
        </p:txBody>
      </p:sp>
      <p:sp>
        <p:nvSpPr>
          <p:cNvPr id="131102" name="Rectangle 68"/>
          <p:cNvSpPr>
            <a:spLocks noChangeArrowheads="1"/>
          </p:cNvSpPr>
          <p:nvPr/>
        </p:nvSpPr>
        <p:spPr bwMode="auto">
          <a:xfrm>
            <a:off x="6280150" y="3101975"/>
            <a:ext cx="1044575" cy="244475"/>
          </a:xfrm>
          <a:prstGeom prst="rect">
            <a:avLst/>
          </a:prstGeom>
          <a:noFill/>
          <a:ln w="9525">
            <a:noFill/>
            <a:miter lim="800000"/>
            <a:headEnd/>
            <a:tailEnd/>
          </a:ln>
        </p:spPr>
        <p:txBody>
          <a:bodyPr wrap="none" lIns="0" tIns="0" rIns="0" bIns="0">
            <a:spAutoFit/>
          </a:bodyPr>
          <a:lstStyle/>
          <a:p>
            <a:pPr algn="ctr" eaLnBrk="0" hangingPunct="0"/>
            <a:r>
              <a:rPr lang="en-GB" b="1"/>
              <a:t>Mean=49%</a:t>
            </a:r>
          </a:p>
        </p:txBody>
      </p:sp>
      <p:sp>
        <p:nvSpPr>
          <p:cNvPr id="131103" name="Rectangle 69"/>
          <p:cNvSpPr>
            <a:spLocks noChangeArrowheads="1"/>
          </p:cNvSpPr>
          <p:nvPr/>
        </p:nvSpPr>
        <p:spPr bwMode="auto">
          <a:xfrm>
            <a:off x="2420938" y="3971925"/>
            <a:ext cx="1044575" cy="244475"/>
          </a:xfrm>
          <a:prstGeom prst="rect">
            <a:avLst/>
          </a:prstGeom>
          <a:noFill/>
          <a:ln w="9525">
            <a:noFill/>
            <a:miter lim="800000"/>
            <a:headEnd/>
            <a:tailEnd/>
          </a:ln>
        </p:spPr>
        <p:txBody>
          <a:bodyPr wrap="none" lIns="0" tIns="0" rIns="0" bIns="0">
            <a:spAutoFit/>
          </a:bodyPr>
          <a:lstStyle/>
          <a:p>
            <a:pPr algn="ctr" eaLnBrk="0" hangingPunct="0"/>
            <a:r>
              <a:rPr lang="en-GB" b="1"/>
              <a:t>Mean=36%</a:t>
            </a:r>
          </a:p>
        </p:txBody>
      </p:sp>
      <p:sp>
        <p:nvSpPr>
          <p:cNvPr id="131104" name="Rectangle 70"/>
          <p:cNvSpPr>
            <a:spLocks noChangeArrowheads="1"/>
          </p:cNvSpPr>
          <p:nvPr/>
        </p:nvSpPr>
        <p:spPr bwMode="auto">
          <a:xfrm>
            <a:off x="6121400" y="3436938"/>
            <a:ext cx="762000" cy="244475"/>
          </a:xfrm>
          <a:prstGeom prst="rect">
            <a:avLst/>
          </a:prstGeom>
          <a:noFill/>
          <a:ln w="9525">
            <a:noFill/>
            <a:miter lim="800000"/>
            <a:headEnd/>
            <a:tailEnd/>
          </a:ln>
        </p:spPr>
        <p:txBody>
          <a:bodyPr wrap="none" lIns="0" tIns="0" rIns="0" bIns="0">
            <a:spAutoFit/>
          </a:bodyPr>
          <a:lstStyle/>
          <a:p>
            <a:pPr eaLnBrk="0" hangingPunct="0"/>
            <a:r>
              <a:rPr lang="en-GB" b="1" i="1"/>
              <a:t>P</a:t>
            </a:r>
            <a:r>
              <a:rPr lang="en-GB" b="1"/>
              <a:t>=0.002</a:t>
            </a:r>
          </a:p>
        </p:txBody>
      </p:sp>
      <p:sp>
        <p:nvSpPr>
          <p:cNvPr id="131105" name="Rectangle 71"/>
          <p:cNvSpPr>
            <a:spLocks noGrp="1" noChangeArrowheads="1"/>
          </p:cNvSpPr>
          <p:nvPr>
            <p:ph type="title"/>
          </p:nvPr>
        </p:nvSpPr>
        <p:spPr/>
        <p:txBody>
          <a:bodyPr/>
          <a:lstStyle/>
          <a:p>
            <a:pPr eaLnBrk="1" hangingPunct="1"/>
            <a:r>
              <a:rPr lang="en-GB" smtClean="0"/>
              <a:t>Continuous, 24-hour iv DFO rescue </a:t>
            </a:r>
            <a:br>
              <a:rPr lang="en-GB" smtClean="0"/>
            </a:br>
            <a:r>
              <a:rPr lang="en-GB" smtClean="0"/>
              <a:t>for cardiac disease</a:t>
            </a:r>
            <a:endParaRPr lang="en-US" smtClean="0"/>
          </a:p>
        </p:txBody>
      </p:sp>
      <p:grpSp>
        <p:nvGrpSpPr>
          <p:cNvPr id="131106" name="Group 72"/>
          <p:cNvGrpSpPr>
            <a:grpSpLocks/>
          </p:cNvGrpSpPr>
          <p:nvPr/>
        </p:nvGrpSpPr>
        <p:grpSpPr bwMode="auto">
          <a:xfrm>
            <a:off x="3862388" y="3054350"/>
            <a:ext cx="1897062" cy="831850"/>
            <a:chOff x="2433" y="1924"/>
            <a:chExt cx="1195" cy="524"/>
          </a:xfrm>
        </p:grpSpPr>
        <p:sp>
          <p:nvSpPr>
            <p:cNvPr id="131119" name="Line 73"/>
            <p:cNvSpPr>
              <a:spLocks noChangeShapeType="1"/>
            </p:cNvSpPr>
            <p:nvPr/>
          </p:nvSpPr>
          <p:spPr bwMode="auto">
            <a:xfrm flipV="1">
              <a:off x="2473" y="1949"/>
              <a:ext cx="1122" cy="464"/>
            </a:xfrm>
            <a:prstGeom prst="line">
              <a:avLst/>
            </a:prstGeom>
            <a:noFill/>
            <a:ln w="28575">
              <a:solidFill>
                <a:srgbClr val="923222"/>
              </a:solidFill>
              <a:round/>
              <a:headEnd/>
              <a:tailEnd/>
            </a:ln>
          </p:spPr>
          <p:txBody>
            <a:bodyPr/>
            <a:lstStyle/>
            <a:p>
              <a:endParaRPr lang="en-US"/>
            </a:p>
          </p:txBody>
        </p:sp>
        <p:sp>
          <p:nvSpPr>
            <p:cNvPr id="131120" name="AutoShape 74"/>
            <p:cNvSpPr>
              <a:spLocks noChangeArrowheads="1"/>
            </p:cNvSpPr>
            <p:nvPr/>
          </p:nvSpPr>
          <p:spPr bwMode="auto">
            <a:xfrm rot="10800000">
              <a:off x="3559" y="1924"/>
              <a:ext cx="69" cy="69"/>
            </a:xfrm>
            <a:prstGeom prst="triangle">
              <a:avLst>
                <a:gd name="adj" fmla="val 50000"/>
              </a:avLst>
            </a:prstGeom>
            <a:solidFill>
              <a:srgbClr val="923222"/>
            </a:solidFill>
            <a:ln w="9525">
              <a:solidFill>
                <a:srgbClr val="923222"/>
              </a:solidFill>
              <a:miter lim="800000"/>
              <a:headEnd/>
              <a:tailEnd/>
            </a:ln>
          </p:spPr>
          <p:txBody>
            <a:bodyPr wrap="none" anchor="ctr"/>
            <a:lstStyle/>
            <a:p>
              <a:endParaRPr lang="en-US"/>
            </a:p>
          </p:txBody>
        </p:sp>
        <p:sp>
          <p:nvSpPr>
            <p:cNvPr id="131121" name="AutoShape 75"/>
            <p:cNvSpPr>
              <a:spLocks noChangeArrowheads="1"/>
            </p:cNvSpPr>
            <p:nvPr/>
          </p:nvSpPr>
          <p:spPr bwMode="auto">
            <a:xfrm rot="10800000">
              <a:off x="2433" y="2379"/>
              <a:ext cx="69" cy="69"/>
            </a:xfrm>
            <a:prstGeom prst="triangle">
              <a:avLst>
                <a:gd name="adj" fmla="val 50000"/>
              </a:avLst>
            </a:prstGeom>
            <a:solidFill>
              <a:srgbClr val="923222"/>
            </a:solidFill>
            <a:ln w="9525">
              <a:solidFill>
                <a:srgbClr val="923222"/>
              </a:solidFill>
              <a:miter lim="800000"/>
              <a:headEnd/>
              <a:tailEnd/>
            </a:ln>
          </p:spPr>
          <p:txBody>
            <a:bodyPr wrap="none" anchor="ctr"/>
            <a:lstStyle/>
            <a:p>
              <a:endParaRPr lang="en-US"/>
            </a:p>
          </p:txBody>
        </p:sp>
      </p:grpSp>
      <p:grpSp>
        <p:nvGrpSpPr>
          <p:cNvPr id="131107" name="Group 76"/>
          <p:cNvGrpSpPr>
            <a:grpSpLocks/>
          </p:cNvGrpSpPr>
          <p:nvPr/>
        </p:nvGrpSpPr>
        <p:grpSpPr bwMode="auto">
          <a:xfrm>
            <a:off x="3900488" y="3463925"/>
            <a:ext cx="1865312" cy="114300"/>
            <a:chOff x="2457" y="2182"/>
            <a:chExt cx="1175" cy="72"/>
          </a:xfrm>
        </p:grpSpPr>
        <p:sp>
          <p:nvSpPr>
            <p:cNvPr id="131116" name="Line 77"/>
            <p:cNvSpPr>
              <a:spLocks noChangeShapeType="1"/>
            </p:cNvSpPr>
            <p:nvPr/>
          </p:nvSpPr>
          <p:spPr bwMode="auto">
            <a:xfrm>
              <a:off x="2473" y="2219"/>
              <a:ext cx="1122" cy="0"/>
            </a:xfrm>
            <a:prstGeom prst="line">
              <a:avLst/>
            </a:prstGeom>
            <a:noFill/>
            <a:ln w="28575">
              <a:solidFill>
                <a:srgbClr val="BBE0E3"/>
              </a:solidFill>
              <a:round/>
              <a:headEnd/>
              <a:tailEnd/>
            </a:ln>
          </p:spPr>
          <p:txBody>
            <a:bodyPr/>
            <a:lstStyle/>
            <a:p>
              <a:endParaRPr lang="en-US"/>
            </a:p>
          </p:txBody>
        </p:sp>
        <p:sp>
          <p:nvSpPr>
            <p:cNvPr id="131117" name="Oval 78"/>
            <p:cNvSpPr>
              <a:spLocks noChangeArrowheads="1"/>
            </p:cNvSpPr>
            <p:nvPr/>
          </p:nvSpPr>
          <p:spPr bwMode="auto">
            <a:xfrm>
              <a:off x="3563" y="2182"/>
              <a:ext cx="69" cy="69"/>
            </a:xfrm>
            <a:prstGeom prst="ellipse">
              <a:avLst/>
            </a:prstGeom>
            <a:solidFill>
              <a:srgbClr val="BBE0E3"/>
            </a:solidFill>
            <a:ln w="19050">
              <a:noFill/>
              <a:round/>
              <a:headEnd/>
              <a:tailEnd/>
            </a:ln>
          </p:spPr>
          <p:txBody>
            <a:bodyPr wrap="none" lIns="91427" tIns="45713" rIns="91427" bIns="45713" anchor="ctr"/>
            <a:lstStyle/>
            <a:p>
              <a:endParaRPr lang="en-US"/>
            </a:p>
          </p:txBody>
        </p:sp>
        <p:sp>
          <p:nvSpPr>
            <p:cNvPr id="131118" name="Oval 79"/>
            <p:cNvSpPr>
              <a:spLocks noChangeArrowheads="1"/>
            </p:cNvSpPr>
            <p:nvPr/>
          </p:nvSpPr>
          <p:spPr bwMode="auto">
            <a:xfrm>
              <a:off x="2457" y="2185"/>
              <a:ext cx="69" cy="69"/>
            </a:xfrm>
            <a:prstGeom prst="ellipse">
              <a:avLst/>
            </a:prstGeom>
            <a:solidFill>
              <a:srgbClr val="BBE0E3"/>
            </a:solidFill>
            <a:ln w="19050">
              <a:noFill/>
              <a:round/>
              <a:headEnd/>
              <a:tailEnd/>
            </a:ln>
          </p:spPr>
          <p:txBody>
            <a:bodyPr wrap="none" lIns="91427" tIns="45713" rIns="91427" bIns="45713" anchor="ctr"/>
            <a:lstStyle/>
            <a:p>
              <a:endParaRPr lang="en-US"/>
            </a:p>
          </p:txBody>
        </p:sp>
      </p:grpSp>
      <p:grpSp>
        <p:nvGrpSpPr>
          <p:cNvPr id="131108" name="Group 80"/>
          <p:cNvGrpSpPr>
            <a:grpSpLocks/>
          </p:cNvGrpSpPr>
          <p:nvPr/>
        </p:nvGrpSpPr>
        <p:grpSpPr bwMode="auto">
          <a:xfrm>
            <a:off x="3856038" y="3649663"/>
            <a:ext cx="1903412" cy="158750"/>
            <a:chOff x="2429" y="2299"/>
            <a:chExt cx="1199" cy="100"/>
          </a:xfrm>
        </p:grpSpPr>
        <p:sp>
          <p:nvSpPr>
            <p:cNvPr id="131113" name="Line 81"/>
            <p:cNvSpPr>
              <a:spLocks noChangeShapeType="1"/>
            </p:cNvSpPr>
            <p:nvPr/>
          </p:nvSpPr>
          <p:spPr bwMode="auto">
            <a:xfrm flipV="1">
              <a:off x="2473" y="2336"/>
              <a:ext cx="1122" cy="40"/>
            </a:xfrm>
            <a:prstGeom prst="line">
              <a:avLst/>
            </a:prstGeom>
            <a:noFill/>
            <a:ln w="28575">
              <a:solidFill>
                <a:srgbClr val="FF9900"/>
              </a:solidFill>
              <a:round/>
              <a:headEnd/>
              <a:tailEnd/>
            </a:ln>
          </p:spPr>
          <p:txBody>
            <a:bodyPr/>
            <a:lstStyle/>
            <a:p>
              <a:endParaRPr lang="en-US"/>
            </a:p>
          </p:txBody>
        </p:sp>
        <p:sp>
          <p:nvSpPr>
            <p:cNvPr id="131114" name="Rectangle 82"/>
            <p:cNvSpPr>
              <a:spLocks noChangeArrowheads="1"/>
            </p:cNvSpPr>
            <p:nvPr/>
          </p:nvSpPr>
          <p:spPr bwMode="auto">
            <a:xfrm>
              <a:off x="3559" y="2299"/>
              <a:ext cx="69" cy="69"/>
            </a:xfrm>
            <a:prstGeom prst="rect">
              <a:avLst/>
            </a:prstGeom>
            <a:solidFill>
              <a:srgbClr val="FF9900"/>
            </a:solidFill>
            <a:ln w="8001">
              <a:noFill/>
              <a:miter lim="800000"/>
              <a:headEnd/>
              <a:tailEnd/>
            </a:ln>
          </p:spPr>
          <p:txBody>
            <a:bodyPr/>
            <a:lstStyle/>
            <a:p>
              <a:endParaRPr lang="en-US"/>
            </a:p>
          </p:txBody>
        </p:sp>
        <p:sp>
          <p:nvSpPr>
            <p:cNvPr id="131115" name="Rectangle 83"/>
            <p:cNvSpPr>
              <a:spLocks noChangeArrowheads="1"/>
            </p:cNvSpPr>
            <p:nvPr/>
          </p:nvSpPr>
          <p:spPr bwMode="auto">
            <a:xfrm>
              <a:off x="2429" y="2330"/>
              <a:ext cx="69" cy="69"/>
            </a:xfrm>
            <a:prstGeom prst="rect">
              <a:avLst/>
            </a:prstGeom>
            <a:solidFill>
              <a:srgbClr val="FF9900"/>
            </a:solidFill>
            <a:ln w="8001">
              <a:noFill/>
              <a:miter lim="800000"/>
              <a:headEnd/>
              <a:tailEnd/>
            </a:ln>
          </p:spPr>
          <p:txBody>
            <a:bodyPr/>
            <a:lstStyle/>
            <a:p>
              <a:endParaRPr lang="en-US"/>
            </a:p>
          </p:txBody>
        </p:sp>
      </p:grpSp>
      <p:sp>
        <p:nvSpPr>
          <p:cNvPr id="131109" name="AutoShape 84"/>
          <p:cNvSpPr>
            <a:spLocks noChangeArrowheads="1"/>
          </p:cNvSpPr>
          <p:nvPr/>
        </p:nvSpPr>
        <p:spPr bwMode="auto">
          <a:xfrm>
            <a:off x="250825" y="5443538"/>
            <a:ext cx="8634413" cy="577850"/>
          </a:xfrm>
          <a:prstGeom prst="roundRect">
            <a:avLst>
              <a:gd name="adj" fmla="val 16667"/>
            </a:avLst>
          </a:prstGeom>
          <a:solidFill>
            <a:srgbClr val="EC8026"/>
          </a:solidFill>
          <a:ln w="38100">
            <a:noFill/>
            <a:round/>
            <a:headEnd/>
            <a:tailEnd/>
          </a:ln>
        </p:spPr>
        <p:txBody>
          <a:bodyPr wrap="none" anchor="ctr"/>
          <a:lstStyle/>
          <a:p>
            <a:pPr algn="ctr" eaLnBrk="0" hangingPunct="0"/>
            <a:r>
              <a:rPr lang="en-GB" b="1"/>
              <a:t>Continuous chelation coverage by iv DFO infusion can reverse iron</a:t>
            </a:r>
            <a:br>
              <a:rPr lang="en-GB" b="1"/>
            </a:br>
            <a:r>
              <a:rPr lang="en-GB" b="1"/>
              <a:t>induced cardiac dysfunction</a:t>
            </a:r>
          </a:p>
        </p:txBody>
      </p:sp>
      <p:sp>
        <p:nvSpPr>
          <p:cNvPr id="131110" name="Rectangle 85"/>
          <p:cNvSpPr>
            <a:spLocks noChangeArrowheads="1"/>
          </p:cNvSpPr>
          <p:nvPr/>
        </p:nvSpPr>
        <p:spPr bwMode="auto">
          <a:xfrm>
            <a:off x="3873500" y="4202113"/>
            <a:ext cx="109538" cy="109537"/>
          </a:xfrm>
          <a:prstGeom prst="rect">
            <a:avLst/>
          </a:prstGeom>
          <a:solidFill>
            <a:srgbClr val="007FA1"/>
          </a:solidFill>
          <a:ln w="8001">
            <a:solidFill>
              <a:srgbClr val="007FA1"/>
            </a:solidFill>
            <a:miter lim="800000"/>
            <a:headEnd/>
            <a:tailEnd/>
          </a:ln>
        </p:spPr>
        <p:txBody>
          <a:bodyPr/>
          <a:lstStyle/>
          <a:p>
            <a:pPr algn="ctr" eaLnBrk="0" hangingPunct="0">
              <a:spcBef>
                <a:spcPct val="50000"/>
              </a:spcBef>
            </a:pPr>
            <a:endParaRPr lang="en-US" b="1">
              <a:solidFill>
                <a:schemeClr val="bg1"/>
              </a:solidFill>
            </a:endParaRPr>
          </a:p>
        </p:txBody>
      </p:sp>
      <p:sp>
        <p:nvSpPr>
          <p:cNvPr id="131111" name="Line 86"/>
          <p:cNvSpPr>
            <a:spLocks noChangeShapeType="1"/>
          </p:cNvSpPr>
          <p:nvPr/>
        </p:nvSpPr>
        <p:spPr bwMode="auto">
          <a:xfrm>
            <a:off x="3924300" y="4870450"/>
            <a:ext cx="0" cy="71438"/>
          </a:xfrm>
          <a:prstGeom prst="line">
            <a:avLst/>
          </a:prstGeom>
          <a:noFill/>
          <a:ln w="28575">
            <a:solidFill>
              <a:srgbClr val="000000"/>
            </a:solidFill>
            <a:round/>
            <a:headEnd/>
            <a:tailEnd/>
          </a:ln>
        </p:spPr>
        <p:txBody>
          <a:bodyPr>
            <a:spAutoFit/>
          </a:bodyPr>
          <a:lstStyle/>
          <a:p>
            <a:endParaRPr lang="en-US"/>
          </a:p>
        </p:txBody>
      </p:sp>
      <p:sp>
        <p:nvSpPr>
          <p:cNvPr id="131112" name="Line 87"/>
          <p:cNvSpPr>
            <a:spLocks noChangeShapeType="1"/>
          </p:cNvSpPr>
          <p:nvPr/>
        </p:nvSpPr>
        <p:spPr bwMode="auto">
          <a:xfrm>
            <a:off x="5724525" y="4868863"/>
            <a:ext cx="0" cy="71437"/>
          </a:xfrm>
          <a:prstGeom prst="line">
            <a:avLst/>
          </a:prstGeom>
          <a:noFill/>
          <a:ln w="28575">
            <a:solidFill>
              <a:srgbClr val="000000"/>
            </a:solidFill>
            <a:round/>
            <a:headEnd/>
            <a:tailEn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65100" y="6402388"/>
            <a:ext cx="8624888" cy="274637"/>
          </a:xfrm>
          <a:prstGeom prst="rect">
            <a:avLst/>
          </a:prstGeom>
          <a:noFill/>
          <a:ln w="9525">
            <a:noFill/>
            <a:miter lim="800000"/>
            <a:headEnd/>
            <a:tailEnd/>
          </a:ln>
        </p:spPr>
        <p:txBody>
          <a:bodyPr>
            <a:spAutoFit/>
          </a:bodyPr>
          <a:lstStyle/>
          <a:p>
            <a:r>
              <a:rPr lang="en-US" sz="1200">
                <a:solidFill>
                  <a:srgbClr val="000000"/>
                </a:solidFill>
              </a:rPr>
              <a:t>Andrews NC. </a:t>
            </a:r>
            <a:r>
              <a:rPr lang="en-US" sz="1200" i="1">
                <a:solidFill>
                  <a:srgbClr val="000000"/>
                </a:solidFill>
              </a:rPr>
              <a:t>N Engl J Med</a:t>
            </a:r>
            <a:r>
              <a:rPr lang="en-US" sz="1200">
                <a:solidFill>
                  <a:srgbClr val="000000"/>
                </a:solidFill>
              </a:rPr>
              <a:t> 1999;341:1986</a:t>
            </a:r>
            <a:r>
              <a:rPr lang="en-US" sz="1200">
                <a:solidFill>
                  <a:srgbClr val="000000"/>
                </a:solidFill>
                <a:cs typeface="Arial" pitchFamily="34" charset="0"/>
              </a:rPr>
              <a:t>–19</a:t>
            </a:r>
            <a:r>
              <a:rPr lang="en-US" sz="1200">
                <a:solidFill>
                  <a:srgbClr val="000000"/>
                </a:solidFill>
              </a:rPr>
              <a:t>95</a:t>
            </a:r>
            <a:endParaRPr lang="en-US" sz="1200">
              <a:solidFill>
                <a:srgbClr val="000000"/>
              </a:solidFill>
              <a:cs typeface="Arial" pitchFamily="34" charset="0"/>
              <a:sym typeface="Symbol" pitchFamily="18" charset="2"/>
            </a:endParaRPr>
          </a:p>
        </p:txBody>
      </p:sp>
      <p:sp>
        <p:nvSpPr>
          <p:cNvPr id="36867" name="Rectangle 3"/>
          <p:cNvSpPr>
            <a:spLocks noChangeArrowheads="1"/>
          </p:cNvSpPr>
          <p:nvPr/>
        </p:nvSpPr>
        <p:spPr bwMode="auto">
          <a:xfrm>
            <a:off x="4797425" y="1517650"/>
            <a:ext cx="1214438" cy="250825"/>
          </a:xfrm>
          <a:prstGeom prst="rect">
            <a:avLst/>
          </a:prstGeom>
          <a:noFill/>
          <a:ln w="9525">
            <a:noFill/>
            <a:miter lim="800000"/>
            <a:headEnd/>
            <a:tailEnd/>
          </a:ln>
        </p:spPr>
        <p:txBody>
          <a:bodyPr/>
          <a:lstStyle/>
          <a:p>
            <a:endParaRPr lang="en-US"/>
          </a:p>
        </p:txBody>
      </p:sp>
      <p:sp>
        <p:nvSpPr>
          <p:cNvPr id="36868" name="Rectangle 4"/>
          <p:cNvSpPr>
            <a:spLocks noChangeArrowheads="1"/>
          </p:cNvSpPr>
          <p:nvPr/>
        </p:nvSpPr>
        <p:spPr bwMode="auto">
          <a:xfrm>
            <a:off x="1096963" y="1855788"/>
            <a:ext cx="1214437" cy="252412"/>
          </a:xfrm>
          <a:prstGeom prst="rect">
            <a:avLst/>
          </a:prstGeom>
          <a:noFill/>
          <a:ln w="9525">
            <a:noFill/>
            <a:miter lim="800000"/>
            <a:headEnd/>
            <a:tailEnd/>
          </a:ln>
        </p:spPr>
        <p:txBody>
          <a:bodyPr/>
          <a:lstStyle/>
          <a:p>
            <a:endParaRPr lang="en-US"/>
          </a:p>
        </p:txBody>
      </p:sp>
      <p:sp>
        <p:nvSpPr>
          <p:cNvPr id="36869" name="Rectangle 5"/>
          <p:cNvSpPr>
            <a:spLocks noChangeArrowheads="1"/>
          </p:cNvSpPr>
          <p:nvPr/>
        </p:nvSpPr>
        <p:spPr bwMode="auto">
          <a:xfrm>
            <a:off x="6592888" y="1855788"/>
            <a:ext cx="1216025" cy="252412"/>
          </a:xfrm>
          <a:prstGeom prst="rect">
            <a:avLst/>
          </a:prstGeom>
          <a:noFill/>
          <a:ln w="9525">
            <a:noFill/>
            <a:miter lim="800000"/>
            <a:headEnd/>
            <a:tailEnd/>
          </a:ln>
        </p:spPr>
        <p:txBody>
          <a:bodyPr/>
          <a:lstStyle/>
          <a:p>
            <a:endParaRPr lang="en-US"/>
          </a:p>
        </p:txBody>
      </p:sp>
      <p:sp>
        <p:nvSpPr>
          <p:cNvPr id="36870" name="Rectangle 6"/>
          <p:cNvSpPr>
            <a:spLocks noChangeArrowheads="1"/>
          </p:cNvSpPr>
          <p:nvPr/>
        </p:nvSpPr>
        <p:spPr bwMode="auto">
          <a:xfrm>
            <a:off x="2451100" y="1670050"/>
            <a:ext cx="1573213" cy="598488"/>
          </a:xfrm>
          <a:prstGeom prst="rect">
            <a:avLst/>
          </a:prstGeom>
          <a:noFill/>
          <a:ln w="9525">
            <a:noFill/>
            <a:miter lim="800000"/>
            <a:headEnd/>
            <a:tailEnd/>
          </a:ln>
        </p:spPr>
        <p:txBody>
          <a:bodyPr/>
          <a:lstStyle/>
          <a:p>
            <a:endParaRPr lang="en-US"/>
          </a:p>
        </p:txBody>
      </p:sp>
      <p:sp>
        <p:nvSpPr>
          <p:cNvPr id="36871" name="Rectangle 7"/>
          <p:cNvSpPr>
            <a:spLocks noChangeArrowheads="1"/>
          </p:cNvSpPr>
          <p:nvPr/>
        </p:nvSpPr>
        <p:spPr bwMode="auto">
          <a:xfrm>
            <a:off x="1023938" y="3354388"/>
            <a:ext cx="1357312" cy="598487"/>
          </a:xfrm>
          <a:prstGeom prst="rect">
            <a:avLst/>
          </a:prstGeom>
          <a:noFill/>
          <a:ln w="9525">
            <a:noFill/>
            <a:miter lim="800000"/>
            <a:headEnd/>
            <a:tailEnd/>
          </a:ln>
        </p:spPr>
        <p:txBody>
          <a:bodyPr/>
          <a:lstStyle/>
          <a:p>
            <a:endParaRPr lang="en-US"/>
          </a:p>
        </p:txBody>
      </p:sp>
      <p:sp>
        <p:nvSpPr>
          <p:cNvPr id="36872" name="Rectangle 8"/>
          <p:cNvSpPr>
            <a:spLocks noChangeArrowheads="1"/>
          </p:cNvSpPr>
          <p:nvPr/>
        </p:nvSpPr>
        <p:spPr bwMode="auto">
          <a:xfrm>
            <a:off x="1184275" y="5180013"/>
            <a:ext cx="1571625" cy="600075"/>
          </a:xfrm>
          <a:prstGeom prst="rect">
            <a:avLst/>
          </a:prstGeom>
          <a:noFill/>
          <a:ln w="9525">
            <a:noFill/>
            <a:miter lim="800000"/>
            <a:headEnd/>
            <a:tailEnd/>
          </a:ln>
        </p:spPr>
        <p:txBody>
          <a:bodyPr/>
          <a:lstStyle/>
          <a:p>
            <a:endParaRPr lang="en-US"/>
          </a:p>
        </p:txBody>
      </p:sp>
      <p:sp>
        <p:nvSpPr>
          <p:cNvPr id="36873" name="Rectangle 9"/>
          <p:cNvSpPr>
            <a:spLocks noChangeArrowheads="1"/>
          </p:cNvSpPr>
          <p:nvPr/>
        </p:nvSpPr>
        <p:spPr bwMode="auto">
          <a:xfrm>
            <a:off x="6521450" y="3354388"/>
            <a:ext cx="1216025" cy="598487"/>
          </a:xfrm>
          <a:prstGeom prst="rect">
            <a:avLst/>
          </a:prstGeom>
          <a:noFill/>
          <a:ln w="9525">
            <a:noFill/>
            <a:miter lim="800000"/>
            <a:headEnd/>
            <a:tailEnd/>
          </a:ln>
        </p:spPr>
        <p:txBody>
          <a:bodyPr/>
          <a:lstStyle/>
          <a:p>
            <a:endParaRPr lang="en-US"/>
          </a:p>
        </p:txBody>
      </p:sp>
      <p:sp>
        <p:nvSpPr>
          <p:cNvPr id="36874" name="Rectangle 10"/>
          <p:cNvSpPr>
            <a:spLocks noChangeArrowheads="1"/>
          </p:cNvSpPr>
          <p:nvPr/>
        </p:nvSpPr>
        <p:spPr bwMode="auto">
          <a:xfrm>
            <a:off x="5281613" y="3729038"/>
            <a:ext cx="1311275" cy="773112"/>
          </a:xfrm>
          <a:prstGeom prst="rect">
            <a:avLst/>
          </a:prstGeom>
          <a:noFill/>
          <a:ln w="9525">
            <a:noFill/>
            <a:miter lim="800000"/>
            <a:headEnd/>
            <a:tailEnd/>
          </a:ln>
        </p:spPr>
        <p:txBody>
          <a:bodyPr/>
          <a:lstStyle/>
          <a:p>
            <a:endParaRPr lang="en-US"/>
          </a:p>
        </p:txBody>
      </p:sp>
      <p:sp>
        <p:nvSpPr>
          <p:cNvPr id="36875" name="Rectangle 11"/>
          <p:cNvSpPr>
            <a:spLocks noChangeArrowheads="1"/>
          </p:cNvSpPr>
          <p:nvPr/>
        </p:nvSpPr>
        <p:spPr bwMode="auto">
          <a:xfrm>
            <a:off x="6164263" y="5286375"/>
            <a:ext cx="1785937" cy="600075"/>
          </a:xfrm>
          <a:prstGeom prst="rect">
            <a:avLst/>
          </a:prstGeom>
          <a:noFill/>
          <a:ln w="9525">
            <a:noFill/>
            <a:miter lim="800000"/>
            <a:headEnd/>
            <a:tailEnd/>
          </a:ln>
        </p:spPr>
        <p:txBody>
          <a:bodyPr/>
          <a:lstStyle/>
          <a:p>
            <a:endParaRPr lang="en-US"/>
          </a:p>
        </p:txBody>
      </p:sp>
      <p:sp>
        <p:nvSpPr>
          <p:cNvPr id="36876" name="Rectangle 12"/>
          <p:cNvSpPr>
            <a:spLocks noChangeArrowheads="1"/>
          </p:cNvSpPr>
          <p:nvPr/>
        </p:nvSpPr>
        <p:spPr bwMode="auto">
          <a:xfrm>
            <a:off x="3024188" y="4716463"/>
            <a:ext cx="2500312" cy="773112"/>
          </a:xfrm>
          <a:prstGeom prst="rect">
            <a:avLst/>
          </a:prstGeom>
          <a:noFill/>
          <a:ln w="9525">
            <a:noFill/>
            <a:miter lim="800000"/>
            <a:headEnd/>
            <a:tailEnd/>
          </a:ln>
        </p:spPr>
        <p:txBody>
          <a:bodyPr/>
          <a:lstStyle/>
          <a:p>
            <a:endParaRPr lang="en-US"/>
          </a:p>
        </p:txBody>
      </p:sp>
      <p:sp>
        <p:nvSpPr>
          <p:cNvPr id="36877" name="Rectangle 13"/>
          <p:cNvSpPr>
            <a:spLocks noChangeArrowheads="1"/>
          </p:cNvSpPr>
          <p:nvPr/>
        </p:nvSpPr>
        <p:spPr bwMode="auto">
          <a:xfrm>
            <a:off x="2511425" y="3937000"/>
            <a:ext cx="1214438" cy="423863"/>
          </a:xfrm>
          <a:prstGeom prst="rect">
            <a:avLst/>
          </a:prstGeom>
          <a:noFill/>
          <a:ln w="9525">
            <a:noFill/>
            <a:miter lim="800000"/>
            <a:headEnd/>
            <a:tailEnd/>
          </a:ln>
        </p:spPr>
        <p:txBody>
          <a:bodyPr/>
          <a:lstStyle/>
          <a:p>
            <a:endParaRPr lang="en-US"/>
          </a:p>
        </p:txBody>
      </p:sp>
      <p:sp>
        <p:nvSpPr>
          <p:cNvPr id="36878" name="Rectangle 14"/>
          <p:cNvSpPr>
            <a:spLocks noChangeArrowheads="1"/>
          </p:cNvSpPr>
          <p:nvPr/>
        </p:nvSpPr>
        <p:spPr bwMode="auto">
          <a:xfrm>
            <a:off x="3808413" y="2916238"/>
            <a:ext cx="1144587" cy="598487"/>
          </a:xfrm>
          <a:prstGeom prst="rect">
            <a:avLst/>
          </a:prstGeom>
          <a:noFill/>
          <a:ln w="9525">
            <a:noFill/>
            <a:miter lim="800000"/>
            <a:headEnd/>
            <a:tailEnd/>
          </a:ln>
        </p:spPr>
        <p:txBody>
          <a:bodyPr/>
          <a:lstStyle/>
          <a:p>
            <a:endParaRPr lang="en-US"/>
          </a:p>
        </p:txBody>
      </p:sp>
      <p:sp>
        <p:nvSpPr>
          <p:cNvPr id="36879" name="Rectangle 15"/>
          <p:cNvSpPr>
            <a:spLocks noChangeArrowheads="1"/>
          </p:cNvSpPr>
          <p:nvPr/>
        </p:nvSpPr>
        <p:spPr bwMode="auto">
          <a:xfrm>
            <a:off x="3082925" y="5627688"/>
            <a:ext cx="2500313" cy="250825"/>
          </a:xfrm>
          <a:prstGeom prst="rect">
            <a:avLst/>
          </a:prstGeom>
          <a:noFill/>
          <a:ln w="9525">
            <a:noFill/>
            <a:miter lim="800000"/>
            <a:headEnd/>
            <a:tailEnd/>
          </a:ln>
        </p:spPr>
        <p:txBody>
          <a:bodyPr/>
          <a:lstStyle/>
          <a:p>
            <a:endParaRPr lang="en-US"/>
          </a:p>
        </p:txBody>
      </p:sp>
      <p:pic>
        <p:nvPicPr>
          <p:cNvPr id="36880" name="Picture 16" descr="NVR-012 figure"/>
          <p:cNvPicPr>
            <a:picLocks noChangeAspect="1" noChangeArrowheads="1"/>
          </p:cNvPicPr>
          <p:nvPr/>
        </p:nvPicPr>
        <p:blipFill>
          <a:blip r:embed="rId3">
            <a:clrChange>
              <a:clrFrom>
                <a:srgbClr val="FFFBEF"/>
              </a:clrFrom>
              <a:clrTo>
                <a:srgbClr val="FFFBEF">
                  <a:alpha val="0"/>
                </a:srgbClr>
              </a:clrTo>
            </a:clrChange>
          </a:blip>
          <a:srcRect/>
          <a:stretch>
            <a:fillRect/>
          </a:stretch>
        </p:blipFill>
        <p:spPr bwMode="auto">
          <a:xfrm>
            <a:off x="671513" y="1536700"/>
            <a:ext cx="7602537" cy="4287838"/>
          </a:xfrm>
          <a:prstGeom prst="rect">
            <a:avLst/>
          </a:prstGeom>
          <a:noFill/>
          <a:ln w="9525">
            <a:noFill/>
            <a:miter lim="800000"/>
            <a:headEnd/>
            <a:tailEnd/>
          </a:ln>
        </p:spPr>
      </p:pic>
      <p:sp>
        <p:nvSpPr>
          <p:cNvPr id="36881" name="Rectangle 17"/>
          <p:cNvSpPr>
            <a:spLocks noChangeArrowheads="1"/>
          </p:cNvSpPr>
          <p:nvPr/>
        </p:nvSpPr>
        <p:spPr bwMode="auto">
          <a:xfrm>
            <a:off x="5019675" y="1558925"/>
            <a:ext cx="985838" cy="212725"/>
          </a:xfrm>
          <a:prstGeom prst="rect">
            <a:avLst/>
          </a:prstGeom>
          <a:noFill/>
          <a:ln w="9525">
            <a:noFill/>
            <a:miter lim="800000"/>
            <a:headEnd/>
            <a:tailEnd/>
          </a:ln>
        </p:spPr>
        <p:txBody>
          <a:bodyPr wrap="none" lIns="0" tIns="0" rIns="0" bIns="0">
            <a:spAutoFit/>
          </a:bodyPr>
          <a:lstStyle/>
          <a:p>
            <a:r>
              <a:rPr lang="en-US" sz="1400" b="1">
                <a:solidFill>
                  <a:srgbClr val="000000"/>
                </a:solidFill>
              </a:rPr>
              <a:t>Dietary iron</a:t>
            </a:r>
            <a:endParaRPr lang="en-US" sz="3200"/>
          </a:p>
        </p:txBody>
      </p:sp>
      <p:sp>
        <p:nvSpPr>
          <p:cNvPr id="36882" name="Rectangle 18"/>
          <p:cNvSpPr>
            <a:spLocks noChangeArrowheads="1"/>
          </p:cNvSpPr>
          <p:nvPr/>
        </p:nvSpPr>
        <p:spPr bwMode="auto">
          <a:xfrm>
            <a:off x="1308100" y="1889125"/>
            <a:ext cx="846138" cy="212725"/>
          </a:xfrm>
          <a:prstGeom prst="rect">
            <a:avLst/>
          </a:prstGeom>
          <a:noFill/>
          <a:ln w="9525">
            <a:noFill/>
            <a:miter lim="800000"/>
            <a:headEnd/>
            <a:tailEnd/>
          </a:ln>
        </p:spPr>
        <p:txBody>
          <a:bodyPr wrap="none" lIns="0" tIns="0" rIns="0" bIns="0">
            <a:spAutoFit/>
          </a:bodyPr>
          <a:lstStyle/>
          <a:p>
            <a:r>
              <a:rPr lang="en-US" sz="1400" b="1">
                <a:solidFill>
                  <a:srgbClr val="000000"/>
                </a:solidFill>
              </a:rPr>
              <a:t>Utilization</a:t>
            </a:r>
            <a:endParaRPr lang="en-US" sz="3200"/>
          </a:p>
        </p:txBody>
      </p:sp>
      <p:sp>
        <p:nvSpPr>
          <p:cNvPr id="36883" name="Rectangle 19"/>
          <p:cNvSpPr>
            <a:spLocks noChangeArrowheads="1"/>
          </p:cNvSpPr>
          <p:nvPr/>
        </p:nvSpPr>
        <p:spPr bwMode="auto">
          <a:xfrm>
            <a:off x="6832600" y="1889125"/>
            <a:ext cx="846138" cy="212725"/>
          </a:xfrm>
          <a:prstGeom prst="rect">
            <a:avLst/>
          </a:prstGeom>
          <a:noFill/>
          <a:ln w="9525">
            <a:noFill/>
            <a:miter lim="800000"/>
            <a:headEnd/>
            <a:tailEnd/>
          </a:ln>
        </p:spPr>
        <p:txBody>
          <a:bodyPr wrap="none" lIns="0" tIns="0" rIns="0" bIns="0">
            <a:spAutoFit/>
          </a:bodyPr>
          <a:lstStyle/>
          <a:p>
            <a:r>
              <a:rPr lang="en-US" sz="1400" b="1">
                <a:solidFill>
                  <a:srgbClr val="000000"/>
                </a:solidFill>
              </a:rPr>
              <a:t>Utilization</a:t>
            </a:r>
            <a:endParaRPr lang="en-US" sz="3200"/>
          </a:p>
        </p:txBody>
      </p:sp>
      <p:sp>
        <p:nvSpPr>
          <p:cNvPr id="36884" name="Rectangle 20"/>
          <p:cNvSpPr>
            <a:spLocks noChangeArrowheads="1"/>
          </p:cNvSpPr>
          <p:nvPr/>
        </p:nvSpPr>
        <p:spPr bwMode="auto">
          <a:xfrm>
            <a:off x="2814638" y="1706563"/>
            <a:ext cx="925512" cy="212725"/>
          </a:xfrm>
          <a:prstGeom prst="rect">
            <a:avLst/>
          </a:prstGeom>
          <a:noFill/>
          <a:ln w="9525">
            <a:noFill/>
            <a:miter lim="800000"/>
            <a:headEnd/>
            <a:tailEnd/>
          </a:ln>
        </p:spPr>
        <p:txBody>
          <a:bodyPr wrap="none" lIns="0" tIns="0" rIns="0" bIns="0">
            <a:spAutoFit/>
          </a:bodyPr>
          <a:lstStyle/>
          <a:p>
            <a:r>
              <a:rPr lang="en-US" sz="1400" b="1">
                <a:solidFill>
                  <a:srgbClr val="000000"/>
                </a:solidFill>
              </a:rPr>
              <a:t>Duodenum</a:t>
            </a:r>
            <a:endParaRPr lang="en-US" sz="3200"/>
          </a:p>
        </p:txBody>
      </p:sp>
      <p:sp>
        <p:nvSpPr>
          <p:cNvPr id="36885" name="Rectangle 21"/>
          <p:cNvSpPr>
            <a:spLocks noChangeArrowheads="1"/>
          </p:cNvSpPr>
          <p:nvPr/>
        </p:nvSpPr>
        <p:spPr bwMode="auto">
          <a:xfrm>
            <a:off x="2543175" y="1874838"/>
            <a:ext cx="14382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(average, 1</a:t>
            </a:r>
            <a:r>
              <a:rPr lang="en-US" sz="1400" b="1">
                <a:solidFill>
                  <a:srgbClr val="000000"/>
                </a:solidFill>
                <a:cs typeface="Arial" pitchFamily="34" charset="0"/>
              </a:rPr>
              <a:t>–</a:t>
            </a:r>
            <a:r>
              <a:rPr lang="en-US" sz="1400" b="1">
                <a:solidFill>
                  <a:srgbClr val="000000"/>
                </a:solidFill>
              </a:rPr>
              <a:t>2 mg</a:t>
            </a:r>
            <a:endParaRPr lang="en-US" sz="3200"/>
          </a:p>
        </p:txBody>
      </p:sp>
      <p:sp>
        <p:nvSpPr>
          <p:cNvPr id="36886" name="Rectangle 22"/>
          <p:cNvSpPr>
            <a:spLocks noChangeArrowheads="1"/>
          </p:cNvSpPr>
          <p:nvPr/>
        </p:nvSpPr>
        <p:spPr bwMode="auto">
          <a:xfrm>
            <a:off x="2887663" y="2044700"/>
            <a:ext cx="6889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per day)</a:t>
            </a:r>
            <a:endParaRPr lang="en-US" sz="3200"/>
          </a:p>
        </p:txBody>
      </p:sp>
      <p:sp>
        <p:nvSpPr>
          <p:cNvPr id="36887" name="Rectangle 23"/>
          <p:cNvSpPr>
            <a:spLocks noChangeArrowheads="1"/>
          </p:cNvSpPr>
          <p:nvPr/>
        </p:nvSpPr>
        <p:spPr bwMode="auto">
          <a:xfrm>
            <a:off x="1422400" y="3343275"/>
            <a:ext cx="6000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Muscle</a:t>
            </a:r>
            <a:endParaRPr lang="en-US" sz="3200"/>
          </a:p>
        </p:txBody>
      </p:sp>
      <p:sp>
        <p:nvSpPr>
          <p:cNvPr id="36888" name="Rectangle 24"/>
          <p:cNvSpPr>
            <a:spLocks noChangeArrowheads="1"/>
          </p:cNvSpPr>
          <p:nvPr/>
        </p:nvSpPr>
        <p:spPr bwMode="auto">
          <a:xfrm>
            <a:off x="1230313" y="3513138"/>
            <a:ext cx="101282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(myoglobin)</a:t>
            </a:r>
            <a:endParaRPr lang="en-US" sz="3200"/>
          </a:p>
        </p:txBody>
      </p:sp>
      <p:sp>
        <p:nvSpPr>
          <p:cNvPr id="36889" name="Rectangle 25"/>
          <p:cNvSpPr>
            <a:spLocks noChangeArrowheads="1"/>
          </p:cNvSpPr>
          <p:nvPr/>
        </p:nvSpPr>
        <p:spPr bwMode="auto">
          <a:xfrm>
            <a:off x="1363663" y="3683000"/>
            <a:ext cx="728662" cy="212725"/>
          </a:xfrm>
          <a:prstGeom prst="rect">
            <a:avLst/>
          </a:prstGeom>
          <a:noFill/>
          <a:ln w="9525">
            <a:noFill/>
            <a:miter lim="800000"/>
            <a:headEnd/>
            <a:tailEnd/>
          </a:ln>
        </p:spPr>
        <p:txBody>
          <a:bodyPr wrap="none" lIns="0" tIns="0" rIns="0" bIns="0">
            <a:spAutoFit/>
          </a:bodyPr>
          <a:lstStyle/>
          <a:p>
            <a:r>
              <a:rPr lang="en-US" sz="1400" b="1">
                <a:solidFill>
                  <a:srgbClr val="000000"/>
                </a:solidFill>
              </a:rPr>
              <a:t>(300 mg)</a:t>
            </a:r>
            <a:endParaRPr lang="en-US" sz="3200"/>
          </a:p>
        </p:txBody>
      </p:sp>
      <p:sp>
        <p:nvSpPr>
          <p:cNvPr id="36890" name="Rectangle 26"/>
          <p:cNvSpPr>
            <a:spLocks noChangeArrowheads="1"/>
          </p:cNvSpPr>
          <p:nvPr/>
        </p:nvSpPr>
        <p:spPr bwMode="auto">
          <a:xfrm>
            <a:off x="1760538" y="5273675"/>
            <a:ext cx="423862" cy="212725"/>
          </a:xfrm>
          <a:prstGeom prst="rect">
            <a:avLst/>
          </a:prstGeom>
          <a:noFill/>
          <a:ln w="9525">
            <a:noFill/>
            <a:miter lim="800000"/>
            <a:headEnd/>
            <a:tailEnd/>
          </a:ln>
        </p:spPr>
        <p:txBody>
          <a:bodyPr wrap="none" lIns="0" tIns="0" rIns="0" bIns="0">
            <a:spAutoFit/>
          </a:bodyPr>
          <a:lstStyle/>
          <a:p>
            <a:r>
              <a:rPr lang="en-US" sz="1400" b="1">
                <a:solidFill>
                  <a:srgbClr val="000000"/>
                </a:solidFill>
              </a:rPr>
              <a:t>Liver</a:t>
            </a:r>
            <a:endParaRPr lang="en-US" sz="3200"/>
          </a:p>
        </p:txBody>
      </p:sp>
      <p:sp>
        <p:nvSpPr>
          <p:cNvPr id="36891" name="Rectangle 27"/>
          <p:cNvSpPr>
            <a:spLocks noChangeArrowheads="1"/>
          </p:cNvSpPr>
          <p:nvPr/>
        </p:nvSpPr>
        <p:spPr bwMode="auto">
          <a:xfrm>
            <a:off x="1546225" y="5440363"/>
            <a:ext cx="827088" cy="212725"/>
          </a:xfrm>
          <a:prstGeom prst="rect">
            <a:avLst/>
          </a:prstGeom>
          <a:noFill/>
          <a:ln w="9525">
            <a:noFill/>
            <a:miter lim="800000"/>
            <a:headEnd/>
            <a:tailEnd/>
          </a:ln>
        </p:spPr>
        <p:txBody>
          <a:bodyPr wrap="none" lIns="0" tIns="0" rIns="0" bIns="0">
            <a:spAutoFit/>
          </a:bodyPr>
          <a:lstStyle/>
          <a:p>
            <a:r>
              <a:rPr lang="en-US" sz="1400" b="1">
                <a:solidFill>
                  <a:srgbClr val="000000"/>
                </a:solidFill>
              </a:rPr>
              <a:t>(1000 mg)</a:t>
            </a:r>
            <a:endParaRPr lang="en-US" sz="3200"/>
          </a:p>
        </p:txBody>
      </p:sp>
      <p:sp>
        <p:nvSpPr>
          <p:cNvPr id="36892" name="Rectangle 28"/>
          <p:cNvSpPr>
            <a:spLocks noChangeArrowheads="1"/>
          </p:cNvSpPr>
          <p:nvPr/>
        </p:nvSpPr>
        <p:spPr bwMode="auto">
          <a:xfrm>
            <a:off x="6950075" y="3343275"/>
            <a:ext cx="49212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Bone </a:t>
            </a:r>
            <a:endParaRPr lang="en-US" sz="3200"/>
          </a:p>
        </p:txBody>
      </p:sp>
      <p:sp>
        <p:nvSpPr>
          <p:cNvPr id="36893" name="Rectangle 29"/>
          <p:cNvSpPr>
            <a:spLocks noChangeArrowheads="1"/>
          </p:cNvSpPr>
          <p:nvPr/>
        </p:nvSpPr>
        <p:spPr bwMode="auto">
          <a:xfrm>
            <a:off x="6856413" y="3513138"/>
            <a:ext cx="642937" cy="212725"/>
          </a:xfrm>
          <a:prstGeom prst="rect">
            <a:avLst/>
          </a:prstGeom>
          <a:noFill/>
          <a:ln w="9525">
            <a:noFill/>
            <a:miter lim="800000"/>
            <a:headEnd/>
            <a:tailEnd/>
          </a:ln>
        </p:spPr>
        <p:txBody>
          <a:bodyPr wrap="none" lIns="0" tIns="0" rIns="0" bIns="0">
            <a:spAutoFit/>
          </a:bodyPr>
          <a:lstStyle/>
          <a:p>
            <a:r>
              <a:rPr lang="en-US" sz="1400" b="1">
                <a:solidFill>
                  <a:srgbClr val="000000"/>
                </a:solidFill>
              </a:rPr>
              <a:t>marrow</a:t>
            </a:r>
            <a:endParaRPr lang="en-US" sz="3200"/>
          </a:p>
        </p:txBody>
      </p:sp>
      <p:sp>
        <p:nvSpPr>
          <p:cNvPr id="36894" name="Rectangle 30"/>
          <p:cNvSpPr>
            <a:spLocks noChangeArrowheads="1"/>
          </p:cNvSpPr>
          <p:nvPr/>
        </p:nvSpPr>
        <p:spPr bwMode="auto">
          <a:xfrm>
            <a:off x="6815138" y="3683000"/>
            <a:ext cx="728662" cy="212725"/>
          </a:xfrm>
          <a:prstGeom prst="rect">
            <a:avLst/>
          </a:prstGeom>
          <a:noFill/>
          <a:ln w="9525">
            <a:noFill/>
            <a:miter lim="800000"/>
            <a:headEnd/>
            <a:tailEnd/>
          </a:ln>
        </p:spPr>
        <p:txBody>
          <a:bodyPr wrap="none" lIns="0" tIns="0" rIns="0" bIns="0">
            <a:spAutoFit/>
          </a:bodyPr>
          <a:lstStyle/>
          <a:p>
            <a:r>
              <a:rPr lang="en-US" sz="1400" b="1">
                <a:solidFill>
                  <a:srgbClr val="000000"/>
                </a:solidFill>
              </a:rPr>
              <a:t>(300 mg)</a:t>
            </a:r>
            <a:endParaRPr lang="en-US" sz="3200"/>
          </a:p>
        </p:txBody>
      </p:sp>
      <p:sp>
        <p:nvSpPr>
          <p:cNvPr id="36895" name="Rectangle 31"/>
          <p:cNvSpPr>
            <a:spLocks noChangeArrowheads="1"/>
          </p:cNvSpPr>
          <p:nvPr/>
        </p:nvSpPr>
        <p:spPr bwMode="auto">
          <a:xfrm>
            <a:off x="5426075" y="3706813"/>
            <a:ext cx="925513" cy="212725"/>
          </a:xfrm>
          <a:prstGeom prst="rect">
            <a:avLst/>
          </a:prstGeom>
          <a:noFill/>
          <a:ln w="9525">
            <a:noFill/>
            <a:miter lim="800000"/>
            <a:headEnd/>
            <a:tailEnd/>
          </a:ln>
        </p:spPr>
        <p:txBody>
          <a:bodyPr wrap="none" lIns="0" tIns="0" rIns="0" bIns="0">
            <a:spAutoFit/>
          </a:bodyPr>
          <a:lstStyle/>
          <a:p>
            <a:r>
              <a:rPr lang="en-US" sz="1400" b="1">
                <a:solidFill>
                  <a:srgbClr val="000000"/>
                </a:solidFill>
              </a:rPr>
              <a:t>Circulating</a:t>
            </a:r>
            <a:endParaRPr lang="en-US" sz="3200"/>
          </a:p>
        </p:txBody>
      </p:sp>
      <p:sp>
        <p:nvSpPr>
          <p:cNvPr id="36896" name="Rectangle 32"/>
          <p:cNvSpPr>
            <a:spLocks noChangeArrowheads="1"/>
          </p:cNvSpPr>
          <p:nvPr/>
        </p:nvSpPr>
        <p:spPr bwMode="auto">
          <a:xfrm>
            <a:off x="5360988" y="3878263"/>
            <a:ext cx="106362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erythrocytes</a:t>
            </a:r>
            <a:endParaRPr lang="en-US" sz="3200"/>
          </a:p>
        </p:txBody>
      </p:sp>
      <p:sp>
        <p:nvSpPr>
          <p:cNvPr id="36897" name="Rectangle 33"/>
          <p:cNvSpPr>
            <a:spLocks noChangeArrowheads="1"/>
          </p:cNvSpPr>
          <p:nvPr/>
        </p:nvSpPr>
        <p:spPr bwMode="auto">
          <a:xfrm>
            <a:off x="5334000" y="4046538"/>
            <a:ext cx="11207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(hemoglobin)</a:t>
            </a:r>
            <a:endParaRPr lang="en-US" sz="3200"/>
          </a:p>
        </p:txBody>
      </p:sp>
      <p:sp>
        <p:nvSpPr>
          <p:cNvPr id="36898" name="Rectangle 34"/>
          <p:cNvSpPr>
            <a:spLocks noChangeArrowheads="1"/>
          </p:cNvSpPr>
          <p:nvPr/>
        </p:nvSpPr>
        <p:spPr bwMode="auto">
          <a:xfrm>
            <a:off x="5449888" y="4216400"/>
            <a:ext cx="827087" cy="212725"/>
          </a:xfrm>
          <a:prstGeom prst="rect">
            <a:avLst/>
          </a:prstGeom>
          <a:noFill/>
          <a:ln w="9525">
            <a:noFill/>
            <a:miter lim="800000"/>
            <a:headEnd/>
            <a:tailEnd/>
          </a:ln>
        </p:spPr>
        <p:txBody>
          <a:bodyPr wrap="none" lIns="0" tIns="0" rIns="0" bIns="0">
            <a:spAutoFit/>
          </a:bodyPr>
          <a:lstStyle/>
          <a:p>
            <a:r>
              <a:rPr lang="en-US" sz="1400" b="1">
                <a:solidFill>
                  <a:srgbClr val="000000"/>
                </a:solidFill>
              </a:rPr>
              <a:t>(1800 mg)</a:t>
            </a:r>
            <a:endParaRPr lang="en-US" sz="3200"/>
          </a:p>
        </p:txBody>
      </p:sp>
      <p:sp>
        <p:nvSpPr>
          <p:cNvPr id="36899" name="Rectangle 35"/>
          <p:cNvSpPr>
            <a:spLocks noChangeArrowheads="1"/>
          </p:cNvSpPr>
          <p:nvPr/>
        </p:nvSpPr>
        <p:spPr bwMode="auto">
          <a:xfrm>
            <a:off x="6318250" y="5224463"/>
            <a:ext cx="163195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Reticuloendothelial</a:t>
            </a:r>
            <a:endParaRPr lang="en-US" sz="3200"/>
          </a:p>
        </p:txBody>
      </p:sp>
      <p:sp>
        <p:nvSpPr>
          <p:cNvPr id="36900" name="Rectangle 36"/>
          <p:cNvSpPr>
            <a:spLocks noChangeArrowheads="1"/>
          </p:cNvSpPr>
          <p:nvPr/>
        </p:nvSpPr>
        <p:spPr bwMode="auto">
          <a:xfrm>
            <a:off x="6545263" y="5392738"/>
            <a:ext cx="115252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macrophages</a:t>
            </a:r>
            <a:endParaRPr lang="en-US" sz="3200"/>
          </a:p>
        </p:txBody>
      </p:sp>
      <p:sp>
        <p:nvSpPr>
          <p:cNvPr id="36901" name="Rectangle 37"/>
          <p:cNvSpPr>
            <a:spLocks noChangeArrowheads="1"/>
          </p:cNvSpPr>
          <p:nvPr/>
        </p:nvSpPr>
        <p:spPr bwMode="auto">
          <a:xfrm>
            <a:off x="6745288" y="5562600"/>
            <a:ext cx="728662" cy="212725"/>
          </a:xfrm>
          <a:prstGeom prst="rect">
            <a:avLst/>
          </a:prstGeom>
          <a:noFill/>
          <a:ln w="9525">
            <a:noFill/>
            <a:miter lim="800000"/>
            <a:headEnd/>
            <a:tailEnd/>
          </a:ln>
        </p:spPr>
        <p:txBody>
          <a:bodyPr wrap="none" lIns="0" tIns="0" rIns="0" bIns="0">
            <a:spAutoFit/>
          </a:bodyPr>
          <a:lstStyle/>
          <a:p>
            <a:r>
              <a:rPr lang="en-US" sz="1400" b="1">
                <a:solidFill>
                  <a:srgbClr val="000000"/>
                </a:solidFill>
              </a:rPr>
              <a:t>(600 mg)</a:t>
            </a:r>
            <a:endParaRPr lang="en-US" sz="3200"/>
          </a:p>
        </p:txBody>
      </p:sp>
      <p:sp>
        <p:nvSpPr>
          <p:cNvPr id="36902" name="Rectangle 38"/>
          <p:cNvSpPr>
            <a:spLocks noChangeArrowheads="1"/>
          </p:cNvSpPr>
          <p:nvPr/>
        </p:nvSpPr>
        <p:spPr bwMode="auto">
          <a:xfrm>
            <a:off x="3405188" y="4624388"/>
            <a:ext cx="2017712" cy="212725"/>
          </a:xfrm>
          <a:prstGeom prst="rect">
            <a:avLst/>
          </a:prstGeom>
          <a:noFill/>
          <a:ln w="9525">
            <a:noFill/>
            <a:miter lim="800000"/>
            <a:headEnd/>
            <a:tailEnd/>
          </a:ln>
        </p:spPr>
        <p:txBody>
          <a:bodyPr wrap="none" lIns="0" tIns="0" rIns="0" bIns="0">
            <a:spAutoFit/>
          </a:bodyPr>
          <a:lstStyle/>
          <a:p>
            <a:r>
              <a:rPr lang="en-US" sz="1400" b="1">
                <a:solidFill>
                  <a:srgbClr val="000000"/>
                </a:solidFill>
              </a:rPr>
              <a:t>Sloughed mucosal cells</a:t>
            </a:r>
            <a:endParaRPr lang="en-US" sz="3200"/>
          </a:p>
        </p:txBody>
      </p:sp>
      <p:sp>
        <p:nvSpPr>
          <p:cNvPr id="36903" name="Rectangle 39"/>
          <p:cNvSpPr>
            <a:spLocks noChangeArrowheads="1"/>
          </p:cNvSpPr>
          <p:nvPr/>
        </p:nvSpPr>
        <p:spPr bwMode="auto">
          <a:xfrm>
            <a:off x="3170238" y="4795838"/>
            <a:ext cx="2392362" cy="212725"/>
          </a:xfrm>
          <a:prstGeom prst="rect">
            <a:avLst/>
          </a:prstGeom>
          <a:noFill/>
          <a:ln w="9525">
            <a:noFill/>
            <a:miter lim="800000"/>
            <a:headEnd/>
            <a:tailEnd/>
          </a:ln>
        </p:spPr>
        <p:txBody>
          <a:bodyPr wrap="none" lIns="0" tIns="0" rIns="0" bIns="0">
            <a:spAutoFit/>
          </a:bodyPr>
          <a:lstStyle/>
          <a:p>
            <a:r>
              <a:rPr lang="en-US" sz="1400" b="1">
                <a:solidFill>
                  <a:srgbClr val="000000"/>
                </a:solidFill>
              </a:rPr>
              <a:t>Desquamation/menstruation</a:t>
            </a:r>
            <a:endParaRPr lang="en-US" sz="3200"/>
          </a:p>
        </p:txBody>
      </p:sp>
      <p:sp>
        <p:nvSpPr>
          <p:cNvPr id="36904" name="Rectangle 40"/>
          <p:cNvSpPr>
            <a:spLocks noChangeArrowheads="1"/>
          </p:cNvSpPr>
          <p:nvPr/>
        </p:nvSpPr>
        <p:spPr bwMode="auto">
          <a:xfrm>
            <a:off x="3627438" y="4965700"/>
            <a:ext cx="140652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Other blood loss</a:t>
            </a:r>
            <a:endParaRPr lang="en-US" sz="3200"/>
          </a:p>
        </p:txBody>
      </p:sp>
      <p:sp>
        <p:nvSpPr>
          <p:cNvPr id="36905" name="Rectangle 41"/>
          <p:cNvSpPr>
            <a:spLocks noChangeArrowheads="1"/>
          </p:cNvSpPr>
          <p:nvPr/>
        </p:nvSpPr>
        <p:spPr bwMode="auto">
          <a:xfrm>
            <a:off x="3284538" y="5081588"/>
            <a:ext cx="2254250" cy="274637"/>
          </a:xfrm>
          <a:prstGeom prst="rect">
            <a:avLst/>
          </a:prstGeom>
          <a:noFill/>
          <a:ln w="9525">
            <a:noFill/>
            <a:miter lim="800000"/>
            <a:headEnd/>
            <a:tailEnd/>
          </a:ln>
        </p:spPr>
        <p:txBody>
          <a:bodyPr wrap="none" lIns="0" tIns="0" rIns="0" bIns="0">
            <a:spAutoFit/>
          </a:bodyPr>
          <a:lstStyle/>
          <a:p>
            <a:r>
              <a:rPr lang="en-US" sz="1400" b="1">
                <a:solidFill>
                  <a:srgbClr val="000000"/>
                </a:solidFill>
              </a:rPr>
              <a:t>(average, 1</a:t>
            </a:r>
            <a:r>
              <a:rPr lang="en-US" sz="1800" b="1">
                <a:solidFill>
                  <a:srgbClr val="000000"/>
                </a:solidFill>
              </a:rPr>
              <a:t>–</a:t>
            </a:r>
            <a:r>
              <a:rPr lang="en-US" sz="1400" b="1">
                <a:solidFill>
                  <a:srgbClr val="000000"/>
                </a:solidFill>
              </a:rPr>
              <a:t>2 mg per day) </a:t>
            </a:r>
          </a:p>
        </p:txBody>
      </p:sp>
      <p:sp>
        <p:nvSpPr>
          <p:cNvPr id="36906" name="Rectangle 42"/>
          <p:cNvSpPr>
            <a:spLocks noChangeArrowheads="1"/>
          </p:cNvSpPr>
          <p:nvPr/>
        </p:nvSpPr>
        <p:spPr bwMode="auto">
          <a:xfrm>
            <a:off x="2820988" y="3910013"/>
            <a:ext cx="66040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Storage</a:t>
            </a:r>
            <a:endParaRPr lang="en-US" sz="3200"/>
          </a:p>
        </p:txBody>
      </p:sp>
      <p:sp>
        <p:nvSpPr>
          <p:cNvPr id="36907" name="Rectangle 43"/>
          <p:cNvSpPr>
            <a:spLocks noChangeArrowheads="1"/>
          </p:cNvSpPr>
          <p:nvPr/>
        </p:nvSpPr>
        <p:spPr bwMode="auto">
          <a:xfrm>
            <a:off x="2971800" y="4079875"/>
            <a:ext cx="334963" cy="212725"/>
          </a:xfrm>
          <a:prstGeom prst="rect">
            <a:avLst/>
          </a:prstGeom>
          <a:noFill/>
          <a:ln w="9525">
            <a:noFill/>
            <a:miter lim="800000"/>
            <a:headEnd/>
            <a:tailEnd/>
          </a:ln>
        </p:spPr>
        <p:txBody>
          <a:bodyPr wrap="none" lIns="0" tIns="0" rIns="0" bIns="0">
            <a:spAutoFit/>
          </a:bodyPr>
          <a:lstStyle/>
          <a:p>
            <a:r>
              <a:rPr lang="en-US" sz="1400" b="1">
                <a:solidFill>
                  <a:srgbClr val="000000"/>
                </a:solidFill>
              </a:rPr>
              <a:t>iron</a:t>
            </a:r>
            <a:endParaRPr lang="en-US" sz="3200"/>
          </a:p>
        </p:txBody>
      </p:sp>
      <p:sp>
        <p:nvSpPr>
          <p:cNvPr id="36908" name="Rectangle 44"/>
          <p:cNvSpPr>
            <a:spLocks noChangeArrowheads="1"/>
          </p:cNvSpPr>
          <p:nvPr/>
        </p:nvSpPr>
        <p:spPr bwMode="auto">
          <a:xfrm>
            <a:off x="3975100" y="3008313"/>
            <a:ext cx="893763" cy="212725"/>
          </a:xfrm>
          <a:prstGeom prst="rect">
            <a:avLst/>
          </a:prstGeom>
          <a:noFill/>
          <a:ln w="9525">
            <a:noFill/>
            <a:miter lim="800000"/>
            <a:headEnd/>
            <a:tailEnd/>
          </a:ln>
        </p:spPr>
        <p:txBody>
          <a:bodyPr wrap="none" lIns="0" tIns="0" rIns="0" bIns="0">
            <a:spAutoFit/>
          </a:bodyPr>
          <a:lstStyle/>
          <a:p>
            <a:r>
              <a:rPr lang="en-US" sz="1400" b="1">
                <a:solidFill>
                  <a:srgbClr val="000000"/>
                </a:solidFill>
              </a:rPr>
              <a:t>Functional</a:t>
            </a:r>
            <a:endParaRPr lang="en-US" sz="3200"/>
          </a:p>
        </p:txBody>
      </p:sp>
      <p:sp>
        <p:nvSpPr>
          <p:cNvPr id="36909" name="Rectangle 45"/>
          <p:cNvSpPr>
            <a:spLocks noChangeArrowheads="1"/>
          </p:cNvSpPr>
          <p:nvPr/>
        </p:nvSpPr>
        <p:spPr bwMode="auto">
          <a:xfrm>
            <a:off x="3997325" y="3219450"/>
            <a:ext cx="757238" cy="212725"/>
          </a:xfrm>
          <a:prstGeom prst="rect">
            <a:avLst/>
          </a:prstGeom>
          <a:noFill/>
          <a:ln w="9525">
            <a:noFill/>
            <a:miter lim="800000"/>
            <a:headEnd/>
            <a:tailEnd/>
          </a:ln>
        </p:spPr>
        <p:txBody>
          <a:bodyPr wrap="none" lIns="0" tIns="0" rIns="0" bIns="0">
            <a:spAutoFit/>
          </a:bodyPr>
          <a:lstStyle/>
          <a:p>
            <a:r>
              <a:rPr lang="en-US" sz="1400" b="1">
                <a:solidFill>
                  <a:srgbClr val="000000"/>
                </a:solidFill>
              </a:rPr>
              <a:t>iron pool</a:t>
            </a:r>
            <a:endParaRPr lang="en-US" sz="3200"/>
          </a:p>
        </p:txBody>
      </p:sp>
      <p:sp>
        <p:nvSpPr>
          <p:cNvPr id="36910" name="Freeform 46"/>
          <p:cNvSpPr>
            <a:spLocks/>
          </p:cNvSpPr>
          <p:nvPr/>
        </p:nvSpPr>
        <p:spPr bwMode="auto">
          <a:xfrm>
            <a:off x="3306763" y="5329238"/>
            <a:ext cx="2151062" cy="239712"/>
          </a:xfrm>
          <a:custGeom>
            <a:avLst/>
            <a:gdLst>
              <a:gd name="T0" fmla="*/ 2122680 w 1440"/>
              <a:gd name="T1" fmla="*/ 11355 h 190"/>
              <a:gd name="T2" fmla="*/ 2121186 w 1440"/>
              <a:gd name="T3" fmla="*/ 18925 h 190"/>
              <a:gd name="T4" fmla="*/ 2103261 w 1440"/>
              <a:gd name="T5" fmla="*/ 50466 h 190"/>
              <a:gd name="T6" fmla="*/ 2097285 w 1440"/>
              <a:gd name="T7" fmla="*/ 55512 h 190"/>
              <a:gd name="T8" fmla="*/ 2080854 w 1440"/>
              <a:gd name="T9" fmla="*/ 69390 h 190"/>
              <a:gd name="T10" fmla="*/ 1991226 w 1440"/>
              <a:gd name="T11" fmla="*/ 100931 h 190"/>
              <a:gd name="T12" fmla="*/ 1959856 w 1440"/>
              <a:gd name="T13" fmla="*/ 102193 h 190"/>
              <a:gd name="T14" fmla="*/ 1211466 w 1440"/>
              <a:gd name="T15" fmla="*/ 104716 h 190"/>
              <a:gd name="T16" fmla="*/ 1121839 w 1440"/>
              <a:gd name="T17" fmla="*/ 136257 h 190"/>
              <a:gd name="T18" fmla="*/ 1087481 w 1440"/>
              <a:gd name="T19" fmla="*/ 165275 h 190"/>
              <a:gd name="T20" fmla="*/ 1071050 w 1440"/>
              <a:gd name="T21" fmla="*/ 190508 h 190"/>
              <a:gd name="T22" fmla="*/ 1063581 w 1440"/>
              <a:gd name="T23" fmla="*/ 217002 h 190"/>
              <a:gd name="T24" fmla="*/ 1063581 w 1440"/>
              <a:gd name="T25" fmla="*/ 232142 h 190"/>
              <a:gd name="T26" fmla="*/ 1075531 w 1440"/>
              <a:gd name="T27" fmla="*/ 239712 h 190"/>
              <a:gd name="T28" fmla="*/ 1087481 w 1440"/>
              <a:gd name="T29" fmla="*/ 232142 h 190"/>
              <a:gd name="T30" fmla="*/ 1085988 w 1440"/>
              <a:gd name="T31" fmla="*/ 205648 h 190"/>
              <a:gd name="T32" fmla="*/ 1074037 w 1440"/>
              <a:gd name="T33" fmla="*/ 179153 h 190"/>
              <a:gd name="T34" fmla="*/ 1054618 w 1440"/>
              <a:gd name="T35" fmla="*/ 156444 h 190"/>
              <a:gd name="T36" fmla="*/ 1002335 w 1440"/>
              <a:gd name="T37" fmla="*/ 122379 h 190"/>
              <a:gd name="T38" fmla="*/ 933621 w 1440"/>
              <a:gd name="T39" fmla="*/ 104716 h 190"/>
              <a:gd name="T40" fmla="*/ 153861 w 1440"/>
              <a:gd name="T41" fmla="*/ 99670 h 190"/>
              <a:gd name="T42" fmla="*/ 126972 w 1440"/>
              <a:gd name="T43" fmla="*/ 94623 h 190"/>
              <a:gd name="T44" fmla="*/ 65727 w 1440"/>
              <a:gd name="T45" fmla="*/ 80745 h 190"/>
              <a:gd name="T46" fmla="*/ 44814 w 1440"/>
              <a:gd name="T47" fmla="*/ 46681 h 190"/>
              <a:gd name="T48" fmla="*/ 40332 w 1440"/>
              <a:gd name="T49" fmla="*/ 40373 h 190"/>
              <a:gd name="T50" fmla="*/ 16432 w 1440"/>
              <a:gd name="T51" fmla="*/ 22710 h 190"/>
              <a:gd name="T52" fmla="*/ 26888 w 1440"/>
              <a:gd name="T53" fmla="*/ 0 h 190"/>
              <a:gd name="T54" fmla="*/ 2988 w 1440"/>
              <a:gd name="T55" fmla="*/ 22710 h 190"/>
              <a:gd name="T56" fmla="*/ 14938 w 1440"/>
              <a:gd name="T57" fmla="*/ 49204 h 190"/>
              <a:gd name="T58" fmla="*/ 34357 w 1440"/>
              <a:gd name="T59" fmla="*/ 71914 h 190"/>
              <a:gd name="T60" fmla="*/ 86640 w 1440"/>
              <a:gd name="T61" fmla="*/ 104716 h 190"/>
              <a:gd name="T62" fmla="*/ 153861 w 1440"/>
              <a:gd name="T63" fmla="*/ 122379 h 190"/>
              <a:gd name="T64" fmla="*/ 933621 w 1440"/>
              <a:gd name="T65" fmla="*/ 127426 h 190"/>
              <a:gd name="T66" fmla="*/ 962003 w 1440"/>
              <a:gd name="T67" fmla="*/ 133734 h 190"/>
              <a:gd name="T68" fmla="*/ 1023248 w 1440"/>
              <a:gd name="T69" fmla="*/ 147612 h 190"/>
              <a:gd name="T70" fmla="*/ 1044161 w 1440"/>
              <a:gd name="T71" fmla="*/ 181676 h 190"/>
              <a:gd name="T72" fmla="*/ 1048643 w 1440"/>
              <a:gd name="T73" fmla="*/ 187985 h 190"/>
              <a:gd name="T74" fmla="*/ 1072543 w 1440"/>
              <a:gd name="T75" fmla="*/ 205648 h 190"/>
              <a:gd name="T76" fmla="*/ 1062087 w 1440"/>
              <a:gd name="T77" fmla="*/ 228357 h 190"/>
              <a:gd name="T78" fmla="*/ 1084494 w 1440"/>
              <a:gd name="T79" fmla="*/ 220787 h 190"/>
              <a:gd name="T80" fmla="*/ 1071050 w 1440"/>
              <a:gd name="T81" fmla="*/ 218264 h 190"/>
              <a:gd name="T82" fmla="*/ 1062087 w 1440"/>
              <a:gd name="T83" fmla="*/ 228357 h 190"/>
              <a:gd name="T84" fmla="*/ 1090469 w 1440"/>
              <a:gd name="T85" fmla="*/ 217002 h 190"/>
              <a:gd name="T86" fmla="*/ 1091963 w 1440"/>
              <a:gd name="T87" fmla="*/ 209433 h 190"/>
              <a:gd name="T88" fmla="*/ 1109888 w 1440"/>
              <a:gd name="T89" fmla="*/ 177892 h 190"/>
              <a:gd name="T90" fmla="*/ 1115863 w 1440"/>
              <a:gd name="T91" fmla="*/ 172845 h 190"/>
              <a:gd name="T92" fmla="*/ 1132295 w 1440"/>
              <a:gd name="T93" fmla="*/ 157705 h 190"/>
              <a:gd name="T94" fmla="*/ 1221923 w 1440"/>
              <a:gd name="T95" fmla="*/ 126164 h 190"/>
              <a:gd name="T96" fmla="*/ 1251799 w 1440"/>
              <a:gd name="T97" fmla="*/ 124903 h 190"/>
              <a:gd name="T98" fmla="*/ 2001683 w 1440"/>
              <a:gd name="T99" fmla="*/ 122379 h 190"/>
              <a:gd name="T100" fmla="*/ 2091310 w 1440"/>
              <a:gd name="T101" fmla="*/ 90838 h 190"/>
              <a:gd name="T102" fmla="*/ 2125668 w 1440"/>
              <a:gd name="T103" fmla="*/ 63082 h 190"/>
              <a:gd name="T104" fmla="*/ 2142099 w 1440"/>
              <a:gd name="T105" fmla="*/ 37849 h 190"/>
              <a:gd name="T106" fmla="*/ 2148074 w 1440"/>
              <a:gd name="T107" fmla="*/ 22710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0"/>
              <a:gd name="T163" fmla="*/ 0 h 190"/>
              <a:gd name="T164" fmla="*/ 1440 w 1440"/>
              <a:gd name="T165" fmla="*/ 190 h 1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0" h="190">
                <a:moveTo>
                  <a:pt x="1440" y="0"/>
                </a:moveTo>
                <a:lnTo>
                  <a:pt x="1422" y="0"/>
                </a:lnTo>
                <a:lnTo>
                  <a:pt x="1421" y="9"/>
                </a:lnTo>
                <a:lnTo>
                  <a:pt x="1420" y="18"/>
                </a:lnTo>
                <a:lnTo>
                  <a:pt x="1429" y="18"/>
                </a:lnTo>
                <a:lnTo>
                  <a:pt x="1420" y="15"/>
                </a:lnTo>
                <a:lnTo>
                  <a:pt x="1417" y="23"/>
                </a:lnTo>
                <a:lnTo>
                  <a:pt x="1413" y="32"/>
                </a:lnTo>
                <a:lnTo>
                  <a:pt x="1408" y="40"/>
                </a:lnTo>
                <a:lnTo>
                  <a:pt x="1417" y="43"/>
                </a:lnTo>
                <a:lnTo>
                  <a:pt x="1410" y="37"/>
                </a:lnTo>
                <a:lnTo>
                  <a:pt x="1404" y="44"/>
                </a:lnTo>
                <a:lnTo>
                  <a:pt x="1390" y="57"/>
                </a:lnTo>
                <a:lnTo>
                  <a:pt x="1396" y="64"/>
                </a:lnTo>
                <a:lnTo>
                  <a:pt x="1393" y="55"/>
                </a:lnTo>
                <a:lnTo>
                  <a:pt x="1375" y="66"/>
                </a:lnTo>
                <a:lnTo>
                  <a:pt x="1355" y="75"/>
                </a:lnTo>
                <a:lnTo>
                  <a:pt x="1333" y="80"/>
                </a:lnTo>
                <a:lnTo>
                  <a:pt x="1336" y="88"/>
                </a:lnTo>
                <a:lnTo>
                  <a:pt x="1336" y="79"/>
                </a:lnTo>
                <a:lnTo>
                  <a:pt x="1312" y="81"/>
                </a:lnTo>
                <a:lnTo>
                  <a:pt x="838" y="81"/>
                </a:lnTo>
                <a:lnTo>
                  <a:pt x="814" y="83"/>
                </a:lnTo>
                <a:lnTo>
                  <a:pt x="811" y="83"/>
                </a:lnTo>
                <a:lnTo>
                  <a:pt x="789" y="89"/>
                </a:lnTo>
                <a:lnTo>
                  <a:pt x="769" y="97"/>
                </a:lnTo>
                <a:lnTo>
                  <a:pt x="751" y="108"/>
                </a:lnTo>
                <a:lnTo>
                  <a:pt x="748" y="110"/>
                </a:lnTo>
                <a:lnTo>
                  <a:pt x="734" y="124"/>
                </a:lnTo>
                <a:lnTo>
                  <a:pt x="728" y="131"/>
                </a:lnTo>
                <a:lnTo>
                  <a:pt x="726" y="134"/>
                </a:lnTo>
                <a:lnTo>
                  <a:pt x="721" y="142"/>
                </a:lnTo>
                <a:lnTo>
                  <a:pt x="717" y="151"/>
                </a:lnTo>
                <a:lnTo>
                  <a:pt x="714" y="159"/>
                </a:lnTo>
                <a:lnTo>
                  <a:pt x="713" y="163"/>
                </a:lnTo>
                <a:lnTo>
                  <a:pt x="712" y="172"/>
                </a:lnTo>
                <a:lnTo>
                  <a:pt x="711" y="181"/>
                </a:lnTo>
                <a:lnTo>
                  <a:pt x="712" y="184"/>
                </a:lnTo>
                <a:lnTo>
                  <a:pt x="714" y="187"/>
                </a:lnTo>
                <a:lnTo>
                  <a:pt x="717" y="189"/>
                </a:lnTo>
                <a:lnTo>
                  <a:pt x="720" y="190"/>
                </a:lnTo>
                <a:lnTo>
                  <a:pt x="723" y="189"/>
                </a:lnTo>
                <a:lnTo>
                  <a:pt x="726" y="187"/>
                </a:lnTo>
                <a:lnTo>
                  <a:pt x="728" y="184"/>
                </a:lnTo>
                <a:lnTo>
                  <a:pt x="729" y="181"/>
                </a:lnTo>
                <a:lnTo>
                  <a:pt x="728" y="172"/>
                </a:lnTo>
                <a:lnTo>
                  <a:pt x="727" y="163"/>
                </a:lnTo>
                <a:lnTo>
                  <a:pt x="726" y="159"/>
                </a:lnTo>
                <a:lnTo>
                  <a:pt x="723" y="151"/>
                </a:lnTo>
                <a:lnTo>
                  <a:pt x="719" y="142"/>
                </a:lnTo>
                <a:lnTo>
                  <a:pt x="714" y="134"/>
                </a:lnTo>
                <a:lnTo>
                  <a:pt x="712" y="131"/>
                </a:lnTo>
                <a:lnTo>
                  <a:pt x="706" y="124"/>
                </a:lnTo>
                <a:lnTo>
                  <a:pt x="692" y="110"/>
                </a:lnTo>
                <a:lnTo>
                  <a:pt x="689" y="108"/>
                </a:lnTo>
                <a:lnTo>
                  <a:pt x="671" y="97"/>
                </a:lnTo>
                <a:lnTo>
                  <a:pt x="651" y="89"/>
                </a:lnTo>
                <a:lnTo>
                  <a:pt x="629" y="83"/>
                </a:lnTo>
                <a:lnTo>
                  <a:pt x="625" y="83"/>
                </a:lnTo>
                <a:lnTo>
                  <a:pt x="601" y="81"/>
                </a:lnTo>
                <a:lnTo>
                  <a:pt x="127" y="81"/>
                </a:lnTo>
                <a:lnTo>
                  <a:pt x="103" y="79"/>
                </a:lnTo>
                <a:lnTo>
                  <a:pt x="103" y="88"/>
                </a:lnTo>
                <a:lnTo>
                  <a:pt x="107" y="80"/>
                </a:lnTo>
                <a:lnTo>
                  <a:pt x="85" y="75"/>
                </a:lnTo>
                <a:lnTo>
                  <a:pt x="65" y="66"/>
                </a:lnTo>
                <a:lnTo>
                  <a:pt x="47" y="55"/>
                </a:lnTo>
                <a:lnTo>
                  <a:pt x="44" y="64"/>
                </a:lnTo>
                <a:lnTo>
                  <a:pt x="50" y="57"/>
                </a:lnTo>
                <a:lnTo>
                  <a:pt x="36" y="44"/>
                </a:lnTo>
                <a:lnTo>
                  <a:pt x="30" y="37"/>
                </a:lnTo>
                <a:lnTo>
                  <a:pt x="23" y="43"/>
                </a:lnTo>
                <a:lnTo>
                  <a:pt x="32" y="40"/>
                </a:lnTo>
                <a:lnTo>
                  <a:pt x="27" y="32"/>
                </a:lnTo>
                <a:lnTo>
                  <a:pt x="23" y="23"/>
                </a:lnTo>
                <a:lnTo>
                  <a:pt x="20" y="15"/>
                </a:lnTo>
                <a:lnTo>
                  <a:pt x="11" y="18"/>
                </a:lnTo>
                <a:lnTo>
                  <a:pt x="20" y="18"/>
                </a:lnTo>
                <a:lnTo>
                  <a:pt x="19" y="9"/>
                </a:lnTo>
                <a:lnTo>
                  <a:pt x="18" y="0"/>
                </a:lnTo>
                <a:lnTo>
                  <a:pt x="0" y="0"/>
                </a:lnTo>
                <a:lnTo>
                  <a:pt x="1" y="9"/>
                </a:lnTo>
                <a:lnTo>
                  <a:pt x="2" y="18"/>
                </a:lnTo>
                <a:lnTo>
                  <a:pt x="3" y="22"/>
                </a:lnTo>
                <a:lnTo>
                  <a:pt x="6" y="30"/>
                </a:lnTo>
                <a:lnTo>
                  <a:pt x="10" y="39"/>
                </a:lnTo>
                <a:lnTo>
                  <a:pt x="15" y="47"/>
                </a:lnTo>
                <a:lnTo>
                  <a:pt x="17" y="50"/>
                </a:lnTo>
                <a:lnTo>
                  <a:pt x="23" y="57"/>
                </a:lnTo>
                <a:lnTo>
                  <a:pt x="37" y="70"/>
                </a:lnTo>
                <a:lnTo>
                  <a:pt x="40" y="72"/>
                </a:lnTo>
                <a:lnTo>
                  <a:pt x="58" y="83"/>
                </a:lnTo>
                <a:lnTo>
                  <a:pt x="78" y="92"/>
                </a:lnTo>
                <a:lnTo>
                  <a:pt x="100" y="97"/>
                </a:lnTo>
                <a:lnTo>
                  <a:pt x="103" y="97"/>
                </a:lnTo>
                <a:lnTo>
                  <a:pt x="127" y="99"/>
                </a:lnTo>
                <a:lnTo>
                  <a:pt x="601" y="99"/>
                </a:lnTo>
                <a:lnTo>
                  <a:pt x="625" y="101"/>
                </a:lnTo>
                <a:lnTo>
                  <a:pt x="625" y="92"/>
                </a:lnTo>
                <a:lnTo>
                  <a:pt x="622" y="100"/>
                </a:lnTo>
                <a:lnTo>
                  <a:pt x="644" y="106"/>
                </a:lnTo>
                <a:lnTo>
                  <a:pt x="664" y="114"/>
                </a:lnTo>
                <a:lnTo>
                  <a:pt x="682" y="125"/>
                </a:lnTo>
                <a:lnTo>
                  <a:pt x="685" y="117"/>
                </a:lnTo>
                <a:lnTo>
                  <a:pt x="679" y="123"/>
                </a:lnTo>
                <a:lnTo>
                  <a:pt x="693" y="137"/>
                </a:lnTo>
                <a:lnTo>
                  <a:pt x="699" y="144"/>
                </a:lnTo>
                <a:lnTo>
                  <a:pt x="706" y="138"/>
                </a:lnTo>
                <a:lnTo>
                  <a:pt x="697" y="141"/>
                </a:lnTo>
                <a:lnTo>
                  <a:pt x="702" y="149"/>
                </a:lnTo>
                <a:lnTo>
                  <a:pt x="706" y="158"/>
                </a:lnTo>
                <a:lnTo>
                  <a:pt x="709" y="166"/>
                </a:lnTo>
                <a:lnTo>
                  <a:pt x="718" y="163"/>
                </a:lnTo>
                <a:lnTo>
                  <a:pt x="709" y="163"/>
                </a:lnTo>
                <a:lnTo>
                  <a:pt x="710" y="172"/>
                </a:lnTo>
                <a:lnTo>
                  <a:pt x="711" y="181"/>
                </a:lnTo>
                <a:lnTo>
                  <a:pt x="729" y="181"/>
                </a:lnTo>
                <a:lnTo>
                  <a:pt x="728" y="178"/>
                </a:lnTo>
                <a:lnTo>
                  <a:pt x="726" y="175"/>
                </a:lnTo>
                <a:lnTo>
                  <a:pt x="723" y="173"/>
                </a:lnTo>
                <a:lnTo>
                  <a:pt x="720" y="172"/>
                </a:lnTo>
                <a:lnTo>
                  <a:pt x="717" y="173"/>
                </a:lnTo>
                <a:lnTo>
                  <a:pt x="714" y="175"/>
                </a:lnTo>
                <a:lnTo>
                  <a:pt x="712" y="178"/>
                </a:lnTo>
                <a:lnTo>
                  <a:pt x="711" y="181"/>
                </a:lnTo>
                <a:lnTo>
                  <a:pt x="720" y="181"/>
                </a:lnTo>
                <a:lnTo>
                  <a:pt x="729" y="181"/>
                </a:lnTo>
                <a:lnTo>
                  <a:pt x="730" y="172"/>
                </a:lnTo>
                <a:lnTo>
                  <a:pt x="731" y="163"/>
                </a:lnTo>
                <a:lnTo>
                  <a:pt x="722" y="163"/>
                </a:lnTo>
                <a:lnTo>
                  <a:pt x="731" y="166"/>
                </a:lnTo>
                <a:lnTo>
                  <a:pt x="734" y="158"/>
                </a:lnTo>
                <a:lnTo>
                  <a:pt x="738" y="149"/>
                </a:lnTo>
                <a:lnTo>
                  <a:pt x="743" y="141"/>
                </a:lnTo>
                <a:lnTo>
                  <a:pt x="734" y="138"/>
                </a:lnTo>
                <a:lnTo>
                  <a:pt x="741" y="144"/>
                </a:lnTo>
                <a:lnTo>
                  <a:pt x="747" y="137"/>
                </a:lnTo>
                <a:lnTo>
                  <a:pt x="761" y="123"/>
                </a:lnTo>
                <a:lnTo>
                  <a:pt x="755" y="117"/>
                </a:lnTo>
                <a:lnTo>
                  <a:pt x="758" y="125"/>
                </a:lnTo>
                <a:lnTo>
                  <a:pt x="776" y="114"/>
                </a:lnTo>
                <a:lnTo>
                  <a:pt x="796" y="106"/>
                </a:lnTo>
                <a:lnTo>
                  <a:pt x="818" y="100"/>
                </a:lnTo>
                <a:lnTo>
                  <a:pt x="814" y="92"/>
                </a:lnTo>
                <a:lnTo>
                  <a:pt x="814" y="101"/>
                </a:lnTo>
                <a:lnTo>
                  <a:pt x="838" y="99"/>
                </a:lnTo>
                <a:lnTo>
                  <a:pt x="1312" y="99"/>
                </a:lnTo>
                <a:lnTo>
                  <a:pt x="1336" y="97"/>
                </a:lnTo>
                <a:lnTo>
                  <a:pt x="1340" y="97"/>
                </a:lnTo>
                <a:lnTo>
                  <a:pt x="1362" y="92"/>
                </a:lnTo>
                <a:lnTo>
                  <a:pt x="1382" y="83"/>
                </a:lnTo>
                <a:lnTo>
                  <a:pt x="1400" y="72"/>
                </a:lnTo>
                <a:lnTo>
                  <a:pt x="1403" y="70"/>
                </a:lnTo>
                <a:lnTo>
                  <a:pt x="1417" y="57"/>
                </a:lnTo>
                <a:lnTo>
                  <a:pt x="1423" y="50"/>
                </a:lnTo>
                <a:lnTo>
                  <a:pt x="1425" y="47"/>
                </a:lnTo>
                <a:lnTo>
                  <a:pt x="1430" y="39"/>
                </a:lnTo>
                <a:lnTo>
                  <a:pt x="1434" y="30"/>
                </a:lnTo>
                <a:lnTo>
                  <a:pt x="1437" y="22"/>
                </a:lnTo>
                <a:lnTo>
                  <a:pt x="1438" y="18"/>
                </a:lnTo>
                <a:lnTo>
                  <a:pt x="1439" y="9"/>
                </a:lnTo>
                <a:lnTo>
                  <a:pt x="1440" y="0"/>
                </a:lnTo>
                <a:close/>
              </a:path>
            </a:pathLst>
          </a:custGeom>
          <a:solidFill>
            <a:srgbClr val="000000"/>
          </a:solidFill>
          <a:ln w="9525">
            <a:noFill/>
            <a:round/>
            <a:headEnd/>
            <a:tailEnd/>
          </a:ln>
        </p:spPr>
        <p:txBody>
          <a:bodyPr/>
          <a:lstStyle/>
          <a:p>
            <a:endParaRPr lang="en-US"/>
          </a:p>
        </p:txBody>
      </p:sp>
      <p:sp>
        <p:nvSpPr>
          <p:cNvPr id="36911" name="Rectangle 47"/>
          <p:cNvSpPr>
            <a:spLocks noChangeArrowheads="1"/>
          </p:cNvSpPr>
          <p:nvPr/>
        </p:nvSpPr>
        <p:spPr bwMode="auto">
          <a:xfrm>
            <a:off x="3833813" y="5556250"/>
            <a:ext cx="1042987" cy="212725"/>
          </a:xfrm>
          <a:prstGeom prst="rect">
            <a:avLst/>
          </a:prstGeom>
          <a:noFill/>
          <a:ln w="9525">
            <a:noFill/>
            <a:miter lim="800000"/>
            <a:headEnd/>
            <a:tailEnd/>
          </a:ln>
        </p:spPr>
        <p:txBody>
          <a:bodyPr lIns="0" tIns="0" rIns="0" bIns="0">
            <a:spAutoFit/>
          </a:bodyPr>
          <a:lstStyle/>
          <a:p>
            <a:pPr algn="ctr"/>
            <a:r>
              <a:rPr lang="en-US" sz="1400" b="1">
                <a:solidFill>
                  <a:srgbClr val="000000"/>
                </a:solidFill>
              </a:rPr>
              <a:t>Iron loss</a:t>
            </a:r>
            <a:endParaRPr lang="en-US" sz="3200"/>
          </a:p>
        </p:txBody>
      </p:sp>
      <p:sp>
        <p:nvSpPr>
          <p:cNvPr id="36912" name="Rectangle 48"/>
          <p:cNvSpPr>
            <a:spLocks noChangeArrowheads="1"/>
          </p:cNvSpPr>
          <p:nvPr/>
        </p:nvSpPr>
        <p:spPr bwMode="auto">
          <a:xfrm>
            <a:off x="5446713" y="2916238"/>
            <a:ext cx="803275" cy="182562"/>
          </a:xfrm>
          <a:prstGeom prst="rect">
            <a:avLst/>
          </a:prstGeom>
          <a:noFill/>
          <a:ln w="9525">
            <a:noFill/>
            <a:miter lim="800000"/>
            <a:headEnd/>
            <a:tailEnd/>
          </a:ln>
        </p:spPr>
        <p:txBody>
          <a:bodyPr wrap="none" lIns="0" tIns="0" rIns="0" bIns="0">
            <a:spAutoFit/>
          </a:bodyPr>
          <a:lstStyle/>
          <a:p>
            <a:r>
              <a:rPr lang="en-US" sz="1200" b="1">
                <a:solidFill>
                  <a:srgbClr val="000000"/>
                </a:solidFill>
              </a:rPr>
              <a:t>Transferrin</a:t>
            </a:r>
            <a:endParaRPr lang="en-US" sz="1200"/>
          </a:p>
        </p:txBody>
      </p:sp>
      <p:sp>
        <p:nvSpPr>
          <p:cNvPr id="36913" name="Rectangle 49"/>
          <p:cNvSpPr>
            <a:spLocks noChangeArrowheads="1"/>
          </p:cNvSpPr>
          <p:nvPr/>
        </p:nvSpPr>
        <p:spPr bwMode="auto">
          <a:xfrm>
            <a:off x="2811463" y="2919413"/>
            <a:ext cx="803275" cy="182562"/>
          </a:xfrm>
          <a:prstGeom prst="rect">
            <a:avLst/>
          </a:prstGeom>
          <a:noFill/>
          <a:ln w="9525">
            <a:noFill/>
            <a:miter lim="800000"/>
            <a:headEnd/>
            <a:tailEnd/>
          </a:ln>
        </p:spPr>
        <p:txBody>
          <a:bodyPr wrap="none" lIns="0" tIns="0" rIns="0" bIns="0">
            <a:spAutoFit/>
          </a:bodyPr>
          <a:lstStyle/>
          <a:p>
            <a:r>
              <a:rPr lang="en-US" sz="1200" b="1">
                <a:solidFill>
                  <a:srgbClr val="000000"/>
                </a:solidFill>
              </a:rPr>
              <a:t>Transferrin</a:t>
            </a:r>
            <a:endParaRPr lang="en-US" sz="1200"/>
          </a:p>
        </p:txBody>
      </p:sp>
      <p:sp>
        <p:nvSpPr>
          <p:cNvPr id="36914" name="Rectangle 50"/>
          <p:cNvSpPr>
            <a:spLocks noGrp="1" noChangeArrowheads="1"/>
          </p:cNvSpPr>
          <p:nvPr>
            <p:ph type="title"/>
          </p:nvPr>
        </p:nvSpPr>
        <p:spPr/>
        <p:txBody>
          <a:bodyPr/>
          <a:lstStyle/>
          <a:p>
            <a:pPr eaLnBrk="1" hangingPunct="1"/>
            <a:r>
              <a:rPr lang="en-US" smtClean="0"/>
              <a:t>Normal distribution and storage </a:t>
            </a:r>
            <a:br>
              <a:rPr lang="en-US" smtClean="0"/>
            </a:br>
            <a:r>
              <a:rPr lang="en-US" smtClean="0"/>
              <a:t>of body iron</a:t>
            </a:r>
          </a:p>
        </p:txBody>
      </p:sp>
      <p:sp>
        <p:nvSpPr>
          <p:cNvPr id="13363" name="Rounded Rectangle 23"/>
          <p:cNvSpPr>
            <a:spLocks noChangeArrowheads="1"/>
          </p:cNvSpPr>
          <p:nvPr/>
        </p:nvSpPr>
        <p:spPr bwMode="auto">
          <a:xfrm>
            <a:off x="539750" y="5876925"/>
            <a:ext cx="8064500" cy="504825"/>
          </a:xfrm>
          <a:prstGeom prst="roundRect">
            <a:avLst>
              <a:gd name="adj" fmla="val 16667"/>
            </a:avLst>
          </a:prstGeom>
          <a:solidFill>
            <a:srgbClr val="EA802D"/>
          </a:solidFill>
          <a:ln w="12700">
            <a:noFill/>
            <a:round/>
            <a:headEnd/>
            <a:tailEnd/>
          </a:ln>
        </p:spPr>
        <p:txBody>
          <a:bodyPr anchor="ctr" anchorCtr="1"/>
          <a:lstStyle/>
          <a:p>
            <a:pPr algn="ctr" eaLnBrk="0" hangingPunct="0">
              <a:spcBef>
                <a:spcPct val="50000"/>
              </a:spcBef>
            </a:pPr>
            <a:r>
              <a:rPr lang="en-US" b="1"/>
              <a:t>The human body has many mechanisms to absorb, transfer and </a:t>
            </a:r>
            <a:br>
              <a:rPr lang="en-US" b="1"/>
            </a:br>
            <a:r>
              <a:rPr lang="en-US" b="1"/>
              <a:t>store iron, but none to excrete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63"/>
                                        </p:tgtEl>
                                        <p:attrNameLst>
                                          <p:attrName>style.visibility</p:attrName>
                                        </p:attrNameLst>
                                      </p:cBhvr>
                                      <p:to>
                                        <p:strVal val="visible"/>
                                      </p:to>
                                    </p:set>
                                    <p:animEffect transition="in" filter="dissolve">
                                      <p:cBhvr>
                                        <p:cTn id="7" dur="500"/>
                                        <p:tgtEl>
                                          <p:spTgt spid="1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rot="-5400000">
            <a:off x="-255587" y="3421063"/>
            <a:ext cx="2600325" cy="581025"/>
          </a:xfrm>
          <a:prstGeom prst="rect">
            <a:avLst/>
          </a:prstGeom>
          <a:solidFill>
            <a:schemeClr val="bg1"/>
          </a:solidFill>
          <a:ln w="9525">
            <a:noFill/>
            <a:miter lim="800000"/>
            <a:headEnd/>
            <a:tailEnd/>
          </a:ln>
        </p:spPr>
        <p:txBody>
          <a:bodyPr>
            <a:spAutoFit/>
          </a:bodyPr>
          <a:lstStyle/>
          <a:p>
            <a:pPr algn="ctr"/>
            <a:r>
              <a:rPr lang="en-US" b="1"/>
              <a:t>Myocardial T2* </a:t>
            </a:r>
            <a:br>
              <a:rPr lang="en-US" b="1"/>
            </a:br>
            <a:r>
              <a:rPr lang="en-US" b="1"/>
              <a:t>(geometric mean ± SEM)</a:t>
            </a:r>
          </a:p>
        </p:txBody>
      </p:sp>
      <p:sp>
        <p:nvSpPr>
          <p:cNvPr id="135171" name="Text Box 3"/>
          <p:cNvSpPr txBox="1">
            <a:spLocks noChangeArrowheads="1"/>
          </p:cNvSpPr>
          <p:nvPr/>
        </p:nvSpPr>
        <p:spPr bwMode="auto">
          <a:xfrm>
            <a:off x="5668963" y="2674938"/>
            <a:ext cx="2973387" cy="581025"/>
          </a:xfrm>
          <a:prstGeom prst="rect">
            <a:avLst/>
          </a:prstGeom>
          <a:noFill/>
          <a:ln w="9525">
            <a:noFill/>
            <a:miter lim="800000"/>
            <a:headEnd/>
            <a:tailEnd/>
          </a:ln>
        </p:spPr>
        <p:txBody>
          <a:bodyPr wrap="none">
            <a:spAutoFit/>
          </a:bodyPr>
          <a:lstStyle/>
          <a:p>
            <a:r>
              <a:rPr lang="en-US" b="1"/>
              <a:t>Deferiprone (change 3.5 ms; </a:t>
            </a:r>
          </a:p>
          <a:p>
            <a:r>
              <a:rPr lang="en-US" b="1"/>
              <a:t>n=29; </a:t>
            </a:r>
            <a:r>
              <a:rPr lang="en-US" b="1" i="1"/>
              <a:t>P</a:t>
            </a:r>
            <a:r>
              <a:rPr lang="en-US" b="1"/>
              <a:t>&lt;0.001)</a:t>
            </a:r>
          </a:p>
        </p:txBody>
      </p:sp>
      <p:sp>
        <p:nvSpPr>
          <p:cNvPr id="135172" name="Text Box 4"/>
          <p:cNvSpPr txBox="1">
            <a:spLocks noChangeArrowheads="1"/>
          </p:cNvSpPr>
          <p:nvPr/>
        </p:nvSpPr>
        <p:spPr bwMode="auto">
          <a:xfrm>
            <a:off x="5678488" y="3419475"/>
            <a:ext cx="2803525" cy="581025"/>
          </a:xfrm>
          <a:prstGeom prst="rect">
            <a:avLst/>
          </a:prstGeom>
          <a:noFill/>
          <a:ln w="9525">
            <a:noFill/>
            <a:miter lim="800000"/>
            <a:headEnd/>
            <a:tailEnd/>
          </a:ln>
        </p:spPr>
        <p:txBody>
          <a:bodyPr>
            <a:spAutoFit/>
          </a:bodyPr>
          <a:lstStyle/>
          <a:p>
            <a:r>
              <a:rPr lang="en-US" b="1"/>
              <a:t>DFO (change 1.7 ms; n=32; </a:t>
            </a:r>
            <a:r>
              <a:rPr lang="en-US" b="1" i="1"/>
              <a:t>P</a:t>
            </a:r>
            <a:r>
              <a:rPr lang="en-US" b="1"/>
              <a:t>&lt;0.001)</a:t>
            </a:r>
          </a:p>
        </p:txBody>
      </p:sp>
      <p:sp>
        <p:nvSpPr>
          <p:cNvPr id="135173" name="Text Box 5"/>
          <p:cNvSpPr txBox="1">
            <a:spLocks noChangeArrowheads="1"/>
          </p:cNvSpPr>
          <p:nvPr/>
        </p:nvSpPr>
        <p:spPr bwMode="auto">
          <a:xfrm>
            <a:off x="144463" y="6127750"/>
            <a:ext cx="3195637" cy="549275"/>
          </a:xfrm>
          <a:prstGeom prst="rect">
            <a:avLst/>
          </a:prstGeom>
          <a:noFill/>
          <a:ln w="9525">
            <a:noFill/>
            <a:miter lim="800000"/>
            <a:headEnd/>
            <a:tailEnd/>
          </a:ln>
        </p:spPr>
        <p:txBody>
          <a:bodyPr wrap="none" anchor="b">
            <a:spAutoFit/>
          </a:bodyPr>
          <a:lstStyle/>
          <a:p>
            <a:pPr>
              <a:spcAft>
                <a:spcPct val="50000"/>
              </a:spcAft>
            </a:pPr>
            <a:r>
              <a:rPr lang="en-GB" sz="1200"/>
              <a:t>SEM, standard error of the mean</a:t>
            </a:r>
            <a:endParaRPr lang="en-US" sz="1200"/>
          </a:p>
          <a:p>
            <a:r>
              <a:rPr lang="en-US" sz="1200"/>
              <a:t>Pennell DJ </a:t>
            </a:r>
            <a:r>
              <a:rPr lang="en-US" sz="1200" i="1"/>
              <a:t>et al</a:t>
            </a:r>
            <a:r>
              <a:rPr lang="en-US" sz="1200"/>
              <a:t>. </a:t>
            </a:r>
            <a:r>
              <a:rPr lang="en-US" sz="1200" i="1"/>
              <a:t>Blood</a:t>
            </a:r>
            <a:r>
              <a:rPr lang="en-US" sz="1200"/>
              <a:t> 2006;107:3738–3744</a:t>
            </a:r>
          </a:p>
        </p:txBody>
      </p:sp>
      <p:sp>
        <p:nvSpPr>
          <p:cNvPr id="135174" name="Rectangle 6"/>
          <p:cNvSpPr>
            <a:spLocks noGrp="1" noChangeArrowheads="1"/>
          </p:cNvSpPr>
          <p:nvPr>
            <p:ph type="body" idx="1"/>
          </p:nvPr>
        </p:nvSpPr>
        <p:spPr>
          <a:xfrm>
            <a:off x="5091113" y="1654175"/>
            <a:ext cx="2689225" cy="212725"/>
          </a:xfrm>
          <a:solidFill>
            <a:schemeClr val="bg1"/>
          </a:solidFill>
        </p:spPr>
        <p:txBody>
          <a:bodyPr wrap="none">
            <a:spAutoFit/>
          </a:bodyPr>
          <a:lstStyle/>
          <a:p>
            <a:pPr marL="0" indent="0" eaLnBrk="1" hangingPunct="1">
              <a:spcBef>
                <a:spcPct val="50000"/>
              </a:spcBef>
              <a:buFont typeface="Arial" pitchFamily="34" charset="0"/>
              <a:buNone/>
            </a:pPr>
            <a:r>
              <a:rPr lang="en-US" sz="1400" smtClean="0"/>
              <a:t>Deferiprone 92 mg/kg/day orally</a:t>
            </a:r>
          </a:p>
        </p:txBody>
      </p:sp>
      <p:grpSp>
        <p:nvGrpSpPr>
          <p:cNvPr id="135175" name="Group 7"/>
          <p:cNvGrpSpPr>
            <a:grpSpLocks/>
          </p:cNvGrpSpPr>
          <p:nvPr/>
        </p:nvGrpSpPr>
        <p:grpSpPr bwMode="auto">
          <a:xfrm>
            <a:off x="1711325" y="2228850"/>
            <a:ext cx="82550" cy="2976563"/>
            <a:chOff x="1088" y="1396"/>
            <a:chExt cx="36" cy="1883"/>
          </a:xfrm>
        </p:grpSpPr>
        <p:sp>
          <p:nvSpPr>
            <p:cNvPr id="135238" name="Line 8"/>
            <p:cNvSpPr>
              <a:spLocks noChangeShapeType="1"/>
            </p:cNvSpPr>
            <p:nvPr/>
          </p:nvSpPr>
          <p:spPr bwMode="auto">
            <a:xfrm>
              <a:off x="1088" y="3278"/>
              <a:ext cx="36" cy="1"/>
            </a:xfrm>
            <a:prstGeom prst="line">
              <a:avLst/>
            </a:prstGeom>
            <a:noFill/>
            <a:ln w="28575">
              <a:solidFill>
                <a:srgbClr val="000000"/>
              </a:solidFill>
              <a:round/>
              <a:headEnd/>
              <a:tailEnd/>
            </a:ln>
          </p:spPr>
          <p:txBody>
            <a:bodyPr/>
            <a:lstStyle/>
            <a:p>
              <a:endParaRPr lang="en-US"/>
            </a:p>
          </p:txBody>
        </p:sp>
        <p:sp>
          <p:nvSpPr>
            <p:cNvPr id="135239" name="Line 9"/>
            <p:cNvSpPr>
              <a:spLocks noChangeShapeType="1"/>
            </p:cNvSpPr>
            <p:nvPr/>
          </p:nvSpPr>
          <p:spPr bwMode="auto">
            <a:xfrm>
              <a:off x="1088" y="2966"/>
              <a:ext cx="36" cy="1"/>
            </a:xfrm>
            <a:prstGeom prst="line">
              <a:avLst/>
            </a:prstGeom>
            <a:noFill/>
            <a:ln w="28575">
              <a:solidFill>
                <a:srgbClr val="000000"/>
              </a:solidFill>
              <a:round/>
              <a:headEnd/>
              <a:tailEnd/>
            </a:ln>
          </p:spPr>
          <p:txBody>
            <a:bodyPr/>
            <a:lstStyle/>
            <a:p>
              <a:endParaRPr lang="en-US"/>
            </a:p>
          </p:txBody>
        </p:sp>
        <p:sp>
          <p:nvSpPr>
            <p:cNvPr id="135240" name="Line 10"/>
            <p:cNvSpPr>
              <a:spLocks noChangeShapeType="1"/>
            </p:cNvSpPr>
            <p:nvPr/>
          </p:nvSpPr>
          <p:spPr bwMode="auto">
            <a:xfrm>
              <a:off x="1088" y="2649"/>
              <a:ext cx="36" cy="1"/>
            </a:xfrm>
            <a:prstGeom prst="line">
              <a:avLst/>
            </a:prstGeom>
            <a:noFill/>
            <a:ln w="28575">
              <a:solidFill>
                <a:srgbClr val="000000"/>
              </a:solidFill>
              <a:round/>
              <a:headEnd/>
              <a:tailEnd/>
            </a:ln>
          </p:spPr>
          <p:txBody>
            <a:bodyPr/>
            <a:lstStyle/>
            <a:p>
              <a:endParaRPr lang="en-US"/>
            </a:p>
          </p:txBody>
        </p:sp>
        <p:sp>
          <p:nvSpPr>
            <p:cNvPr id="135241" name="Line 11"/>
            <p:cNvSpPr>
              <a:spLocks noChangeShapeType="1"/>
            </p:cNvSpPr>
            <p:nvPr/>
          </p:nvSpPr>
          <p:spPr bwMode="auto">
            <a:xfrm>
              <a:off x="1088" y="2337"/>
              <a:ext cx="36" cy="1"/>
            </a:xfrm>
            <a:prstGeom prst="line">
              <a:avLst/>
            </a:prstGeom>
            <a:noFill/>
            <a:ln w="28575">
              <a:solidFill>
                <a:srgbClr val="000000"/>
              </a:solidFill>
              <a:round/>
              <a:headEnd/>
              <a:tailEnd/>
            </a:ln>
          </p:spPr>
          <p:txBody>
            <a:bodyPr/>
            <a:lstStyle/>
            <a:p>
              <a:endParaRPr lang="en-US"/>
            </a:p>
          </p:txBody>
        </p:sp>
        <p:sp>
          <p:nvSpPr>
            <p:cNvPr id="135242" name="Line 12"/>
            <p:cNvSpPr>
              <a:spLocks noChangeShapeType="1"/>
            </p:cNvSpPr>
            <p:nvPr/>
          </p:nvSpPr>
          <p:spPr bwMode="auto">
            <a:xfrm>
              <a:off x="1088" y="2025"/>
              <a:ext cx="36" cy="1"/>
            </a:xfrm>
            <a:prstGeom prst="line">
              <a:avLst/>
            </a:prstGeom>
            <a:noFill/>
            <a:ln w="28575">
              <a:solidFill>
                <a:srgbClr val="000000"/>
              </a:solidFill>
              <a:round/>
              <a:headEnd/>
              <a:tailEnd/>
            </a:ln>
          </p:spPr>
          <p:txBody>
            <a:bodyPr/>
            <a:lstStyle/>
            <a:p>
              <a:endParaRPr lang="en-US"/>
            </a:p>
          </p:txBody>
        </p:sp>
        <p:sp>
          <p:nvSpPr>
            <p:cNvPr id="135243" name="Line 13"/>
            <p:cNvSpPr>
              <a:spLocks noChangeShapeType="1"/>
            </p:cNvSpPr>
            <p:nvPr/>
          </p:nvSpPr>
          <p:spPr bwMode="auto">
            <a:xfrm>
              <a:off x="1088" y="1708"/>
              <a:ext cx="36" cy="1"/>
            </a:xfrm>
            <a:prstGeom prst="line">
              <a:avLst/>
            </a:prstGeom>
            <a:noFill/>
            <a:ln w="28575">
              <a:solidFill>
                <a:srgbClr val="000000"/>
              </a:solidFill>
              <a:round/>
              <a:headEnd/>
              <a:tailEnd/>
            </a:ln>
          </p:spPr>
          <p:txBody>
            <a:bodyPr/>
            <a:lstStyle/>
            <a:p>
              <a:endParaRPr lang="en-US"/>
            </a:p>
          </p:txBody>
        </p:sp>
        <p:sp>
          <p:nvSpPr>
            <p:cNvPr id="135244" name="Line 14"/>
            <p:cNvSpPr>
              <a:spLocks noChangeShapeType="1"/>
            </p:cNvSpPr>
            <p:nvPr/>
          </p:nvSpPr>
          <p:spPr bwMode="auto">
            <a:xfrm>
              <a:off x="1088" y="1396"/>
              <a:ext cx="36" cy="1"/>
            </a:xfrm>
            <a:prstGeom prst="line">
              <a:avLst/>
            </a:prstGeom>
            <a:noFill/>
            <a:ln w="28575">
              <a:solidFill>
                <a:srgbClr val="000000"/>
              </a:solidFill>
              <a:round/>
              <a:headEnd/>
              <a:tailEnd/>
            </a:ln>
          </p:spPr>
          <p:txBody>
            <a:bodyPr/>
            <a:lstStyle/>
            <a:p>
              <a:endParaRPr lang="en-US"/>
            </a:p>
          </p:txBody>
        </p:sp>
      </p:grpSp>
      <p:grpSp>
        <p:nvGrpSpPr>
          <p:cNvPr id="135176" name="Group 15"/>
          <p:cNvGrpSpPr>
            <a:grpSpLocks/>
          </p:cNvGrpSpPr>
          <p:nvPr/>
        </p:nvGrpSpPr>
        <p:grpSpPr bwMode="auto">
          <a:xfrm>
            <a:off x="1784350" y="2216150"/>
            <a:ext cx="4521200" cy="2989263"/>
            <a:chOff x="1124" y="1396"/>
            <a:chExt cx="2848" cy="1883"/>
          </a:xfrm>
        </p:grpSpPr>
        <p:sp>
          <p:nvSpPr>
            <p:cNvPr id="135236" name="Line 16"/>
            <p:cNvSpPr>
              <a:spLocks noChangeShapeType="1"/>
            </p:cNvSpPr>
            <p:nvPr/>
          </p:nvSpPr>
          <p:spPr bwMode="auto">
            <a:xfrm>
              <a:off x="1124" y="1396"/>
              <a:ext cx="1" cy="1882"/>
            </a:xfrm>
            <a:prstGeom prst="line">
              <a:avLst/>
            </a:prstGeom>
            <a:noFill/>
            <a:ln w="28575">
              <a:solidFill>
                <a:srgbClr val="000000"/>
              </a:solidFill>
              <a:round/>
              <a:headEnd/>
              <a:tailEnd/>
            </a:ln>
          </p:spPr>
          <p:txBody>
            <a:bodyPr/>
            <a:lstStyle/>
            <a:p>
              <a:endParaRPr lang="en-US"/>
            </a:p>
          </p:txBody>
        </p:sp>
        <p:sp>
          <p:nvSpPr>
            <p:cNvPr id="135237" name="Line 17"/>
            <p:cNvSpPr>
              <a:spLocks noChangeShapeType="1"/>
            </p:cNvSpPr>
            <p:nvPr/>
          </p:nvSpPr>
          <p:spPr bwMode="auto">
            <a:xfrm>
              <a:off x="1124" y="3278"/>
              <a:ext cx="2848" cy="1"/>
            </a:xfrm>
            <a:prstGeom prst="line">
              <a:avLst/>
            </a:prstGeom>
            <a:noFill/>
            <a:ln w="28575">
              <a:solidFill>
                <a:srgbClr val="000000"/>
              </a:solidFill>
              <a:round/>
              <a:headEnd/>
              <a:tailEnd/>
            </a:ln>
          </p:spPr>
          <p:txBody>
            <a:bodyPr/>
            <a:lstStyle/>
            <a:p>
              <a:endParaRPr lang="en-US"/>
            </a:p>
          </p:txBody>
        </p:sp>
      </p:grpSp>
      <p:grpSp>
        <p:nvGrpSpPr>
          <p:cNvPr id="135177" name="Group 18"/>
          <p:cNvGrpSpPr>
            <a:grpSpLocks/>
          </p:cNvGrpSpPr>
          <p:nvPr/>
        </p:nvGrpSpPr>
        <p:grpSpPr bwMode="auto">
          <a:xfrm>
            <a:off x="1784350" y="5203825"/>
            <a:ext cx="4506913" cy="82550"/>
            <a:chOff x="1124" y="3278"/>
            <a:chExt cx="2849" cy="36"/>
          </a:xfrm>
        </p:grpSpPr>
        <p:sp>
          <p:nvSpPr>
            <p:cNvPr id="135232" name="Line 19"/>
            <p:cNvSpPr>
              <a:spLocks noChangeShapeType="1"/>
            </p:cNvSpPr>
            <p:nvPr/>
          </p:nvSpPr>
          <p:spPr bwMode="auto">
            <a:xfrm flipV="1">
              <a:off x="1124" y="3278"/>
              <a:ext cx="1" cy="36"/>
            </a:xfrm>
            <a:prstGeom prst="line">
              <a:avLst/>
            </a:prstGeom>
            <a:noFill/>
            <a:ln w="28575">
              <a:solidFill>
                <a:srgbClr val="000000"/>
              </a:solidFill>
              <a:round/>
              <a:headEnd/>
              <a:tailEnd/>
            </a:ln>
          </p:spPr>
          <p:txBody>
            <a:bodyPr/>
            <a:lstStyle/>
            <a:p>
              <a:endParaRPr lang="en-US"/>
            </a:p>
          </p:txBody>
        </p:sp>
        <p:sp>
          <p:nvSpPr>
            <p:cNvPr id="135233" name="Line 20"/>
            <p:cNvSpPr>
              <a:spLocks noChangeShapeType="1"/>
            </p:cNvSpPr>
            <p:nvPr/>
          </p:nvSpPr>
          <p:spPr bwMode="auto">
            <a:xfrm flipV="1">
              <a:off x="2071" y="3278"/>
              <a:ext cx="1" cy="36"/>
            </a:xfrm>
            <a:prstGeom prst="line">
              <a:avLst/>
            </a:prstGeom>
            <a:noFill/>
            <a:ln w="28575">
              <a:solidFill>
                <a:srgbClr val="000000"/>
              </a:solidFill>
              <a:round/>
              <a:headEnd/>
              <a:tailEnd/>
            </a:ln>
          </p:spPr>
          <p:txBody>
            <a:bodyPr/>
            <a:lstStyle/>
            <a:p>
              <a:endParaRPr lang="en-US"/>
            </a:p>
          </p:txBody>
        </p:sp>
        <p:sp>
          <p:nvSpPr>
            <p:cNvPr id="135234" name="Line 21"/>
            <p:cNvSpPr>
              <a:spLocks noChangeShapeType="1"/>
            </p:cNvSpPr>
            <p:nvPr/>
          </p:nvSpPr>
          <p:spPr bwMode="auto">
            <a:xfrm flipV="1">
              <a:off x="3025" y="3278"/>
              <a:ext cx="1" cy="36"/>
            </a:xfrm>
            <a:prstGeom prst="line">
              <a:avLst/>
            </a:prstGeom>
            <a:noFill/>
            <a:ln w="28575">
              <a:solidFill>
                <a:srgbClr val="000000"/>
              </a:solidFill>
              <a:round/>
              <a:headEnd/>
              <a:tailEnd/>
            </a:ln>
          </p:spPr>
          <p:txBody>
            <a:bodyPr/>
            <a:lstStyle/>
            <a:p>
              <a:endParaRPr lang="en-US"/>
            </a:p>
          </p:txBody>
        </p:sp>
        <p:sp>
          <p:nvSpPr>
            <p:cNvPr id="135235" name="Line 22"/>
            <p:cNvSpPr>
              <a:spLocks noChangeShapeType="1"/>
            </p:cNvSpPr>
            <p:nvPr/>
          </p:nvSpPr>
          <p:spPr bwMode="auto">
            <a:xfrm flipV="1">
              <a:off x="3972" y="3278"/>
              <a:ext cx="1" cy="36"/>
            </a:xfrm>
            <a:prstGeom prst="line">
              <a:avLst/>
            </a:prstGeom>
            <a:noFill/>
            <a:ln w="28575">
              <a:solidFill>
                <a:srgbClr val="000000"/>
              </a:solidFill>
              <a:round/>
              <a:headEnd/>
              <a:tailEnd/>
            </a:ln>
          </p:spPr>
          <p:txBody>
            <a:bodyPr/>
            <a:lstStyle/>
            <a:p>
              <a:endParaRPr lang="en-US"/>
            </a:p>
          </p:txBody>
        </p:sp>
      </p:grpSp>
      <p:grpSp>
        <p:nvGrpSpPr>
          <p:cNvPr id="135178" name="Group 23"/>
          <p:cNvGrpSpPr>
            <a:grpSpLocks/>
          </p:cNvGrpSpPr>
          <p:nvPr/>
        </p:nvGrpSpPr>
        <p:grpSpPr bwMode="auto">
          <a:xfrm>
            <a:off x="2479675" y="2482850"/>
            <a:ext cx="3130550" cy="2589213"/>
            <a:chOff x="1562" y="1564"/>
            <a:chExt cx="1972" cy="1631"/>
          </a:xfrm>
        </p:grpSpPr>
        <p:sp>
          <p:nvSpPr>
            <p:cNvPr id="135214" name="Freeform 24"/>
            <p:cNvSpPr>
              <a:spLocks/>
            </p:cNvSpPr>
            <p:nvPr/>
          </p:nvSpPr>
          <p:spPr bwMode="auto">
            <a:xfrm>
              <a:off x="1598" y="1869"/>
              <a:ext cx="1900" cy="1097"/>
            </a:xfrm>
            <a:custGeom>
              <a:avLst/>
              <a:gdLst>
                <a:gd name="T0" fmla="*/ 0 w 317"/>
                <a:gd name="T1" fmla="*/ 1097 h 183"/>
                <a:gd name="T2" fmla="*/ 953 w 317"/>
                <a:gd name="T3" fmla="*/ 342 h 183"/>
                <a:gd name="T4" fmla="*/ 1900 w 317"/>
                <a:gd name="T5" fmla="*/ 0 h 183"/>
                <a:gd name="T6" fmla="*/ 0 60000 65536"/>
                <a:gd name="T7" fmla="*/ 0 60000 65536"/>
                <a:gd name="T8" fmla="*/ 0 60000 65536"/>
                <a:gd name="T9" fmla="*/ 0 w 317"/>
                <a:gd name="T10" fmla="*/ 0 h 183"/>
                <a:gd name="T11" fmla="*/ 317 w 317"/>
                <a:gd name="T12" fmla="*/ 183 h 183"/>
              </a:gdLst>
              <a:ahLst/>
              <a:cxnLst>
                <a:cxn ang="T6">
                  <a:pos x="T0" y="T1"/>
                </a:cxn>
                <a:cxn ang="T7">
                  <a:pos x="T2" y="T3"/>
                </a:cxn>
                <a:cxn ang="T8">
                  <a:pos x="T4" y="T5"/>
                </a:cxn>
              </a:cxnLst>
              <a:rect l="T9" t="T10" r="T11" b="T12"/>
              <a:pathLst>
                <a:path w="317" h="183">
                  <a:moveTo>
                    <a:pt x="0" y="183"/>
                  </a:moveTo>
                  <a:lnTo>
                    <a:pt x="159" y="57"/>
                  </a:lnTo>
                  <a:lnTo>
                    <a:pt x="317" y="0"/>
                  </a:lnTo>
                </a:path>
              </a:pathLst>
            </a:custGeom>
            <a:noFill/>
            <a:ln w="28575">
              <a:solidFill>
                <a:srgbClr val="007FA1"/>
              </a:solidFill>
              <a:round/>
              <a:headEnd/>
              <a:tailEnd/>
            </a:ln>
          </p:spPr>
          <p:txBody>
            <a:bodyPr/>
            <a:lstStyle/>
            <a:p>
              <a:endParaRPr lang="en-US"/>
            </a:p>
          </p:txBody>
        </p:sp>
        <p:grpSp>
          <p:nvGrpSpPr>
            <p:cNvPr id="135215" name="Group 25"/>
            <p:cNvGrpSpPr>
              <a:grpSpLocks/>
            </p:cNvGrpSpPr>
            <p:nvPr/>
          </p:nvGrpSpPr>
          <p:grpSpPr bwMode="auto">
            <a:xfrm>
              <a:off x="1562" y="1564"/>
              <a:ext cx="1972" cy="1631"/>
              <a:chOff x="1562" y="1564"/>
              <a:chExt cx="1972" cy="1631"/>
            </a:xfrm>
          </p:grpSpPr>
          <p:grpSp>
            <p:nvGrpSpPr>
              <p:cNvPr id="135216" name="Group 26"/>
              <p:cNvGrpSpPr>
                <a:grpSpLocks/>
              </p:cNvGrpSpPr>
              <p:nvPr/>
            </p:nvGrpSpPr>
            <p:grpSpPr bwMode="auto">
              <a:xfrm>
                <a:off x="1564" y="2769"/>
                <a:ext cx="64" cy="426"/>
                <a:chOff x="1676" y="2796"/>
                <a:chExt cx="64" cy="456"/>
              </a:xfrm>
            </p:grpSpPr>
            <p:sp>
              <p:nvSpPr>
                <p:cNvPr id="135229" name="Line 27"/>
                <p:cNvSpPr>
                  <a:spLocks noChangeShapeType="1"/>
                </p:cNvSpPr>
                <p:nvPr/>
              </p:nvSpPr>
              <p:spPr bwMode="auto">
                <a:xfrm>
                  <a:off x="1712" y="2796"/>
                  <a:ext cx="0" cy="456"/>
                </a:xfrm>
                <a:prstGeom prst="line">
                  <a:avLst/>
                </a:prstGeom>
                <a:noFill/>
                <a:ln w="28575">
                  <a:solidFill>
                    <a:srgbClr val="007FA1"/>
                  </a:solidFill>
                  <a:round/>
                  <a:headEnd/>
                  <a:tailEnd/>
                </a:ln>
              </p:spPr>
              <p:txBody>
                <a:bodyPr/>
                <a:lstStyle/>
                <a:p>
                  <a:endParaRPr lang="en-US"/>
                </a:p>
              </p:txBody>
            </p:sp>
            <p:sp>
              <p:nvSpPr>
                <p:cNvPr id="135230" name="Line 28"/>
                <p:cNvSpPr>
                  <a:spLocks noChangeShapeType="1"/>
                </p:cNvSpPr>
                <p:nvPr/>
              </p:nvSpPr>
              <p:spPr bwMode="auto">
                <a:xfrm>
                  <a:off x="1676" y="2796"/>
                  <a:ext cx="64" cy="0"/>
                </a:xfrm>
                <a:prstGeom prst="line">
                  <a:avLst/>
                </a:prstGeom>
                <a:noFill/>
                <a:ln w="28575">
                  <a:solidFill>
                    <a:srgbClr val="007FA1"/>
                  </a:solidFill>
                  <a:round/>
                  <a:headEnd/>
                  <a:tailEnd/>
                </a:ln>
              </p:spPr>
              <p:txBody>
                <a:bodyPr/>
                <a:lstStyle/>
                <a:p>
                  <a:endParaRPr lang="en-US"/>
                </a:p>
              </p:txBody>
            </p:sp>
            <p:sp>
              <p:nvSpPr>
                <p:cNvPr id="135231" name="Line 29"/>
                <p:cNvSpPr>
                  <a:spLocks noChangeShapeType="1"/>
                </p:cNvSpPr>
                <p:nvPr/>
              </p:nvSpPr>
              <p:spPr bwMode="auto">
                <a:xfrm>
                  <a:off x="1676" y="3252"/>
                  <a:ext cx="64" cy="0"/>
                </a:xfrm>
                <a:prstGeom prst="line">
                  <a:avLst/>
                </a:prstGeom>
                <a:noFill/>
                <a:ln w="28575">
                  <a:solidFill>
                    <a:srgbClr val="007FA1"/>
                  </a:solidFill>
                  <a:round/>
                  <a:headEnd/>
                  <a:tailEnd/>
                </a:ln>
              </p:spPr>
              <p:txBody>
                <a:bodyPr/>
                <a:lstStyle/>
                <a:p>
                  <a:endParaRPr lang="en-US"/>
                </a:p>
              </p:txBody>
            </p:sp>
          </p:grpSp>
          <p:grpSp>
            <p:nvGrpSpPr>
              <p:cNvPr id="135217" name="Group 30"/>
              <p:cNvGrpSpPr>
                <a:grpSpLocks/>
              </p:cNvGrpSpPr>
              <p:nvPr/>
            </p:nvGrpSpPr>
            <p:grpSpPr bwMode="auto">
              <a:xfrm>
                <a:off x="2519" y="1933"/>
                <a:ext cx="64" cy="592"/>
                <a:chOff x="1676" y="2796"/>
                <a:chExt cx="64" cy="456"/>
              </a:xfrm>
            </p:grpSpPr>
            <p:sp>
              <p:nvSpPr>
                <p:cNvPr id="135226" name="Line 31"/>
                <p:cNvSpPr>
                  <a:spLocks noChangeShapeType="1"/>
                </p:cNvSpPr>
                <p:nvPr/>
              </p:nvSpPr>
              <p:spPr bwMode="auto">
                <a:xfrm>
                  <a:off x="1712" y="2796"/>
                  <a:ext cx="0" cy="456"/>
                </a:xfrm>
                <a:prstGeom prst="line">
                  <a:avLst/>
                </a:prstGeom>
                <a:noFill/>
                <a:ln w="28575">
                  <a:solidFill>
                    <a:srgbClr val="007FA1"/>
                  </a:solidFill>
                  <a:round/>
                  <a:headEnd/>
                  <a:tailEnd/>
                </a:ln>
              </p:spPr>
              <p:txBody>
                <a:bodyPr/>
                <a:lstStyle/>
                <a:p>
                  <a:endParaRPr lang="en-US"/>
                </a:p>
              </p:txBody>
            </p:sp>
            <p:sp>
              <p:nvSpPr>
                <p:cNvPr id="135227" name="Line 32"/>
                <p:cNvSpPr>
                  <a:spLocks noChangeShapeType="1"/>
                </p:cNvSpPr>
                <p:nvPr/>
              </p:nvSpPr>
              <p:spPr bwMode="auto">
                <a:xfrm>
                  <a:off x="1676" y="2796"/>
                  <a:ext cx="64" cy="0"/>
                </a:xfrm>
                <a:prstGeom prst="line">
                  <a:avLst/>
                </a:prstGeom>
                <a:noFill/>
                <a:ln w="28575">
                  <a:solidFill>
                    <a:srgbClr val="007FA1"/>
                  </a:solidFill>
                  <a:round/>
                  <a:headEnd/>
                  <a:tailEnd/>
                </a:ln>
              </p:spPr>
              <p:txBody>
                <a:bodyPr/>
                <a:lstStyle/>
                <a:p>
                  <a:endParaRPr lang="en-US"/>
                </a:p>
              </p:txBody>
            </p:sp>
            <p:sp>
              <p:nvSpPr>
                <p:cNvPr id="135228" name="Line 33"/>
                <p:cNvSpPr>
                  <a:spLocks noChangeShapeType="1"/>
                </p:cNvSpPr>
                <p:nvPr/>
              </p:nvSpPr>
              <p:spPr bwMode="auto">
                <a:xfrm>
                  <a:off x="1676" y="3252"/>
                  <a:ext cx="64" cy="0"/>
                </a:xfrm>
                <a:prstGeom prst="line">
                  <a:avLst/>
                </a:prstGeom>
                <a:noFill/>
                <a:ln w="28575">
                  <a:solidFill>
                    <a:srgbClr val="007FA1"/>
                  </a:solidFill>
                  <a:round/>
                  <a:headEnd/>
                  <a:tailEnd/>
                </a:ln>
              </p:spPr>
              <p:txBody>
                <a:bodyPr/>
                <a:lstStyle/>
                <a:p>
                  <a:endParaRPr lang="en-US"/>
                </a:p>
              </p:txBody>
            </p:sp>
          </p:grpSp>
          <p:grpSp>
            <p:nvGrpSpPr>
              <p:cNvPr id="135218" name="Group 34"/>
              <p:cNvGrpSpPr>
                <a:grpSpLocks/>
              </p:cNvGrpSpPr>
              <p:nvPr/>
            </p:nvGrpSpPr>
            <p:grpSpPr bwMode="auto">
              <a:xfrm>
                <a:off x="3459" y="1564"/>
                <a:ext cx="64" cy="658"/>
                <a:chOff x="1676" y="2796"/>
                <a:chExt cx="64" cy="456"/>
              </a:xfrm>
            </p:grpSpPr>
            <p:sp>
              <p:nvSpPr>
                <p:cNvPr id="135223" name="Line 35"/>
                <p:cNvSpPr>
                  <a:spLocks noChangeShapeType="1"/>
                </p:cNvSpPr>
                <p:nvPr/>
              </p:nvSpPr>
              <p:spPr bwMode="auto">
                <a:xfrm>
                  <a:off x="1712" y="2796"/>
                  <a:ext cx="0" cy="456"/>
                </a:xfrm>
                <a:prstGeom prst="line">
                  <a:avLst/>
                </a:prstGeom>
                <a:noFill/>
                <a:ln w="28575">
                  <a:solidFill>
                    <a:srgbClr val="007FA1"/>
                  </a:solidFill>
                  <a:round/>
                  <a:headEnd/>
                  <a:tailEnd/>
                </a:ln>
              </p:spPr>
              <p:txBody>
                <a:bodyPr/>
                <a:lstStyle/>
                <a:p>
                  <a:endParaRPr lang="en-US"/>
                </a:p>
              </p:txBody>
            </p:sp>
            <p:sp>
              <p:nvSpPr>
                <p:cNvPr id="135224" name="Line 36"/>
                <p:cNvSpPr>
                  <a:spLocks noChangeShapeType="1"/>
                </p:cNvSpPr>
                <p:nvPr/>
              </p:nvSpPr>
              <p:spPr bwMode="auto">
                <a:xfrm>
                  <a:off x="1676" y="2796"/>
                  <a:ext cx="64" cy="0"/>
                </a:xfrm>
                <a:prstGeom prst="line">
                  <a:avLst/>
                </a:prstGeom>
                <a:noFill/>
                <a:ln w="28575">
                  <a:solidFill>
                    <a:srgbClr val="007FA1"/>
                  </a:solidFill>
                  <a:round/>
                  <a:headEnd/>
                  <a:tailEnd/>
                </a:ln>
              </p:spPr>
              <p:txBody>
                <a:bodyPr/>
                <a:lstStyle/>
                <a:p>
                  <a:endParaRPr lang="en-US"/>
                </a:p>
              </p:txBody>
            </p:sp>
            <p:sp>
              <p:nvSpPr>
                <p:cNvPr id="135225" name="Line 37"/>
                <p:cNvSpPr>
                  <a:spLocks noChangeShapeType="1"/>
                </p:cNvSpPr>
                <p:nvPr/>
              </p:nvSpPr>
              <p:spPr bwMode="auto">
                <a:xfrm>
                  <a:off x="1676" y="3252"/>
                  <a:ext cx="64" cy="0"/>
                </a:xfrm>
                <a:prstGeom prst="line">
                  <a:avLst/>
                </a:prstGeom>
                <a:noFill/>
                <a:ln w="28575">
                  <a:solidFill>
                    <a:srgbClr val="007FA1"/>
                  </a:solidFill>
                  <a:round/>
                  <a:headEnd/>
                  <a:tailEnd/>
                </a:ln>
              </p:spPr>
              <p:txBody>
                <a:bodyPr/>
                <a:lstStyle/>
                <a:p>
                  <a:endParaRPr lang="en-US"/>
                </a:p>
              </p:txBody>
            </p:sp>
          </p:grpSp>
          <p:grpSp>
            <p:nvGrpSpPr>
              <p:cNvPr id="135219" name="Group 38"/>
              <p:cNvGrpSpPr>
                <a:grpSpLocks/>
              </p:cNvGrpSpPr>
              <p:nvPr/>
            </p:nvGrpSpPr>
            <p:grpSpPr bwMode="auto">
              <a:xfrm>
                <a:off x="1562" y="1833"/>
                <a:ext cx="1972" cy="1169"/>
                <a:chOff x="1562" y="1833"/>
                <a:chExt cx="1972" cy="1169"/>
              </a:xfrm>
            </p:grpSpPr>
            <p:sp>
              <p:nvSpPr>
                <p:cNvPr id="135220" name="Freeform 39"/>
                <p:cNvSpPr>
                  <a:spLocks/>
                </p:cNvSpPr>
                <p:nvPr/>
              </p:nvSpPr>
              <p:spPr bwMode="auto">
                <a:xfrm>
                  <a:off x="1562" y="2931"/>
                  <a:ext cx="71" cy="71"/>
                </a:xfrm>
                <a:custGeom>
                  <a:avLst/>
                  <a:gdLst>
                    <a:gd name="T0" fmla="*/ 36 w 71"/>
                    <a:gd name="T1" fmla="*/ 0 h 71"/>
                    <a:gd name="T2" fmla="*/ 71 w 71"/>
                    <a:gd name="T3" fmla="*/ 35 h 71"/>
                    <a:gd name="T4" fmla="*/ 36 w 71"/>
                    <a:gd name="T5" fmla="*/ 71 h 71"/>
                    <a:gd name="T6" fmla="*/ 0 w 71"/>
                    <a:gd name="T7" fmla="*/ 35 h 71"/>
                    <a:gd name="T8" fmla="*/ 36 w 71"/>
                    <a:gd name="T9" fmla="*/ 0 h 71"/>
                    <a:gd name="T10" fmla="*/ 0 60000 65536"/>
                    <a:gd name="T11" fmla="*/ 0 60000 65536"/>
                    <a:gd name="T12" fmla="*/ 0 60000 65536"/>
                    <a:gd name="T13" fmla="*/ 0 60000 65536"/>
                    <a:gd name="T14" fmla="*/ 0 60000 65536"/>
                    <a:gd name="T15" fmla="*/ 0 w 71"/>
                    <a:gd name="T16" fmla="*/ 0 h 71"/>
                    <a:gd name="T17" fmla="*/ 71 w 71"/>
                    <a:gd name="T18" fmla="*/ 71 h 71"/>
                  </a:gdLst>
                  <a:ahLst/>
                  <a:cxnLst>
                    <a:cxn ang="T10">
                      <a:pos x="T0" y="T1"/>
                    </a:cxn>
                    <a:cxn ang="T11">
                      <a:pos x="T2" y="T3"/>
                    </a:cxn>
                    <a:cxn ang="T12">
                      <a:pos x="T4" y="T5"/>
                    </a:cxn>
                    <a:cxn ang="T13">
                      <a:pos x="T6" y="T7"/>
                    </a:cxn>
                    <a:cxn ang="T14">
                      <a:pos x="T8" y="T9"/>
                    </a:cxn>
                  </a:cxnLst>
                  <a:rect l="T15" t="T16" r="T17" b="T18"/>
                  <a:pathLst>
                    <a:path w="71" h="71">
                      <a:moveTo>
                        <a:pt x="36" y="0"/>
                      </a:moveTo>
                      <a:lnTo>
                        <a:pt x="71" y="35"/>
                      </a:lnTo>
                      <a:lnTo>
                        <a:pt x="36" y="71"/>
                      </a:lnTo>
                      <a:lnTo>
                        <a:pt x="0" y="35"/>
                      </a:lnTo>
                      <a:lnTo>
                        <a:pt x="36" y="0"/>
                      </a:lnTo>
                      <a:close/>
                    </a:path>
                  </a:pathLst>
                </a:custGeom>
                <a:solidFill>
                  <a:srgbClr val="007FA1"/>
                </a:solidFill>
                <a:ln w="25400">
                  <a:solidFill>
                    <a:srgbClr val="007FA1"/>
                  </a:solidFill>
                  <a:round/>
                  <a:headEnd/>
                  <a:tailEnd/>
                </a:ln>
              </p:spPr>
              <p:txBody>
                <a:bodyPr/>
                <a:lstStyle/>
                <a:p>
                  <a:endParaRPr lang="en-US"/>
                </a:p>
              </p:txBody>
            </p:sp>
            <p:sp>
              <p:nvSpPr>
                <p:cNvPr id="135221" name="Freeform 40"/>
                <p:cNvSpPr>
                  <a:spLocks/>
                </p:cNvSpPr>
                <p:nvPr/>
              </p:nvSpPr>
              <p:spPr bwMode="auto">
                <a:xfrm>
                  <a:off x="2515" y="2175"/>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7FA1"/>
                </a:solidFill>
                <a:ln w="25400">
                  <a:solidFill>
                    <a:srgbClr val="007FA1"/>
                  </a:solidFill>
                  <a:round/>
                  <a:headEnd/>
                  <a:tailEnd/>
                </a:ln>
              </p:spPr>
              <p:txBody>
                <a:bodyPr/>
                <a:lstStyle/>
                <a:p>
                  <a:endParaRPr lang="en-US"/>
                </a:p>
              </p:txBody>
            </p:sp>
            <p:sp>
              <p:nvSpPr>
                <p:cNvPr id="135222" name="Freeform 41"/>
                <p:cNvSpPr>
                  <a:spLocks/>
                </p:cNvSpPr>
                <p:nvPr/>
              </p:nvSpPr>
              <p:spPr bwMode="auto">
                <a:xfrm>
                  <a:off x="3462" y="1833"/>
                  <a:ext cx="72" cy="72"/>
                </a:xfrm>
                <a:custGeom>
                  <a:avLst/>
                  <a:gdLst>
                    <a:gd name="T0" fmla="*/ 36 w 72"/>
                    <a:gd name="T1" fmla="*/ 0 h 72"/>
                    <a:gd name="T2" fmla="*/ 72 w 72"/>
                    <a:gd name="T3" fmla="*/ 36 h 72"/>
                    <a:gd name="T4" fmla="*/ 36 w 72"/>
                    <a:gd name="T5" fmla="*/ 72 h 72"/>
                    <a:gd name="T6" fmla="*/ 0 w 72"/>
                    <a:gd name="T7" fmla="*/ 36 h 72"/>
                    <a:gd name="T8" fmla="*/ 36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7FA1"/>
                </a:solidFill>
                <a:ln w="25400">
                  <a:solidFill>
                    <a:srgbClr val="007FA1"/>
                  </a:solidFill>
                  <a:round/>
                  <a:headEnd/>
                  <a:tailEnd/>
                </a:ln>
              </p:spPr>
              <p:txBody>
                <a:bodyPr/>
                <a:lstStyle/>
                <a:p>
                  <a:endParaRPr lang="en-US"/>
                </a:p>
              </p:txBody>
            </p:sp>
          </p:grpSp>
        </p:grpSp>
      </p:grpSp>
      <p:grpSp>
        <p:nvGrpSpPr>
          <p:cNvPr id="135179" name="Group 42"/>
          <p:cNvGrpSpPr>
            <a:grpSpLocks/>
          </p:cNvGrpSpPr>
          <p:nvPr/>
        </p:nvGrpSpPr>
        <p:grpSpPr bwMode="auto">
          <a:xfrm>
            <a:off x="2478088" y="3162300"/>
            <a:ext cx="3117850" cy="1801813"/>
            <a:chOff x="1561" y="1992"/>
            <a:chExt cx="1964" cy="1135"/>
          </a:xfrm>
        </p:grpSpPr>
        <p:grpSp>
          <p:nvGrpSpPr>
            <p:cNvPr id="135198" name="Group 43"/>
            <p:cNvGrpSpPr>
              <a:grpSpLocks/>
            </p:cNvGrpSpPr>
            <p:nvPr/>
          </p:nvGrpSpPr>
          <p:grpSpPr bwMode="auto">
            <a:xfrm>
              <a:off x="1561" y="2647"/>
              <a:ext cx="64" cy="480"/>
              <a:chOff x="1676" y="2796"/>
              <a:chExt cx="64" cy="456"/>
            </a:xfrm>
          </p:grpSpPr>
          <p:sp>
            <p:nvSpPr>
              <p:cNvPr id="135211" name="Line 44"/>
              <p:cNvSpPr>
                <a:spLocks noChangeShapeType="1"/>
              </p:cNvSpPr>
              <p:nvPr/>
            </p:nvSpPr>
            <p:spPr bwMode="auto">
              <a:xfrm>
                <a:off x="1712" y="2796"/>
                <a:ext cx="0" cy="456"/>
              </a:xfrm>
              <a:prstGeom prst="line">
                <a:avLst/>
              </a:prstGeom>
              <a:noFill/>
              <a:ln w="28575">
                <a:solidFill>
                  <a:srgbClr val="EC8026"/>
                </a:solidFill>
                <a:round/>
                <a:headEnd/>
                <a:tailEnd/>
              </a:ln>
            </p:spPr>
            <p:txBody>
              <a:bodyPr/>
              <a:lstStyle/>
              <a:p>
                <a:endParaRPr lang="en-US"/>
              </a:p>
            </p:txBody>
          </p:sp>
          <p:sp>
            <p:nvSpPr>
              <p:cNvPr id="135212" name="Line 45"/>
              <p:cNvSpPr>
                <a:spLocks noChangeShapeType="1"/>
              </p:cNvSpPr>
              <p:nvPr/>
            </p:nvSpPr>
            <p:spPr bwMode="auto">
              <a:xfrm>
                <a:off x="1676" y="2796"/>
                <a:ext cx="64" cy="0"/>
              </a:xfrm>
              <a:prstGeom prst="line">
                <a:avLst/>
              </a:prstGeom>
              <a:noFill/>
              <a:ln w="28575">
                <a:solidFill>
                  <a:srgbClr val="EC8026"/>
                </a:solidFill>
                <a:round/>
                <a:headEnd/>
                <a:tailEnd/>
              </a:ln>
            </p:spPr>
            <p:txBody>
              <a:bodyPr/>
              <a:lstStyle/>
              <a:p>
                <a:endParaRPr lang="en-US"/>
              </a:p>
            </p:txBody>
          </p:sp>
          <p:sp>
            <p:nvSpPr>
              <p:cNvPr id="135213" name="Line 46"/>
              <p:cNvSpPr>
                <a:spLocks noChangeShapeType="1"/>
              </p:cNvSpPr>
              <p:nvPr/>
            </p:nvSpPr>
            <p:spPr bwMode="auto">
              <a:xfrm>
                <a:off x="1676" y="3252"/>
                <a:ext cx="64" cy="0"/>
              </a:xfrm>
              <a:prstGeom prst="line">
                <a:avLst/>
              </a:prstGeom>
              <a:noFill/>
              <a:ln w="28575">
                <a:solidFill>
                  <a:srgbClr val="EC8026"/>
                </a:solidFill>
                <a:round/>
                <a:headEnd/>
                <a:tailEnd/>
              </a:ln>
            </p:spPr>
            <p:txBody>
              <a:bodyPr/>
              <a:lstStyle/>
              <a:p>
                <a:endParaRPr lang="en-US"/>
              </a:p>
            </p:txBody>
          </p:sp>
        </p:grpSp>
        <p:grpSp>
          <p:nvGrpSpPr>
            <p:cNvPr id="135199" name="Group 47"/>
            <p:cNvGrpSpPr>
              <a:grpSpLocks/>
            </p:cNvGrpSpPr>
            <p:nvPr/>
          </p:nvGrpSpPr>
          <p:grpSpPr bwMode="auto">
            <a:xfrm>
              <a:off x="2517" y="2219"/>
              <a:ext cx="64" cy="658"/>
              <a:chOff x="1676" y="2796"/>
              <a:chExt cx="64" cy="456"/>
            </a:xfrm>
          </p:grpSpPr>
          <p:sp>
            <p:nvSpPr>
              <p:cNvPr id="135208" name="Line 48"/>
              <p:cNvSpPr>
                <a:spLocks noChangeShapeType="1"/>
              </p:cNvSpPr>
              <p:nvPr/>
            </p:nvSpPr>
            <p:spPr bwMode="auto">
              <a:xfrm>
                <a:off x="1712" y="2796"/>
                <a:ext cx="0" cy="456"/>
              </a:xfrm>
              <a:prstGeom prst="line">
                <a:avLst/>
              </a:prstGeom>
              <a:noFill/>
              <a:ln w="28575">
                <a:solidFill>
                  <a:srgbClr val="EC8026"/>
                </a:solidFill>
                <a:round/>
                <a:headEnd/>
                <a:tailEnd/>
              </a:ln>
            </p:spPr>
            <p:txBody>
              <a:bodyPr/>
              <a:lstStyle/>
              <a:p>
                <a:endParaRPr lang="en-US"/>
              </a:p>
            </p:txBody>
          </p:sp>
          <p:sp>
            <p:nvSpPr>
              <p:cNvPr id="135209" name="Line 49"/>
              <p:cNvSpPr>
                <a:spLocks noChangeShapeType="1"/>
              </p:cNvSpPr>
              <p:nvPr/>
            </p:nvSpPr>
            <p:spPr bwMode="auto">
              <a:xfrm>
                <a:off x="1676" y="2796"/>
                <a:ext cx="64" cy="0"/>
              </a:xfrm>
              <a:prstGeom prst="line">
                <a:avLst/>
              </a:prstGeom>
              <a:noFill/>
              <a:ln w="28575">
                <a:solidFill>
                  <a:srgbClr val="EC8026"/>
                </a:solidFill>
                <a:round/>
                <a:headEnd/>
                <a:tailEnd/>
              </a:ln>
            </p:spPr>
            <p:txBody>
              <a:bodyPr/>
              <a:lstStyle/>
              <a:p>
                <a:endParaRPr lang="en-US"/>
              </a:p>
            </p:txBody>
          </p:sp>
          <p:sp>
            <p:nvSpPr>
              <p:cNvPr id="135210" name="Line 50"/>
              <p:cNvSpPr>
                <a:spLocks noChangeShapeType="1"/>
              </p:cNvSpPr>
              <p:nvPr/>
            </p:nvSpPr>
            <p:spPr bwMode="auto">
              <a:xfrm>
                <a:off x="1676" y="3252"/>
                <a:ext cx="64" cy="0"/>
              </a:xfrm>
              <a:prstGeom prst="line">
                <a:avLst/>
              </a:prstGeom>
              <a:noFill/>
              <a:ln w="28575">
                <a:solidFill>
                  <a:srgbClr val="EC8026"/>
                </a:solidFill>
                <a:round/>
                <a:headEnd/>
                <a:tailEnd/>
              </a:ln>
            </p:spPr>
            <p:txBody>
              <a:bodyPr/>
              <a:lstStyle/>
              <a:p>
                <a:endParaRPr lang="en-US"/>
              </a:p>
            </p:txBody>
          </p:sp>
        </p:grpSp>
        <p:grpSp>
          <p:nvGrpSpPr>
            <p:cNvPr id="135200" name="Group 51"/>
            <p:cNvGrpSpPr>
              <a:grpSpLocks/>
            </p:cNvGrpSpPr>
            <p:nvPr/>
          </p:nvGrpSpPr>
          <p:grpSpPr bwMode="auto">
            <a:xfrm>
              <a:off x="3461" y="1992"/>
              <a:ext cx="64" cy="726"/>
              <a:chOff x="1676" y="2796"/>
              <a:chExt cx="64" cy="456"/>
            </a:xfrm>
          </p:grpSpPr>
          <p:sp>
            <p:nvSpPr>
              <p:cNvPr id="135205" name="Line 52"/>
              <p:cNvSpPr>
                <a:spLocks noChangeShapeType="1"/>
              </p:cNvSpPr>
              <p:nvPr/>
            </p:nvSpPr>
            <p:spPr bwMode="auto">
              <a:xfrm>
                <a:off x="1712" y="2796"/>
                <a:ext cx="0" cy="456"/>
              </a:xfrm>
              <a:prstGeom prst="line">
                <a:avLst/>
              </a:prstGeom>
              <a:noFill/>
              <a:ln w="28575">
                <a:solidFill>
                  <a:srgbClr val="EC8026"/>
                </a:solidFill>
                <a:round/>
                <a:headEnd/>
                <a:tailEnd/>
              </a:ln>
            </p:spPr>
            <p:txBody>
              <a:bodyPr/>
              <a:lstStyle/>
              <a:p>
                <a:endParaRPr lang="en-US"/>
              </a:p>
            </p:txBody>
          </p:sp>
          <p:sp>
            <p:nvSpPr>
              <p:cNvPr id="135206" name="Line 53"/>
              <p:cNvSpPr>
                <a:spLocks noChangeShapeType="1"/>
              </p:cNvSpPr>
              <p:nvPr/>
            </p:nvSpPr>
            <p:spPr bwMode="auto">
              <a:xfrm>
                <a:off x="1676" y="2796"/>
                <a:ext cx="64" cy="0"/>
              </a:xfrm>
              <a:prstGeom prst="line">
                <a:avLst/>
              </a:prstGeom>
              <a:noFill/>
              <a:ln w="28575">
                <a:solidFill>
                  <a:srgbClr val="EC8026"/>
                </a:solidFill>
                <a:round/>
                <a:headEnd/>
                <a:tailEnd/>
              </a:ln>
            </p:spPr>
            <p:txBody>
              <a:bodyPr/>
              <a:lstStyle/>
              <a:p>
                <a:endParaRPr lang="en-US"/>
              </a:p>
            </p:txBody>
          </p:sp>
          <p:sp>
            <p:nvSpPr>
              <p:cNvPr id="135207" name="Line 54"/>
              <p:cNvSpPr>
                <a:spLocks noChangeShapeType="1"/>
              </p:cNvSpPr>
              <p:nvPr/>
            </p:nvSpPr>
            <p:spPr bwMode="auto">
              <a:xfrm>
                <a:off x="1676" y="3252"/>
                <a:ext cx="64" cy="0"/>
              </a:xfrm>
              <a:prstGeom prst="line">
                <a:avLst/>
              </a:prstGeom>
              <a:noFill/>
              <a:ln w="28575">
                <a:solidFill>
                  <a:srgbClr val="EC8026"/>
                </a:solidFill>
                <a:round/>
                <a:headEnd/>
                <a:tailEnd/>
              </a:ln>
            </p:spPr>
            <p:txBody>
              <a:bodyPr/>
              <a:lstStyle/>
              <a:p>
                <a:endParaRPr lang="en-US"/>
              </a:p>
            </p:txBody>
          </p:sp>
        </p:grpSp>
        <p:sp>
          <p:nvSpPr>
            <p:cNvPr id="135201" name="Freeform 55"/>
            <p:cNvSpPr>
              <a:spLocks/>
            </p:cNvSpPr>
            <p:nvPr/>
          </p:nvSpPr>
          <p:spPr bwMode="auto">
            <a:xfrm>
              <a:off x="1598" y="2337"/>
              <a:ext cx="1900" cy="534"/>
            </a:xfrm>
            <a:custGeom>
              <a:avLst/>
              <a:gdLst>
                <a:gd name="T0" fmla="*/ 0 w 317"/>
                <a:gd name="T1" fmla="*/ 534 h 89"/>
                <a:gd name="T2" fmla="*/ 953 w 317"/>
                <a:gd name="T3" fmla="*/ 186 h 89"/>
                <a:gd name="T4" fmla="*/ 1900 w 317"/>
                <a:gd name="T5" fmla="*/ 0 h 89"/>
                <a:gd name="T6" fmla="*/ 0 60000 65536"/>
                <a:gd name="T7" fmla="*/ 0 60000 65536"/>
                <a:gd name="T8" fmla="*/ 0 60000 65536"/>
                <a:gd name="T9" fmla="*/ 0 w 317"/>
                <a:gd name="T10" fmla="*/ 0 h 89"/>
                <a:gd name="T11" fmla="*/ 317 w 317"/>
                <a:gd name="T12" fmla="*/ 89 h 89"/>
              </a:gdLst>
              <a:ahLst/>
              <a:cxnLst>
                <a:cxn ang="T6">
                  <a:pos x="T0" y="T1"/>
                </a:cxn>
                <a:cxn ang="T7">
                  <a:pos x="T2" y="T3"/>
                </a:cxn>
                <a:cxn ang="T8">
                  <a:pos x="T4" y="T5"/>
                </a:cxn>
              </a:cxnLst>
              <a:rect l="T9" t="T10" r="T11" b="T12"/>
              <a:pathLst>
                <a:path w="317" h="89">
                  <a:moveTo>
                    <a:pt x="0" y="89"/>
                  </a:moveTo>
                  <a:lnTo>
                    <a:pt x="159" y="31"/>
                  </a:lnTo>
                  <a:lnTo>
                    <a:pt x="317" y="0"/>
                  </a:lnTo>
                </a:path>
              </a:pathLst>
            </a:custGeom>
            <a:noFill/>
            <a:ln w="28575">
              <a:solidFill>
                <a:srgbClr val="EC8026"/>
              </a:solidFill>
              <a:round/>
              <a:headEnd/>
              <a:tailEnd/>
            </a:ln>
          </p:spPr>
          <p:txBody>
            <a:bodyPr/>
            <a:lstStyle/>
            <a:p>
              <a:endParaRPr lang="en-US"/>
            </a:p>
          </p:txBody>
        </p:sp>
        <p:sp>
          <p:nvSpPr>
            <p:cNvPr id="135202" name="Rectangle 56"/>
            <p:cNvSpPr>
              <a:spLocks noChangeArrowheads="1"/>
            </p:cNvSpPr>
            <p:nvPr/>
          </p:nvSpPr>
          <p:spPr bwMode="auto">
            <a:xfrm>
              <a:off x="1568" y="2841"/>
              <a:ext cx="53" cy="54"/>
            </a:xfrm>
            <a:prstGeom prst="rect">
              <a:avLst/>
            </a:prstGeom>
            <a:solidFill>
              <a:srgbClr val="EC8026"/>
            </a:solidFill>
            <a:ln w="25400">
              <a:solidFill>
                <a:srgbClr val="EC8026"/>
              </a:solidFill>
              <a:miter lim="800000"/>
              <a:headEnd/>
              <a:tailEnd/>
            </a:ln>
          </p:spPr>
          <p:txBody>
            <a:bodyPr/>
            <a:lstStyle/>
            <a:p>
              <a:endParaRPr lang="en-US"/>
            </a:p>
          </p:txBody>
        </p:sp>
        <p:sp>
          <p:nvSpPr>
            <p:cNvPr id="135203" name="Rectangle 57"/>
            <p:cNvSpPr>
              <a:spLocks noChangeArrowheads="1"/>
            </p:cNvSpPr>
            <p:nvPr/>
          </p:nvSpPr>
          <p:spPr bwMode="auto">
            <a:xfrm>
              <a:off x="2526" y="2493"/>
              <a:ext cx="54" cy="54"/>
            </a:xfrm>
            <a:prstGeom prst="rect">
              <a:avLst/>
            </a:prstGeom>
            <a:solidFill>
              <a:srgbClr val="EC8026"/>
            </a:solidFill>
            <a:ln w="25400">
              <a:solidFill>
                <a:srgbClr val="EC8026"/>
              </a:solidFill>
              <a:miter lim="800000"/>
              <a:headEnd/>
              <a:tailEnd/>
            </a:ln>
          </p:spPr>
          <p:txBody>
            <a:bodyPr/>
            <a:lstStyle/>
            <a:p>
              <a:endParaRPr lang="en-US"/>
            </a:p>
          </p:txBody>
        </p:sp>
        <p:sp>
          <p:nvSpPr>
            <p:cNvPr id="135204" name="Rectangle 58"/>
            <p:cNvSpPr>
              <a:spLocks noChangeArrowheads="1"/>
            </p:cNvSpPr>
            <p:nvPr/>
          </p:nvSpPr>
          <p:spPr bwMode="auto">
            <a:xfrm>
              <a:off x="3468" y="2307"/>
              <a:ext cx="54" cy="54"/>
            </a:xfrm>
            <a:prstGeom prst="rect">
              <a:avLst/>
            </a:prstGeom>
            <a:solidFill>
              <a:srgbClr val="EC8026"/>
            </a:solidFill>
            <a:ln w="25400">
              <a:solidFill>
                <a:srgbClr val="EC8026"/>
              </a:solidFill>
              <a:miter lim="800000"/>
              <a:headEnd/>
              <a:tailEnd/>
            </a:ln>
          </p:spPr>
          <p:txBody>
            <a:bodyPr/>
            <a:lstStyle/>
            <a:p>
              <a:endParaRPr lang="en-US"/>
            </a:p>
          </p:txBody>
        </p:sp>
      </p:grpSp>
      <p:grpSp>
        <p:nvGrpSpPr>
          <p:cNvPr id="135180" name="Group 59"/>
          <p:cNvGrpSpPr>
            <a:grpSpLocks/>
          </p:cNvGrpSpPr>
          <p:nvPr/>
        </p:nvGrpSpPr>
        <p:grpSpPr bwMode="auto">
          <a:xfrm>
            <a:off x="1446213" y="2101850"/>
            <a:ext cx="225425" cy="3232150"/>
            <a:chOff x="903" y="1324"/>
            <a:chExt cx="142" cy="2036"/>
          </a:xfrm>
        </p:grpSpPr>
        <p:sp>
          <p:nvSpPr>
            <p:cNvPr id="135191" name="Rectangle 60"/>
            <p:cNvSpPr>
              <a:spLocks noChangeArrowheads="1"/>
            </p:cNvSpPr>
            <p:nvPr/>
          </p:nvSpPr>
          <p:spPr bwMode="auto">
            <a:xfrm>
              <a:off x="903" y="3206"/>
              <a:ext cx="142" cy="154"/>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12</a:t>
              </a:r>
              <a:endParaRPr lang="en-US" b="1"/>
            </a:p>
          </p:txBody>
        </p:sp>
        <p:sp>
          <p:nvSpPr>
            <p:cNvPr id="135192" name="Rectangle 61"/>
            <p:cNvSpPr>
              <a:spLocks noChangeArrowheads="1"/>
            </p:cNvSpPr>
            <p:nvPr/>
          </p:nvSpPr>
          <p:spPr bwMode="auto">
            <a:xfrm>
              <a:off x="903" y="2895"/>
              <a:ext cx="142" cy="154"/>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13</a:t>
              </a:r>
              <a:endParaRPr lang="en-US" b="1"/>
            </a:p>
          </p:txBody>
        </p:sp>
        <p:sp>
          <p:nvSpPr>
            <p:cNvPr id="135193" name="Rectangle 62"/>
            <p:cNvSpPr>
              <a:spLocks noChangeArrowheads="1"/>
            </p:cNvSpPr>
            <p:nvPr/>
          </p:nvSpPr>
          <p:spPr bwMode="auto">
            <a:xfrm>
              <a:off x="903" y="2577"/>
              <a:ext cx="142" cy="154"/>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14</a:t>
              </a:r>
              <a:endParaRPr lang="en-US" b="1"/>
            </a:p>
          </p:txBody>
        </p:sp>
        <p:sp>
          <p:nvSpPr>
            <p:cNvPr id="135194" name="Rectangle 63"/>
            <p:cNvSpPr>
              <a:spLocks noChangeArrowheads="1"/>
            </p:cNvSpPr>
            <p:nvPr/>
          </p:nvSpPr>
          <p:spPr bwMode="auto">
            <a:xfrm>
              <a:off x="903" y="2265"/>
              <a:ext cx="142" cy="154"/>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15</a:t>
              </a:r>
              <a:endParaRPr lang="en-US" b="1"/>
            </a:p>
          </p:txBody>
        </p:sp>
        <p:sp>
          <p:nvSpPr>
            <p:cNvPr id="135195" name="Rectangle 64"/>
            <p:cNvSpPr>
              <a:spLocks noChangeArrowheads="1"/>
            </p:cNvSpPr>
            <p:nvPr/>
          </p:nvSpPr>
          <p:spPr bwMode="auto">
            <a:xfrm>
              <a:off x="903" y="1953"/>
              <a:ext cx="142" cy="154"/>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16</a:t>
              </a:r>
              <a:endParaRPr lang="en-US" b="1"/>
            </a:p>
          </p:txBody>
        </p:sp>
        <p:sp>
          <p:nvSpPr>
            <p:cNvPr id="135196" name="Rectangle 65"/>
            <p:cNvSpPr>
              <a:spLocks noChangeArrowheads="1"/>
            </p:cNvSpPr>
            <p:nvPr/>
          </p:nvSpPr>
          <p:spPr bwMode="auto">
            <a:xfrm>
              <a:off x="903" y="1636"/>
              <a:ext cx="142" cy="154"/>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17</a:t>
              </a:r>
              <a:endParaRPr lang="en-US" b="1"/>
            </a:p>
          </p:txBody>
        </p:sp>
        <p:sp>
          <p:nvSpPr>
            <p:cNvPr id="135197" name="Rectangle 66"/>
            <p:cNvSpPr>
              <a:spLocks noChangeArrowheads="1"/>
            </p:cNvSpPr>
            <p:nvPr/>
          </p:nvSpPr>
          <p:spPr bwMode="auto">
            <a:xfrm>
              <a:off x="903" y="1324"/>
              <a:ext cx="142" cy="154"/>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18</a:t>
              </a:r>
              <a:endParaRPr lang="en-US" b="1"/>
            </a:p>
          </p:txBody>
        </p:sp>
      </p:grpSp>
      <p:sp>
        <p:nvSpPr>
          <p:cNvPr id="135181" name="Rectangle 67"/>
          <p:cNvSpPr>
            <a:spLocks noChangeArrowheads="1"/>
          </p:cNvSpPr>
          <p:nvPr/>
        </p:nvSpPr>
        <p:spPr bwMode="auto">
          <a:xfrm>
            <a:off x="2141538" y="5299075"/>
            <a:ext cx="836612" cy="244475"/>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Baseline</a:t>
            </a:r>
            <a:endParaRPr lang="en-US" b="1"/>
          </a:p>
        </p:txBody>
      </p:sp>
      <p:sp>
        <p:nvSpPr>
          <p:cNvPr id="135182" name="Rectangle 68"/>
          <p:cNvSpPr>
            <a:spLocks noChangeArrowheads="1"/>
          </p:cNvSpPr>
          <p:nvPr/>
        </p:nvSpPr>
        <p:spPr bwMode="auto">
          <a:xfrm>
            <a:off x="3602038" y="5299075"/>
            <a:ext cx="903287" cy="244475"/>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6 months</a:t>
            </a:r>
            <a:endParaRPr lang="en-US" b="1"/>
          </a:p>
        </p:txBody>
      </p:sp>
      <p:sp>
        <p:nvSpPr>
          <p:cNvPr id="135183" name="Rectangle 69"/>
          <p:cNvSpPr>
            <a:spLocks noChangeArrowheads="1"/>
          </p:cNvSpPr>
          <p:nvPr/>
        </p:nvSpPr>
        <p:spPr bwMode="auto">
          <a:xfrm>
            <a:off x="5051425" y="5299075"/>
            <a:ext cx="1016000" cy="244475"/>
          </a:xfrm>
          <a:prstGeom prst="rect">
            <a:avLst/>
          </a:prstGeom>
          <a:noFill/>
          <a:ln w="9525">
            <a:noFill/>
            <a:miter lim="800000"/>
            <a:headEnd/>
            <a:tailEnd/>
          </a:ln>
        </p:spPr>
        <p:txBody>
          <a:bodyPr wrap="none" lIns="0" tIns="0" rIns="0" bIns="0">
            <a:spAutoFit/>
          </a:bodyPr>
          <a:lstStyle/>
          <a:p>
            <a:pPr algn="ctr" eaLnBrk="0" hangingPunct="0"/>
            <a:r>
              <a:rPr lang="en-US" b="1">
                <a:solidFill>
                  <a:srgbClr val="000000"/>
                </a:solidFill>
              </a:rPr>
              <a:t>12 months</a:t>
            </a:r>
            <a:endParaRPr lang="en-US" b="1"/>
          </a:p>
        </p:txBody>
      </p:sp>
      <p:sp>
        <p:nvSpPr>
          <p:cNvPr id="135184" name="Rectangle 70"/>
          <p:cNvSpPr>
            <a:spLocks noGrp="1" noChangeArrowheads="1"/>
          </p:cNvSpPr>
          <p:nvPr>
            <p:ph type="title"/>
          </p:nvPr>
        </p:nvSpPr>
        <p:spPr/>
        <p:txBody>
          <a:bodyPr/>
          <a:lstStyle/>
          <a:p>
            <a:pPr eaLnBrk="1" hangingPunct="1"/>
            <a:r>
              <a:rPr lang="en-US" sz="2800" smtClean="0"/>
              <a:t>Prospective improvement in myocardial T2* </a:t>
            </a:r>
            <a:br>
              <a:rPr lang="en-US" sz="2800" smtClean="0"/>
            </a:br>
            <a:r>
              <a:rPr lang="en-US" sz="2800" smtClean="0"/>
              <a:t>with DFO and deferiprone monotherapy</a:t>
            </a:r>
          </a:p>
        </p:txBody>
      </p:sp>
      <p:sp>
        <p:nvSpPr>
          <p:cNvPr id="135185" name="Rectangle 71"/>
          <p:cNvSpPr>
            <a:spLocks noChangeArrowheads="1"/>
          </p:cNvSpPr>
          <p:nvPr/>
        </p:nvSpPr>
        <p:spPr bwMode="auto">
          <a:xfrm>
            <a:off x="2152650" y="1654175"/>
            <a:ext cx="2235200" cy="212725"/>
          </a:xfrm>
          <a:prstGeom prst="rect">
            <a:avLst/>
          </a:prstGeom>
          <a:solidFill>
            <a:schemeClr val="bg1"/>
          </a:solidFill>
          <a:ln w="9525">
            <a:noFill/>
            <a:miter lim="800000"/>
            <a:headEnd/>
            <a:tailEnd/>
          </a:ln>
        </p:spPr>
        <p:txBody>
          <a:bodyPr wrap="none" lIns="0" tIns="0" rIns="0" bIns="0">
            <a:spAutoFit/>
          </a:bodyPr>
          <a:lstStyle/>
          <a:p>
            <a:pPr>
              <a:spcBef>
                <a:spcPct val="50000"/>
              </a:spcBef>
              <a:spcAft>
                <a:spcPct val="20000"/>
              </a:spcAft>
              <a:buClr>
                <a:srgbClr val="EC8026"/>
              </a:buClr>
              <a:buFont typeface="Arial" pitchFamily="34" charset="0"/>
              <a:buNone/>
            </a:pPr>
            <a:r>
              <a:rPr lang="en-US" sz="1400" b="1">
                <a:solidFill>
                  <a:srgbClr val="000000"/>
                </a:solidFill>
              </a:rPr>
              <a:t>DFO 43 mg/kg/day x 5.7 sc</a:t>
            </a:r>
            <a:endParaRPr lang="en-GB" sz="1400" b="1">
              <a:solidFill>
                <a:srgbClr val="000000"/>
              </a:solidFill>
            </a:endParaRPr>
          </a:p>
        </p:txBody>
      </p:sp>
      <p:sp>
        <p:nvSpPr>
          <p:cNvPr id="135186" name="Line 72"/>
          <p:cNvSpPr>
            <a:spLocks noChangeShapeType="1"/>
          </p:cNvSpPr>
          <p:nvPr/>
        </p:nvSpPr>
        <p:spPr bwMode="auto">
          <a:xfrm>
            <a:off x="4632325" y="1766888"/>
            <a:ext cx="381000" cy="0"/>
          </a:xfrm>
          <a:prstGeom prst="line">
            <a:avLst/>
          </a:prstGeom>
          <a:noFill/>
          <a:ln w="28575">
            <a:solidFill>
              <a:srgbClr val="007FA1"/>
            </a:solidFill>
            <a:round/>
            <a:headEnd/>
            <a:tailEnd/>
          </a:ln>
        </p:spPr>
        <p:txBody>
          <a:bodyPr lIns="91427" tIns="45713" rIns="91427" bIns="45713"/>
          <a:lstStyle/>
          <a:p>
            <a:endParaRPr lang="en-US"/>
          </a:p>
        </p:txBody>
      </p:sp>
      <p:sp>
        <p:nvSpPr>
          <p:cNvPr id="135187" name="Freeform 73"/>
          <p:cNvSpPr>
            <a:spLocks/>
          </p:cNvSpPr>
          <p:nvPr/>
        </p:nvSpPr>
        <p:spPr bwMode="auto">
          <a:xfrm>
            <a:off x="4776788" y="1708150"/>
            <a:ext cx="114300" cy="114300"/>
          </a:xfrm>
          <a:custGeom>
            <a:avLst/>
            <a:gdLst>
              <a:gd name="T0" fmla="*/ 57150 w 72"/>
              <a:gd name="T1" fmla="*/ 0 h 72"/>
              <a:gd name="T2" fmla="*/ 114300 w 72"/>
              <a:gd name="T3" fmla="*/ 57150 h 72"/>
              <a:gd name="T4" fmla="*/ 57150 w 72"/>
              <a:gd name="T5" fmla="*/ 114300 h 72"/>
              <a:gd name="T6" fmla="*/ 0 w 72"/>
              <a:gd name="T7" fmla="*/ 57150 h 72"/>
              <a:gd name="T8" fmla="*/ 57150 w 72"/>
              <a:gd name="T9" fmla="*/ 0 h 72"/>
              <a:gd name="T10" fmla="*/ 0 60000 65536"/>
              <a:gd name="T11" fmla="*/ 0 60000 65536"/>
              <a:gd name="T12" fmla="*/ 0 60000 65536"/>
              <a:gd name="T13" fmla="*/ 0 60000 65536"/>
              <a:gd name="T14" fmla="*/ 0 60000 65536"/>
              <a:gd name="T15" fmla="*/ 0 w 72"/>
              <a:gd name="T16" fmla="*/ 0 h 72"/>
              <a:gd name="T17" fmla="*/ 72 w 72"/>
              <a:gd name="T18" fmla="*/ 72 h 72"/>
            </a:gdLst>
            <a:ahLst/>
            <a:cxnLst>
              <a:cxn ang="T10">
                <a:pos x="T0" y="T1"/>
              </a:cxn>
              <a:cxn ang="T11">
                <a:pos x="T2" y="T3"/>
              </a:cxn>
              <a:cxn ang="T12">
                <a:pos x="T4" y="T5"/>
              </a:cxn>
              <a:cxn ang="T13">
                <a:pos x="T6" y="T7"/>
              </a:cxn>
              <a:cxn ang="T14">
                <a:pos x="T8" y="T9"/>
              </a:cxn>
            </a:cxnLst>
            <a:rect l="T15" t="T16" r="T17" b="T18"/>
            <a:pathLst>
              <a:path w="72" h="72">
                <a:moveTo>
                  <a:pt x="36" y="0"/>
                </a:moveTo>
                <a:lnTo>
                  <a:pt x="72" y="36"/>
                </a:lnTo>
                <a:lnTo>
                  <a:pt x="36" y="72"/>
                </a:lnTo>
                <a:lnTo>
                  <a:pt x="0" y="36"/>
                </a:lnTo>
                <a:lnTo>
                  <a:pt x="36" y="0"/>
                </a:lnTo>
                <a:close/>
              </a:path>
            </a:pathLst>
          </a:custGeom>
          <a:solidFill>
            <a:srgbClr val="007FA1"/>
          </a:solidFill>
          <a:ln w="25400">
            <a:noFill/>
            <a:round/>
            <a:headEnd/>
            <a:tailEnd/>
          </a:ln>
        </p:spPr>
        <p:txBody>
          <a:bodyPr/>
          <a:lstStyle/>
          <a:p>
            <a:endParaRPr lang="en-US"/>
          </a:p>
        </p:txBody>
      </p:sp>
      <p:sp>
        <p:nvSpPr>
          <p:cNvPr id="135188" name="Line 74"/>
          <p:cNvSpPr>
            <a:spLocks noChangeShapeType="1"/>
          </p:cNvSpPr>
          <p:nvPr/>
        </p:nvSpPr>
        <p:spPr bwMode="auto">
          <a:xfrm>
            <a:off x="1679575" y="1766888"/>
            <a:ext cx="381000" cy="0"/>
          </a:xfrm>
          <a:prstGeom prst="line">
            <a:avLst/>
          </a:prstGeom>
          <a:noFill/>
          <a:ln w="28575">
            <a:solidFill>
              <a:srgbClr val="EC8026"/>
            </a:solidFill>
            <a:round/>
            <a:headEnd/>
            <a:tailEnd/>
          </a:ln>
        </p:spPr>
        <p:txBody>
          <a:bodyPr lIns="91427" tIns="45713" rIns="91427" bIns="45713"/>
          <a:lstStyle/>
          <a:p>
            <a:endParaRPr lang="en-US"/>
          </a:p>
        </p:txBody>
      </p:sp>
      <p:sp>
        <p:nvSpPr>
          <p:cNvPr id="135189" name="Rectangle 75"/>
          <p:cNvSpPr>
            <a:spLocks noChangeArrowheads="1"/>
          </p:cNvSpPr>
          <p:nvPr/>
        </p:nvSpPr>
        <p:spPr bwMode="auto">
          <a:xfrm>
            <a:off x="1828800" y="1727200"/>
            <a:ext cx="85725" cy="85725"/>
          </a:xfrm>
          <a:prstGeom prst="rect">
            <a:avLst/>
          </a:prstGeom>
          <a:solidFill>
            <a:srgbClr val="EC8026"/>
          </a:solidFill>
          <a:ln w="25400">
            <a:solidFill>
              <a:srgbClr val="EC8026"/>
            </a:solidFill>
            <a:miter lim="800000"/>
            <a:headEnd/>
            <a:tailEnd/>
          </a:ln>
        </p:spPr>
        <p:txBody>
          <a:bodyPr/>
          <a:lstStyle/>
          <a:p>
            <a:endParaRPr lang="en-US"/>
          </a:p>
        </p:txBody>
      </p:sp>
      <p:sp>
        <p:nvSpPr>
          <p:cNvPr id="176204" name="AutoShape 76"/>
          <p:cNvSpPr>
            <a:spLocks noChangeArrowheads="1"/>
          </p:cNvSpPr>
          <p:nvPr/>
        </p:nvSpPr>
        <p:spPr bwMode="auto">
          <a:xfrm>
            <a:off x="250825" y="5734050"/>
            <a:ext cx="8634413" cy="287338"/>
          </a:xfrm>
          <a:prstGeom prst="roundRect">
            <a:avLst>
              <a:gd name="adj" fmla="val 16667"/>
            </a:avLst>
          </a:prstGeom>
          <a:solidFill>
            <a:srgbClr val="EC8026"/>
          </a:solidFill>
          <a:ln w="38100">
            <a:noFill/>
            <a:round/>
            <a:headEnd/>
            <a:tailEnd/>
          </a:ln>
        </p:spPr>
        <p:txBody>
          <a:bodyPr wrap="none" anchor="ctr"/>
          <a:lstStyle/>
          <a:p>
            <a:pPr algn="ctr">
              <a:spcBef>
                <a:spcPct val="20000"/>
              </a:spcBef>
              <a:buClr>
                <a:schemeClr val="accent1"/>
              </a:buClr>
              <a:buFont typeface="Arial" pitchFamily="34" charset="0"/>
              <a:buNone/>
            </a:pPr>
            <a:r>
              <a:rPr lang="en-GB" b="1"/>
              <a:t>Significant improvement in myocardial T2* with both DFO and deferiprone </a:t>
            </a:r>
            <a:endParaRPr lang="en-US"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6204"/>
                                        </p:tgtEl>
                                        <p:attrNameLst>
                                          <p:attrName>style.visibility</p:attrName>
                                        </p:attrNameLst>
                                      </p:cBhvr>
                                      <p:to>
                                        <p:strVal val="visible"/>
                                      </p:to>
                                    </p:set>
                                    <p:animEffect transition="in" filter="wipe(left)">
                                      <p:cBhvr>
                                        <p:cTn id="7" dur="1000"/>
                                        <p:tgtEl>
                                          <p:spTgt spid="176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20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57" y="376318"/>
            <a:ext cx="6190743" cy="744795"/>
          </a:xfrm>
        </p:spPr>
        <p:txBody>
          <a:bodyPr/>
          <a:lstStyle/>
          <a:p>
            <a:r>
              <a:rPr lang="en-US" sz="2000" dirty="0" smtClean="0"/>
              <a:t>Hemochromatosis monitoring: Its not just the Iron</a:t>
            </a:r>
            <a:endParaRPr lang="en-US" sz="2000" dirty="0"/>
          </a:p>
        </p:txBody>
      </p:sp>
      <p:sp>
        <p:nvSpPr>
          <p:cNvPr id="3" name="Content Placeholder 2"/>
          <p:cNvSpPr>
            <a:spLocks noGrp="1"/>
          </p:cNvSpPr>
          <p:nvPr>
            <p:ph idx="1"/>
          </p:nvPr>
        </p:nvSpPr>
        <p:spPr/>
        <p:txBody>
          <a:bodyPr/>
          <a:lstStyle/>
          <a:p>
            <a:r>
              <a:rPr lang="en-US" dirty="0" smtClean="0"/>
              <a:t>Routinely monitor end organ function of all systems affected by Fe toxicity</a:t>
            </a:r>
          </a:p>
          <a:p>
            <a:r>
              <a:rPr lang="en-US" dirty="0" smtClean="0"/>
              <a:t>Cardiac MRI is the most accurate way to asses LVEF.  We have seen cases of low cardiac ejection fraction with no cardiac Fe ! </a:t>
            </a:r>
          </a:p>
          <a:p>
            <a:r>
              <a:rPr lang="en-US" dirty="0" smtClean="0"/>
              <a:t>Low thiamine, 25-OH vit D, thyroxine, and carnitine can cause myocardial dysfunction</a:t>
            </a:r>
          </a:p>
          <a:p>
            <a:r>
              <a:rPr lang="en-US" dirty="0" smtClean="0">
                <a:solidFill>
                  <a:srgbClr val="FF0000"/>
                </a:solidFill>
              </a:rPr>
              <a:t>About 30% of iron loaded thalassemia patients have subclinical adrenal insufficiently.  Remember to stress dose with corticosteroids when septic or in heart failure!</a:t>
            </a:r>
          </a:p>
          <a:p>
            <a:r>
              <a:rPr lang="en-US" dirty="0" smtClean="0"/>
              <a:t>We check a “Veggie panel” (micronutrients) annually.</a:t>
            </a:r>
            <a:endParaRPr lang="en-US" dirty="0"/>
          </a:p>
        </p:txBody>
      </p:sp>
      <p:sp>
        <p:nvSpPr>
          <p:cNvPr id="4" name="Footer Placeholder 3"/>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5" name="Slide Number Placeholder 4"/>
          <p:cNvSpPr>
            <a:spLocks noGrp="1"/>
          </p:cNvSpPr>
          <p:nvPr>
            <p:ph type="sldNum" sz="quarter" idx="4294967295"/>
          </p:nvPr>
        </p:nvSpPr>
        <p:spPr>
          <a:xfrm>
            <a:off x="6553200" y="6465888"/>
            <a:ext cx="2133600" cy="365125"/>
          </a:xfrm>
          <a:prstGeom prst="rect">
            <a:avLst/>
          </a:prstGeom>
        </p:spPr>
        <p:txBody>
          <a:bodyPr/>
          <a:lstStyle/>
          <a:p>
            <a:pPr>
              <a:defRPr/>
            </a:pPr>
            <a:fld id="{CBDF558C-784C-B849-9D11-7D7AE24C9591}" type="slidenum">
              <a:rPr lang="en-US" smtClean="0"/>
              <a:pPr>
                <a:defRPr/>
              </a:pPr>
              <a:t>61</a:t>
            </a:fld>
            <a:endParaRPr lang="en-US"/>
          </a:p>
        </p:txBody>
      </p:sp>
    </p:spTree>
    <p:extLst>
      <p:ext uri="{BB962C8B-B14F-4D97-AF65-F5344CB8AC3E}">
        <p14:creationId xmlns:p14="http://schemas.microsoft.com/office/powerpoint/2010/main" val="17532583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0600" y="1502024"/>
            <a:ext cx="7282616" cy="4056524"/>
          </a:xfrm>
          <a:prstGeom prst="rect">
            <a:avLst/>
          </a:prstGeom>
        </p:spPr>
      </p:pic>
      <p:sp>
        <p:nvSpPr>
          <p:cNvPr id="4" name="Text Box 61"/>
          <p:cNvSpPr txBox="1">
            <a:spLocks noChangeArrowheads="1"/>
          </p:cNvSpPr>
          <p:nvPr/>
        </p:nvSpPr>
        <p:spPr bwMode="auto">
          <a:xfrm>
            <a:off x="4681269" y="5855962"/>
            <a:ext cx="3614767"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0" hangingPunct="0"/>
            <a:r>
              <a:rPr lang="en-US" sz="1200" dirty="0" err="1" smtClean="0"/>
              <a:t>Claster</a:t>
            </a:r>
            <a:r>
              <a:rPr lang="en-US" sz="1200" dirty="0" smtClean="0"/>
              <a:t> S, et al . </a:t>
            </a:r>
            <a:r>
              <a:rPr lang="en-US" sz="1200" dirty="0"/>
              <a:t>Am J </a:t>
            </a:r>
            <a:r>
              <a:rPr lang="en-US" sz="1200" dirty="0" err="1"/>
              <a:t>Hematol</a:t>
            </a:r>
            <a:r>
              <a:rPr lang="en-US" sz="1200" dirty="0"/>
              <a:t>. </a:t>
            </a:r>
            <a:r>
              <a:rPr lang="en-US" sz="1200" dirty="0" smtClean="0"/>
              <a:t>2009; 84:344-348.</a:t>
            </a:r>
            <a:endParaRPr lang="en-US" sz="1200" dirty="0"/>
          </a:p>
        </p:txBody>
      </p:sp>
      <p:sp>
        <p:nvSpPr>
          <p:cNvPr id="5" name="Rectangle 4"/>
          <p:cNvSpPr/>
          <p:nvPr/>
        </p:nvSpPr>
        <p:spPr>
          <a:xfrm>
            <a:off x="990600" y="2638403"/>
            <a:ext cx="7110001" cy="431515"/>
          </a:xfrm>
          <a:prstGeom prst="rect">
            <a:avLst/>
          </a:prstGeom>
          <a:solidFill>
            <a:srgbClr val="FFFF00">
              <a:alpha val="25000"/>
            </a:srgbClr>
          </a:solidFill>
          <a:ln w="25400">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90600" y="5133312"/>
            <a:ext cx="7110001" cy="209592"/>
          </a:xfrm>
          <a:prstGeom prst="rect">
            <a:avLst/>
          </a:prstGeom>
          <a:solidFill>
            <a:srgbClr val="FFFF00">
              <a:alpha val="25000"/>
            </a:srgbClr>
          </a:solidFill>
          <a:ln w="25400">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995048" y="3695272"/>
            <a:ext cx="7110001" cy="209592"/>
          </a:xfrm>
          <a:prstGeom prst="rect">
            <a:avLst/>
          </a:prstGeom>
          <a:solidFill>
            <a:srgbClr val="FFFF00">
              <a:alpha val="25000"/>
            </a:srgbClr>
          </a:solidFill>
          <a:ln w="25400">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16"/>
          <p:cNvSpPr txBox="1">
            <a:spLocks noChangeArrowheads="1"/>
          </p:cNvSpPr>
          <p:nvPr/>
        </p:nvSpPr>
        <p:spPr bwMode="auto">
          <a:xfrm>
            <a:off x="3032125" y="357540"/>
            <a:ext cx="5584426" cy="55480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a:lstStyle>
          <a:p>
            <a:r>
              <a:rPr lang="en-GB" sz="1800" b="0" dirty="0" smtClean="0"/>
              <a:t>Micronutrients in Fe Loaded SCD and Thalassemia</a:t>
            </a:r>
          </a:p>
          <a:p>
            <a:r>
              <a:rPr lang="en-GB" sz="1800" b="0" dirty="0" smtClean="0"/>
              <a:t>Organ Fe is not the whole story </a:t>
            </a:r>
            <a:endParaRPr lang="en-GB" sz="1800" b="0" dirty="0"/>
          </a:p>
        </p:txBody>
      </p:sp>
      <p:sp>
        <p:nvSpPr>
          <p:cNvPr id="2" name="Footer Placeholder 1"/>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6" name="Slide Number Placeholder 5"/>
          <p:cNvSpPr>
            <a:spLocks noGrp="1"/>
          </p:cNvSpPr>
          <p:nvPr>
            <p:ph type="sldNum" sz="quarter" idx="4294967295"/>
          </p:nvPr>
        </p:nvSpPr>
        <p:spPr>
          <a:xfrm>
            <a:off x="6553200" y="6465888"/>
            <a:ext cx="2133600" cy="365125"/>
          </a:xfrm>
          <a:prstGeom prst="rect">
            <a:avLst/>
          </a:prstGeom>
        </p:spPr>
        <p:txBody>
          <a:bodyPr/>
          <a:lstStyle/>
          <a:p>
            <a:pPr>
              <a:defRPr/>
            </a:pPr>
            <a:fld id="{D9437268-8633-2748-A703-64FD828C6AB0}" type="slidenum">
              <a:rPr lang="en-US" smtClean="0"/>
              <a:pPr>
                <a:defRPr/>
              </a:pPr>
              <a:t>62</a:t>
            </a:fld>
            <a:endParaRPr lang="en-US"/>
          </a:p>
        </p:txBody>
      </p:sp>
      <p:sp>
        <p:nvSpPr>
          <p:cNvPr id="10" name="TextBox 9"/>
          <p:cNvSpPr txBox="1"/>
          <p:nvPr/>
        </p:nvSpPr>
        <p:spPr>
          <a:xfrm>
            <a:off x="3547434" y="1090667"/>
            <a:ext cx="1826269" cy="369332"/>
          </a:xfrm>
          <a:prstGeom prst="rect">
            <a:avLst/>
          </a:prstGeom>
          <a:noFill/>
        </p:spPr>
        <p:txBody>
          <a:bodyPr wrap="none" rtlCol="0">
            <a:spAutoFit/>
          </a:bodyPr>
          <a:lstStyle/>
          <a:p>
            <a:r>
              <a:rPr lang="en-US" smtClean="0"/>
              <a:t>“Veggie Panel”  </a:t>
            </a:r>
            <a:endParaRPr lang="en-US"/>
          </a:p>
        </p:txBody>
      </p:sp>
    </p:spTree>
    <p:extLst>
      <p:ext uri="{BB962C8B-B14F-4D97-AF65-F5344CB8AC3E}">
        <p14:creationId xmlns:p14="http://schemas.microsoft.com/office/powerpoint/2010/main" val="73864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908299" y="1651209"/>
            <a:ext cx="7252348" cy="3874051"/>
          </a:xfrm>
          <a:prstGeom prst="rect">
            <a:avLst/>
          </a:prstGeom>
          <a:noFill/>
          <a:ln>
            <a:noFill/>
          </a:ln>
        </p:spPr>
      </p:pic>
      <p:sp>
        <p:nvSpPr>
          <p:cNvPr id="3" name="Rectangle 2"/>
          <p:cNvSpPr txBox="1">
            <a:spLocks noChangeArrowheads="1"/>
          </p:cNvSpPr>
          <p:nvPr/>
        </p:nvSpPr>
        <p:spPr>
          <a:xfrm>
            <a:off x="2720222" y="376321"/>
            <a:ext cx="5966583" cy="744795"/>
          </a:xfrm>
          <a:prstGeom prst="rect">
            <a:avLst/>
          </a:prstGeom>
        </p:spPr>
        <p:txBody>
          <a:bodyPr/>
          <a:lst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a:lstStyle>
          <a:p>
            <a:pPr algn="r"/>
            <a:r>
              <a:rPr lang="en-US" sz="2400" dirty="0" smtClean="0"/>
              <a:t>High transferrin saturation (NTBI) and early death in the general population</a:t>
            </a:r>
            <a:endParaRPr lang="en-US" sz="2400" dirty="0"/>
          </a:p>
        </p:txBody>
      </p:sp>
      <p:sp>
        <p:nvSpPr>
          <p:cNvPr id="4" name="Rectangle 3"/>
          <p:cNvSpPr/>
          <p:nvPr/>
        </p:nvSpPr>
        <p:spPr>
          <a:xfrm>
            <a:off x="399858" y="5654442"/>
            <a:ext cx="5666129" cy="646331"/>
          </a:xfrm>
          <a:prstGeom prst="rect">
            <a:avLst/>
          </a:prstGeom>
        </p:spPr>
        <p:txBody>
          <a:bodyPr wrap="square">
            <a:spAutoFit/>
          </a:bodyPr>
          <a:lstStyle/>
          <a:p>
            <a:pPr lvl="1"/>
            <a:r>
              <a:rPr lang="nb-NO" sz="1200" dirty="0" err="1" smtClean="0"/>
              <a:t>Sahlstedt</a:t>
            </a:r>
            <a:r>
              <a:rPr lang="nb-NO" sz="1200" dirty="0" smtClean="0"/>
              <a:t>, et al </a:t>
            </a:r>
            <a:r>
              <a:rPr lang="nb-NO" sz="1200" dirty="0" err="1" smtClean="0"/>
              <a:t>Eur</a:t>
            </a:r>
            <a:r>
              <a:rPr lang="nb-NO" sz="1200" dirty="0" smtClean="0"/>
              <a:t> J Haem  2001, 83:455</a:t>
            </a:r>
          </a:p>
          <a:p>
            <a:pPr lvl="1"/>
            <a:r>
              <a:rPr lang="nb-NO" sz="1200" dirty="0" err="1" smtClean="0"/>
              <a:t>Ellervik</a:t>
            </a:r>
            <a:r>
              <a:rPr lang="nb-NO" sz="1200" dirty="0"/>
              <a:t>, et al. Clin Chem. 2011;57(3):459-</a:t>
            </a:r>
            <a:r>
              <a:rPr lang="nb-NO" sz="1200" dirty="0" smtClean="0"/>
              <a:t>466</a:t>
            </a:r>
          </a:p>
          <a:p>
            <a:pPr lvl="1"/>
            <a:r>
              <a:rPr lang="nb-NO" sz="1200" dirty="0" smtClean="0"/>
              <a:t>Puliyel, et al  </a:t>
            </a:r>
            <a:r>
              <a:rPr lang="nb-NO" sz="1200" dirty="0" err="1" smtClean="0"/>
              <a:t>Free</a:t>
            </a:r>
            <a:r>
              <a:rPr lang="nb-NO" sz="1200" dirty="0" smtClean="0"/>
              <a:t> Rad </a:t>
            </a:r>
            <a:r>
              <a:rPr lang="nb-NO" sz="1200" dirty="0" err="1" smtClean="0"/>
              <a:t>Biol</a:t>
            </a:r>
            <a:r>
              <a:rPr lang="nb-NO" sz="1200" dirty="0" smtClean="0"/>
              <a:t> Med 2014  (in press)</a:t>
            </a:r>
            <a:endParaRPr lang="en-US" sz="1200" dirty="0"/>
          </a:p>
        </p:txBody>
      </p:sp>
      <p:sp>
        <p:nvSpPr>
          <p:cNvPr id="5" name="Footer Placeholder 4"/>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6" name="Slide Number Placeholder 5"/>
          <p:cNvSpPr>
            <a:spLocks noGrp="1"/>
          </p:cNvSpPr>
          <p:nvPr>
            <p:ph type="sldNum" sz="quarter" idx="4294967295"/>
          </p:nvPr>
        </p:nvSpPr>
        <p:spPr>
          <a:xfrm>
            <a:off x="6553200" y="6465888"/>
            <a:ext cx="2133600" cy="365125"/>
          </a:xfrm>
          <a:prstGeom prst="rect">
            <a:avLst/>
          </a:prstGeom>
        </p:spPr>
        <p:txBody>
          <a:bodyPr/>
          <a:lstStyle/>
          <a:p>
            <a:pPr>
              <a:defRPr/>
            </a:pPr>
            <a:fld id="{D9437268-8633-2748-A703-64FD828C6AB0}" type="slidenum">
              <a:rPr lang="en-US" smtClean="0"/>
              <a:pPr>
                <a:defRPr/>
              </a:pPr>
              <a:t>63</a:t>
            </a:fld>
            <a:endParaRPr lang="en-US"/>
          </a:p>
        </p:txBody>
      </p:sp>
    </p:spTree>
    <p:extLst>
      <p:ext uri="{BB962C8B-B14F-4D97-AF65-F5344CB8AC3E}">
        <p14:creationId xmlns:p14="http://schemas.microsoft.com/office/powerpoint/2010/main" val="4861200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452" y="376321"/>
            <a:ext cx="6279361" cy="744795"/>
          </a:xfrm>
        </p:spPr>
        <p:txBody>
          <a:bodyPr>
            <a:normAutofit fontScale="90000"/>
          </a:bodyPr>
          <a:lstStyle/>
          <a:p>
            <a:r>
              <a:rPr lang="en-US" dirty="0"/>
              <a:t>R</a:t>
            </a:r>
            <a:r>
              <a:rPr lang="en-US" dirty="0" smtClean="0"/>
              <a:t>emoval of iron in older adolescent males (50 to 70 yrs) decreases cancer risk and death</a:t>
            </a:r>
            <a:endParaRPr lang="en-US" dirty="0"/>
          </a:p>
        </p:txBody>
      </p:sp>
      <p:sp>
        <p:nvSpPr>
          <p:cNvPr id="3" name="Content Placeholder 2"/>
          <p:cNvSpPr>
            <a:spLocks noGrp="1"/>
          </p:cNvSpPr>
          <p:nvPr>
            <p:ph idx="1"/>
          </p:nvPr>
        </p:nvSpPr>
        <p:spPr>
          <a:xfrm>
            <a:off x="457200" y="1230875"/>
            <a:ext cx="8229600" cy="1176356"/>
          </a:xfrm>
        </p:spPr>
        <p:txBody>
          <a:bodyPr/>
          <a:lstStyle/>
          <a:p>
            <a:r>
              <a:rPr lang="en-US" sz="1600" dirty="0" smtClean="0"/>
              <a:t>1277 Men median age 67 were randomized to receive phlebotomy or not (636/641 per group) and followed for a median for 4.5 years.</a:t>
            </a:r>
          </a:p>
          <a:p>
            <a:r>
              <a:rPr lang="en-US" sz="1600" dirty="0" smtClean="0"/>
              <a:t>Ferritin was similar in both groups to start.  </a:t>
            </a:r>
            <a:r>
              <a:rPr lang="en-US" sz="1600" b="1" dirty="0"/>
              <a:t>T</a:t>
            </a:r>
            <a:r>
              <a:rPr lang="en-US" sz="1600" b="1" dirty="0" smtClean="0"/>
              <a:t>he ferritin was 122 in control and 79.7 in iron reduction.</a:t>
            </a:r>
            <a:endParaRPr lang="en-US" sz="1600" b="1" dirty="0"/>
          </a:p>
        </p:txBody>
      </p:sp>
      <p:sp>
        <p:nvSpPr>
          <p:cNvPr id="11" name="Footer Placeholder 10"/>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13" name="Slide Number Placeholder 12"/>
          <p:cNvSpPr>
            <a:spLocks noGrp="1"/>
          </p:cNvSpPr>
          <p:nvPr>
            <p:ph type="sldNum" sz="quarter" idx="4294967295"/>
          </p:nvPr>
        </p:nvSpPr>
        <p:spPr>
          <a:xfrm>
            <a:off x="6553200" y="6465888"/>
            <a:ext cx="2133600" cy="365125"/>
          </a:xfrm>
          <a:prstGeom prst="rect">
            <a:avLst/>
          </a:prstGeom>
        </p:spPr>
        <p:txBody>
          <a:bodyPr/>
          <a:lstStyle/>
          <a:p>
            <a:pPr>
              <a:defRPr/>
            </a:pPr>
            <a:fld id="{7A7F2CC4-9CDC-F74C-97F3-4E0681F83E60}" type="slidenum">
              <a:rPr lang="en-US" smtClean="0"/>
              <a:pPr>
                <a:defRPr/>
              </a:pPr>
              <a:t>64</a:t>
            </a:fld>
            <a:endParaRPr lang="en-US"/>
          </a:p>
        </p:txBody>
      </p:sp>
      <p:pic>
        <p:nvPicPr>
          <p:cNvPr id="4" name="Picture 3"/>
          <p:cNvPicPr>
            <a:picLocks noChangeAspect="1"/>
          </p:cNvPicPr>
          <p:nvPr/>
        </p:nvPicPr>
        <p:blipFill>
          <a:blip r:embed="rId3"/>
          <a:stretch>
            <a:fillRect/>
          </a:stretch>
        </p:blipFill>
        <p:spPr>
          <a:xfrm>
            <a:off x="642570" y="2634685"/>
            <a:ext cx="3812138" cy="2852531"/>
          </a:xfrm>
          <a:prstGeom prst="rect">
            <a:avLst/>
          </a:prstGeom>
        </p:spPr>
      </p:pic>
      <p:pic>
        <p:nvPicPr>
          <p:cNvPr id="6" name="Picture 5"/>
          <p:cNvPicPr>
            <a:picLocks noChangeAspect="1"/>
          </p:cNvPicPr>
          <p:nvPr/>
        </p:nvPicPr>
        <p:blipFill>
          <a:blip r:embed="rId4"/>
          <a:stretch>
            <a:fillRect/>
          </a:stretch>
        </p:blipFill>
        <p:spPr>
          <a:xfrm>
            <a:off x="4538258" y="2634685"/>
            <a:ext cx="4093381" cy="2852531"/>
          </a:xfrm>
          <a:prstGeom prst="rect">
            <a:avLst/>
          </a:prstGeom>
        </p:spPr>
      </p:pic>
      <p:sp>
        <p:nvSpPr>
          <p:cNvPr id="7" name="TextBox 6"/>
          <p:cNvSpPr txBox="1"/>
          <p:nvPr/>
        </p:nvSpPr>
        <p:spPr>
          <a:xfrm>
            <a:off x="1668146" y="2378808"/>
            <a:ext cx="1970912" cy="307777"/>
          </a:xfrm>
          <a:prstGeom prst="rect">
            <a:avLst/>
          </a:prstGeom>
          <a:noFill/>
        </p:spPr>
        <p:txBody>
          <a:bodyPr wrap="none" rtlCol="0">
            <a:spAutoFit/>
          </a:bodyPr>
          <a:lstStyle/>
          <a:p>
            <a:r>
              <a:rPr lang="en-US" sz="1400" dirty="0" smtClean="0"/>
              <a:t>All cause new cancers</a:t>
            </a:r>
            <a:endParaRPr lang="en-US" sz="1400" dirty="0"/>
          </a:p>
        </p:txBody>
      </p:sp>
      <p:sp>
        <p:nvSpPr>
          <p:cNvPr id="8" name="TextBox 7"/>
          <p:cNvSpPr txBox="1"/>
          <p:nvPr/>
        </p:nvSpPr>
        <p:spPr>
          <a:xfrm>
            <a:off x="5583367" y="2370093"/>
            <a:ext cx="1710725" cy="307777"/>
          </a:xfrm>
          <a:prstGeom prst="rect">
            <a:avLst/>
          </a:prstGeom>
          <a:noFill/>
        </p:spPr>
        <p:txBody>
          <a:bodyPr wrap="none" rtlCol="0">
            <a:spAutoFit/>
          </a:bodyPr>
          <a:lstStyle/>
          <a:p>
            <a:r>
              <a:rPr lang="en-US" sz="1400" dirty="0" smtClean="0"/>
              <a:t>Death from Cancer</a:t>
            </a:r>
            <a:endParaRPr lang="en-US" sz="1400" dirty="0"/>
          </a:p>
        </p:txBody>
      </p:sp>
      <p:sp>
        <p:nvSpPr>
          <p:cNvPr id="9" name="TextBox 8"/>
          <p:cNvSpPr txBox="1"/>
          <p:nvPr/>
        </p:nvSpPr>
        <p:spPr>
          <a:xfrm>
            <a:off x="4730332" y="5810348"/>
            <a:ext cx="3787227" cy="307777"/>
          </a:xfrm>
          <a:prstGeom prst="rect">
            <a:avLst/>
          </a:prstGeom>
          <a:noFill/>
        </p:spPr>
        <p:txBody>
          <a:bodyPr wrap="none" rtlCol="0">
            <a:spAutoFit/>
          </a:bodyPr>
          <a:lstStyle/>
          <a:p>
            <a:r>
              <a:rPr lang="en-US" sz="1400" dirty="0" err="1" smtClean="0"/>
              <a:t>Zacharski</a:t>
            </a:r>
            <a:r>
              <a:rPr lang="en-US" sz="1400" dirty="0" smtClean="0"/>
              <a:t>, 2008, J </a:t>
            </a:r>
            <a:r>
              <a:rPr lang="en-US" sz="1400" dirty="0" err="1" smtClean="0"/>
              <a:t>Natl</a:t>
            </a:r>
            <a:r>
              <a:rPr lang="en-US" sz="1400" dirty="0" smtClean="0"/>
              <a:t> Cancer </a:t>
            </a:r>
            <a:r>
              <a:rPr lang="en-US" sz="1400" dirty="0" err="1" smtClean="0"/>
              <a:t>Inst</a:t>
            </a:r>
            <a:r>
              <a:rPr lang="en-US" sz="1400" dirty="0" smtClean="0"/>
              <a:t> ; 100:996</a:t>
            </a:r>
            <a:endParaRPr lang="en-US" sz="1400" dirty="0"/>
          </a:p>
        </p:txBody>
      </p:sp>
      <p:sp>
        <p:nvSpPr>
          <p:cNvPr id="5" name="TextBox 4"/>
          <p:cNvSpPr txBox="1"/>
          <p:nvPr/>
        </p:nvSpPr>
        <p:spPr>
          <a:xfrm>
            <a:off x="3563780" y="4748893"/>
            <a:ext cx="762273" cy="276999"/>
          </a:xfrm>
          <a:prstGeom prst="rect">
            <a:avLst/>
          </a:prstGeom>
          <a:noFill/>
        </p:spPr>
        <p:txBody>
          <a:bodyPr wrap="none" rtlCol="0">
            <a:spAutoFit/>
          </a:bodyPr>
          <a:lstStyle/>
          <a:p>
            <a:r>
              <a:rPr lang="en-US" sz="1200" dirty="0" smtClean="0"/>
              <a:t>P=0.019</a:t>
            </a:r>
            <a:endParaRPr lang="en-US" sz="1200" dirty="0"/>
          </a:p>
        </p:txBody>
      </p:sp>
      <p:sp>
        <p:nvSpPr>
          <p:cNvPr id="10" name="TextBox 9"/>
          <p:cNvSpPr txBox="1"/>
          <p:nvPr/>
        </p:nvSpPr>
        <p:spPr>
          <a:xfrm>
            <a:off x="7755292" y="4727781"/>
            <a:ext cx="762273" cy="276999"/>
          </a:xfrm>
          <a:prstGeom prst="rect">
            <a:avLst/>
          </a:prstGeom>
          <a:noFill/>
        </p:spPr>
        <p:txBody>
          <a:bodyPr wrap="none" rtlCol="0">
            <a:spAutoFit/>
          </a:bodyPr>
          <a:lstStyle/>
          <a:p>
            <a:r>
              <a:rPr lang="en-US" sz="1200" dirty="0" smtClean="0"/>
              <a:t>P=0.003</a:t>
            </a:r>
            <a:endParaRPr lang="en-US" sz="1200" dirty="0"/>
          </a:p>
        </p:txBody>
      </p:sp>
      <p:cxnSp>
        <p:nvCxnSpPr>
          <p:cNvPr id="12" name="Straight Connector 11"/>
          <p:cNvCxnSpPr/>
          <p:nvPr/>
        </p:nvCxnSpPr>
        <p:spPr>
          <a:xfrm>
            <a:off x="6606238" y="2047093"/>
            <a:ext cx="12985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0420" y="2293503"/>
            <a:ext cx="205674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31211" y="3127995"/>
            <a:ext cx="1660393" cy="369332"/>
          </a:xfrm>
          <a:prstGeom prst="rect">
            <a:avLst/>
          </a:prstGeom>
          <a:noFill/>
          <a:ln>
            <a:solidFill>
              <a:schemeClr val="accent1"/>
            </a:solidFill>
          </a:ln>
        </p:spPr>
        <p:txBody>
          <a:bodyPr wrap="none" rtlCol="0">
            <a:spAutoFit/>
          </a:bodyPr>
          <a:lstStyle/>
          <a:p>
            <a:r>
              <a:rPr lang="en-US" dirty="0" smtClean="0"/>
              <a:t>30% reduction</a:t>
            </a:r>
            <a:endParaRPr lang="en-US" dirty="0"/>
          </a:p>
        </p:txBody>
      </p:sp>
      <p:sp>
        <p:nvSpPr>
          <p:cNvPr id="16" name="TextBox 15"/>
          <p:cNvSpPr txBox="1"/>
          <p:nvPr/>
        </p:nvSpPr>
        <p:spPr>
          <a:xfrm>
            <a:off x="5327458" y="3118799"/>
            <a:ext cx="1660393" cy="369332"/>
          </a:xfrm>
          <a:prstGeom prst="rect">
            <a:avLst/>
          </a:prstGeom>
          <a:noFill/>
          <a:ln>
            <a:solidFill>
              <a:schemeClr val="accent1"/>
            </a:solidFill>
          </a:ln>
        </p:spPr>
        <p:txBody>
          <a:bodyPr wrap="none" rtlCol="0">
            <a:spAutoFit/>
          </a:bodyPr>
          <a:lstStyle/>
          <a:p>
            <a:r>
              <a:rPr lang="en-US" dirty="0"/>
              <a:t>6</a:t>
            </a:r>
            <a:r>
              <a:rPr lang="en-US" dirty="0" smtClean="0"/>
              <a:t>0% reduction</a:t>
            </a:r>
            <a:endParaRPr lang="en-US" dirty="0"/>
          </a:p>
        </p:txBody>
      </p:sp>
    </p:spTree>
    <p:extLst>
      <p:ext uri="{BB962C8B-B14F-4D97-AF65-F5344CB8AC3E}">
        <p14:creationId xmlns:p14="http://schemas.microsoft.com/office/powerpoint/2010/main" val="549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3560" y="5992235"/>
            <a:ext cx="4502771" cy="276999"/>
          </a:xfrm>
          <a:prstGeom prst="rect">
            <a:avLst/>
          </a:prstGeom>
        </p:spPr>
        <p:txBody>
          <a:bodyPr wrap="square">
            <a:spAutoFit/>
          </a:bodyPr>
          <a:lstStyle/>
          <a:p>
            <a:r>
              <a:rPr lang="en-US" sz="1200" b="1" dirty="0" smtClean="0"/>
              <a:t>Chung et al, Apr 2015 J </a:t>
            </a:r>
            <a:r>
              <a:rPr lang="en-US" sz="1200" b="1" dirty="0" err="1" smtClean="0"/>
              <a:t>Epidemiol</a:t>
            </a:r>
            <a:r>
              <a:rPr lang="en-US" sz="1200" b="1" dirty="0" smtClean="0"/>
              <a:t> Community Health 0:1-5</a:t>
            </a:r>
            <a:endParaRPr lang="en-US" sz="1200" dirty="0"/>
          </a:p>
        </p:txBody>
      </p:sp>
      <p:sp>
        <p:nvSpPr>
          <p:cNvPr id="3" name="Rectangle 2"/>
          <p:cNvSpPr txBox="1">
            <a:spLocks noChangeArrowheads="1"/>
          </p:cNvSpPr>
          <p:nvPr/>
        </p:nvSpPr>
        <p:spPr>
          <a:xfrm>
            <a:off x="3727962" y="376327"/>
            <a:ext cx="4958843" cy="1058095"/>
          </a:xfrm>
          <a:prstGeom prst="rect">
            <a:avLst/>
          </a:prstGeom>
        </p:spPr>
        <p:txBody>
          <a:bodyPr/>
          <a:lst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a:lstStyle>
          <a:p>
            <a:pPr algn="r"/>
            <a:r>
              <a:rPr lang="en-US" sz="2000" dirty="0" smtClean="0"/>
              <a:t>Thalassemia patients on transfusion have a much higher risk of cancer than non-transfused patients</a:t>
            </a:r>
            <a:endParaRPr lang="en-US" sz="2000" dirty="0"/>
          </a:p>
        </p:txBody>
      </p:sp>
      <p:pic>
        <p:nvPicPr>
          <p:cNvPr id="4" name="Picture 3"/>
          <p:cNvPicPr>
            <a:picLocks noChangeAspect="1"/>
          </p:cNvPicPr>
          <p:nvPr/>
        </p:nvPicPr>
        <p:blipFill>
          <a:blip r:embed="rId3"/>
          <a:stretch>
            <a:fillRect/>
          </a:stretch>
        </p:blipFill>
        <p:spPr>
          <a:xfrm>
            <a:off x="2324334" y="1635416"/>
            <a:ext cx="4437154" cy="4265231"/>
          </a:xfrm>
          <a:prstGeom prst="rect">
            <a:avLst/>
          </a:prstGeom>
        </p:spPr>
      </p:pic>
      <p:sp>
        <p:nvSpPr>
          <p:cNvPr id="5" name="Rectangle 4"/>
          <p:cNvSpPr/>
          <p:nvPr/>
        </p:nvSpPr>
        <p:spPr>
          <a:xfrm>
            <a:off x="5491418" y="3289101"/>
            <a:ext cx="1270070" cy="23754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30540" y="2564415"/>
            <a:ext cx="940560" cy="222184"/>
          </a:xfrm>
          <a:prstGeom prst="rect">
            <a:avLst/>
          </a:prstGeom>
          <a:no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330553" y="3459783"/>
            <a:ext cx="2311131" cy="231320"/>
          </a:xfrm>
          <a:prstGeom prst="rect">
            <a:avLst/>
          </a:prstGeom>
          <a:no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324348" y="4370499"/>
            <a:ext cx="2311131" cy="231320"/>
          </a:xfrm>
          <a:prstGeom prst="rect">
            <a:avLst/>
          </a:prstGeom>
          <a:no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470215" y="4172381"/>
            <a:ext cx="1270070" cy="23754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476423" y="5073933"/>
            <a:ext cx="1270070" cy="23754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12" name="Slide Number Placeholder 11"/>
          <p:cNvSpPr>
            <a:spLocks noGrp="1"/>
          </p:cNvSpPr>
          <p:nvPr>
            <p:ph type="sldNum" sz="quarter" idx="4294967295"/>
          </p:nvPr>
        </p:nvSpPr>
        <p:spPr>
          <a:xfrm>
            <a:off x="6553200" y="6465888"/>
            <a:ext cx="2133600" cy="365125"/>
          </a:xfrm>
          <a:prstGeom prst="rect">
            <a:avLst/>
          </a:prstGeom>
        </p:spPr>
        <p:txBody>
          <a:bodyPr/>
          <a:lstStyle/>
          <a:p>
            <a:pPr>
              <a:defRPr/>
            </a:pPr>
            <a:fld id="{D9437268-8633-2748-A703-64FD828C6AB0}" type="slidenum">
              <a:rPr lang="en-US" smtClean="0"/>
              <a:pPr>
                <a:defRPr/>
              </a:pPr>
              <a:t>65</a:t>
            </a:fld>
            <a:endParaRPr lang="en-US"/>
          </a:p>
        </p:txBody>
      </p:sp>
    </p:spTree>
    <p:extLst>
      <p:ext uri="{BB962C8B-B14F-4D97-AF65-F5344CB8AC3E}">
        <p14:creationId xmlns:p14="http://schemas.microsoft.com/office/powerpoint/2010/main" val="184476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p:cNvSpPr>
            <a:spLocks noGrp="1" noChangeArrowheads="1"/>
          </p:cNvSpPr>
          <p:nvPr>
            <p:ph type="title"/>
          </p:nvPr>
        </p:nvSpPr>
        <p:spPr>
          <a:xfrm>
            <a:off x="2369526" y="428625"/>
            <a:ext cx="6454588" cy="1143000"/>
          </a:xfrm>
        </p:spPr>
        <p:txBody>
          <a:bodyPr lIns="92065" tIns="46033" rIns="92065" bIns="46033"/>
          <a:lstStyle/>
          <a:p>
            <a:pPr eaLnBrk="1" hangingPunct="1"/>
            <a:r>
              <a:rPr lang="en-US" sz="1800" dirty="0" smtClean="0">
                <a:latin typeface="Calibri" charset="0"/>
              </a:rPr>
              <a:t>Iron </a:t>
            </a:r>
            <a:r>
              <a:rPr lang="en-US" sz="1800" dirty="0">
                <a:latin typeface="Calibri" charset="0"/>
              </a:rPr>
              <a:t>Induced Cardiac Disease in Patients with Thalassemia Major -</a:t>
            </a:r>
            <a:br>
              <a:rPr lang="en-US" sz="1800" dirty="0">
                <a:latin typeface="Calibri" charset="0"/>
              </a:rPr>
            </a:br>
            <a:r>
              <a:rPr lang="en-US" sz="1800" dirty="0">
                <a:latin typeface="Calibri" charset="0"/>
              </a:rPr>
              <a:t>Main Cause of Death in Patients in the UK up to 1999</a:t>
            </a:r>
          </a:p>
        </p:txBody>
      </p:sp>
      <p:graphicFrame>
        <p:nvGraphicFramePr>
          <p:cNvPr id="83969" name="Object 3"/>
          <p:cNvGraphicFramePr>
            <a:graphicFrameLocks noGrp="1" noChangeAspect="1"/>
          </p:cNvGraphicFramePr>
          <p:nvPr>
            <p:ph sz="half" idx="2"/>
          </p:nvPr>
        </p:nvGraphicFramePr>
        <p:xfrm>
          <a:off x="1120775" y="1862138"/>
          <a:ext cx="6735763" cy="3295650"/>
        </p:xfrm>
        <a:graphic>
          <a:graphicData uri="http://schemas.openxmlformats.org/presentationml/2006/ole">
            <mc:AlternateContent xmlns:mc="http://schemas.openxmlformats.org/markup-compatibility/2006">
              <mc:Choice xmlns:v="urn:schemas-microsoft-com:vml" Requires="v">
                <p:oleObj spid="_x0000_s2058" name="Worksheet" r:id="rId5" imgW="5918200" imgH="2895600" progId="Excel.Sheet.8">
                  <p:embed/>
                </p:oleObj>
              </mc:Choice>
              <mc:Fallback>
                <p:oleObj name="Worksheet" r:id="rId5" imgW="5918200" imgH="28956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0775" y="1862138"/>
                        <a:ext cx="6735763" cy="3295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175" cap="rnd">
                            <a:solidFill>
                              <a:schemeClr val="tx1"/>
                            </a:solidFill>
                            <a:prstDash val="sysDot"/>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3970" name="Text Box 6"/>
          <p:cNvSpPr txBox="1">
            <a:spLocks noChangeArrowheads="1"/>
          </p:cNvSpPr>
          <p:nvPr/>
        </p:nvSpPr>
        <p:spPr bwMode="auto">
          <a:xfrm>
            <a:off x="228600" y="5972217"/>
            <a:ext cx="2743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spcBef>
                <a:spcPct val="50000"/>
              </a:spcBef>
            </a:pPr>
            <a:r>
              <a:rPr lang="en-GB" sz="1200">
                <a:solidFill>
                  <a:srgbClr val="000000"/>
                </a:solidFill>
                <a:latin typeface="Technical" charset="0"/>
                <a:ea typeface="ＭＳ Ｐゴシック" charset="0"/>
                <a:cs typeface="ＭＳ Ｐゴシック" charset="0"/>
              </a:rPr>
              <a:t>Modell. J Cardiovasc MR 2008: 42</a:t>
            </a:r>
          </a:p>
        </p:txBody>
      </p:sp>
      <p:sp>
        <p:nvSpPr>
          <p:cNvPr id="18" name="Rounded Rectangle 17"/>
          <p:cNvSpPr/>
          <p:nvPr/>
        </p:nvSpPr>
        <p:spPr>
          <a:xfrm>
            <a:off x="2572458" y="1357322"/>
            <a:ext cx="4000500" cy="5000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800">
              <a:solidFill>
                <a:prstClr val="white"/>
              </a:solidFill>
              <a:latin typeface="Calibri"/>
            </a:endParaRPr>
          </a:p>
        </p:txBody>
      </p:sp>
      <p:sp>
        <p:nvSpPr>
          <p:cNvPr id="83973" name="Line 7"/>
          <p:cNvSpPr>
            <a:spLocks noChangeShapeType="1"/>
          </p:cNvSpPr>
          <p:nvPr/>
        </p:nvSpPr>
        <p:spPr bwMode="auto">
          <a:xfrm>
            <a:off x="228600" y="5972175"/>
            <a:ext cx="2057400" cy="0"/>
          </a:xfrm>
          <a:prstGeom prst="line">
            <a:avLst/>
          </a:prstGeom>
          <a:noFill/>
          <a:ln w="12700">
            <a:solidFill>
              <a:srgbClr val="131313"/>
            </a:solidFill>
            <a:round/>
            <a:headEnd/>
            <a:tailEnd/>
          </a:ln>
          <a:extLst>
            <a:ext uri="{909E8E84-426E-40dd-AFC4-6F175D3DCCD1}">
              <a14:hiddenFill xmlns="" xmlns:a14="http://schemas.microsoft.com/office/drawing/2010/main">
                <a:noFill/>
              </a14:hiddenFill>
            </a:ext>
          </a:extLst>
        </p:spPr>
        <p:txBody>
          <a:bodyPr/>
          <a:lstStyle/>
          <a:p>
            <a:endParaRPr lang="en-US"/>
          </a:p>
        </p:txBody>
      </p:sp>
      <p:cxnSp>
        <p:nvCxnSpPr>
          <p:cNvPr id="8" name="Straight Arrow Connector 7"/>
          <p:cNvCxnSpPr/>
          <p:nvPr/>
        </p:nvCxnSpPr>
        <p:spPr>
          <a:xfrm rot="5400000">
            <a:off x="5410201" y="3276793"/>
            <a:ext cx="1828800" cy="2822"/>
          </a:xfrm>
          <a:prstGeom prst="straightConnector1">
            <a:avLst/>
          </a:prstGeom>
          <a:ln w="730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975" name="TextBox 8"/>
          <p:cNvSpPr txBox="1">
            <a:spLocks noChangeArrowheads="1"/>
          </p:cNvSpPr>
          <p:nvPr/>
        </p:nvSpPr>
        <p:spPr bwMode="auto">
          <a:xfrm>
            <a:off x="5486414" y="1828800"/>
            <a:ext cx="2009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800" b="1">
                <a:solidFill>
                  <a:srgbClr val="FF0000"/>
                </a:solidFill>
                <a:latin typeface="Arial Black" charset="0"/>
                <a:ea typeface="ＭＳ Ｐゴシック" charset="0"/>
                <a:cs typeface="ＭＳ Ｐゴシック" charset="0"/>
              </a:rPr>
              <a:t>71% reduction </a:t>
            </a:r>
            <a:endParaRPr lang="en-CA" sz="1800" b="1">
              <a:solidFill>
                <a:srgbClr val="FF0000"/>
              </a:solidFill>
              <a:latin typeface="Arial Black" charset="0"/>
              <a:ea typeface="ＭＳ Ｐゴシック" charset="0"/>
              <a:cs typeface="ＭＳ Ｐゴシック" charset="0"/>
            </a:endParaRPr>
          </a:p>
        </p:txBody>
      </p:sp>
    </p:spTree>
    <p:extLst>
      <p:ext uri="{BB962C8B-B14F-4D97-AF65-F5344CB8AC3E}">
        <p14:creationId xmlns:p14="http://schemas.microsoft.com/office/powerpoint/2010/main" val="12323200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 a bone marrow transplant?</a:t>
            </a:r>
            <a:endParaRPr lang="en-US" dirty="0"/>
          </a:p>
        </p:txBody>
      </p:sp>
      <p:sp>
        <p:nvSpPr>
          <p:cNvPr id="3" name="Content Placeholder 2"/>
          <p:cNvSpPr>
            <a:spLocks noGrp="1"/>
          </p:cNvSpPr>
          <p:nvPr>
            <p:ph idx="1"/>
          </p:nvPr>
        </p:nvSpPr>
        <p:spPr/>
        <p:txBody>
          <a:bodyPr/>
          <a:lstStyle/>
          <a:p>
            <a:r>
              <a:rPr lang="en-US" dirty="0" smtClean="0"/>
              <a:t>If your LIC is elevated-watch out. Data evolving to suggest serious problems during and after transplant form iron related hepatic and other complications</a:t>
            </a:r>
          </a:p>
          <a:p>
            <a:r>
              <a:rPr lang="en-US" dirty="0" smtClean="0"/>
              <a:t>LIC not in the toxic range or iron saturation normal?  You or your child can still experience severe iron related complications in transplant</a:t>
            </a:r>
          </a:p>
          <a:p>
            <a:r>
              <a:rPr lang="en-US" dirty="0" smtClean="0"/>
              <a:t>Consider having your transplant organization speak to an iron or DBA expert prior to transplant</a:t>
            </a:r>
            <a:endParaRPr lang="en-US" dirty="0"/>
          </a:p>
        </p:txBody>
      </p:sp>
    </p:spTree>
    <p:extLst>
      <p:ext uri="{BB962C8B-B14F-4D97-AF65-F5344CB8AC3E}">
        <p14:creationId xmlns:p14="http://schemas.microsoft.com/office/powerpoint/2010/main" val="5752172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7555" name="Text Box 15"/>
          <p:cNvSpPr txBox="1">
            <a:spLocks noChangeArrowheads="1"/>
          </p:cNvSpPr>
          <p:nvPr/>
        </p:nvSpPr>
        <p:spPr bwMode="auto">
          <a:xfrm>
            <a:off x="5082506" y="5642597"/>
            <a:ext cx="364635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defRPr sz="2400">
                <a:solidFill>
                  <a:schemeClr val="tx1"/>
                </a:solidFill>
                <a:latin typeface="Arial" charset="0"/>
                <a:ea typeface="ＭＳ Ｐゴシック" charset="0"/>
              </a:defRPr>
            </a:lvl1pPr>
            <a:lvl2pPr marL="742950" indent="-285750" algn="l" eaLnBrk="0" hangingPunct="0">
              <a:defRPr sz="2400">
                <a:solidFill>
                  <a:schemeClr val="tx1"/>
                </a:solidFill>
                <a:latin typeface="Arial" charset="0"/>
                <a:ea typeface="ＭＳ Ｐゴシック" charset="0"/>
              </a:defRPr>
            </a:lvl2pPr>
            <a:lvl3pPr marL="1143000" indent="-228600" algn="l" eaLnBrk="0" hangingPunct="0">
              <a:defRPr sz="2400">
                <a:solidFill>
                  <a:schemeClr val="tx1"/>
                </a:solidFill>
                <a:latin typeface="Arial" charset="0"/>
                <a:ea typeface="ＭＳ Ｐゴシック" charset="0"/>
              </a:defRPr>
            </a:lvl3pPr>
            <a:lvl4pPr marL="1600200" indent="-228600" algn="l" eaLnBrk="0" hangingPunct="0">
              <a:defRPr sz="2400">
                <a:solidFill>
                  <a:schemeClr val="tx1"/>
                </a:solidFill>
                <a:latin typeface="Arial" charset="0"/>
                <a:ea typeface="ＭＳ Ｐゴシック" charset="0"/>
              </a:defRPr>
            </a:lvl4pPr>
            <a:lvl5pPr marL="2057400" indent="-228600" algn="l"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eaLnBrk="1" hangingPunct="1"/>
            <a:r>
              <a:rPr lang="en-GB" sz="1200" dirty="0" err="1">
                <a:solidFill>
                  <a:srgbClr val="000000"/>
                </a:solidFill>
                <a:cs typeface="Arial" charset="0"/>
              </a:rPr>
              <a:t>Sahlstedt</a:t>
            </a:r>
            <a:r>
              <a:rPr lang="en-GB" sz="1200" dirty="0">
                <a:solidFill>
                  <a:srgbClr val="000000"/>
                </a:solidFill>
                <a:cs typeface="Arial" charset="0"/>
              </a:rPr>
              <a:t> L, et al. Br J </a:t>
            </a:r>
            <a:r>
              <a:rPr lang="en-GB" sz="1200" dirty="0" err="1">
                <a:solidFill>
                  <a:srgbClr val="000000"/>
                </a:solidFill>
                <a:cs typeface="Arial" charset="0"/>
              </a:rPr>
              <a:t>Haematol</a:t>
            </a:r>
            <a:r>
              <a:rPr lang="en-GB" sz="1200" dirty="0">
                <a:solidFill>
                  <a:srgbClr val="000000"/>
                </a:solidFill>
                <a:cs typeface="Arial" charset="0"/>
              </a:rPr>
              <a:t>. 2001;113:836-</a:t>
            </a:r>
            <a:r>
              <a:rPr lang="en-GB" sz="1200" dirty="0" smtClean="0">
                <a:solidFill>
                  <a:srgbClr val="000000"/>
                </a:solidFill>
                <a:cs typeface="Arial" charset="0"/>
              </a:rPr>
              <a:t>8</a:t>
            </a:r>
          </a:p>
          <a:p>
            <a:pPr algn="r" defTabSz="457200" eaLnBrk="1" hangingPunct="1"/>
            <a:r>
              <a:rPr lang="en-GB" sz="1200" dirty="0" err="1">
                <a:solidFill>
                  <a:srgbClr val="000000"/>
                </a:solidFill>
                <a:cs typeface="Arial" charset="0"/>
              </a:rPr>
              <a:t>Sahlstedt</a:t>
            </a:r>
            <a:r>
              <a:rPr lang="en-GB" sz="1200" dirty="0">
                <a:solidFill>
                  <a:srgbClr val="000000"/>
                </a:solidFill>
                <a:cs typeface="Arial" charset="0"/>
              </a:rPr>
              <a:t> L, et al. </a:t>
            </a:r>
            <a:r>
              <a:rPr lang="en-GB" sz="1200" dirty="0" err="1">
                <a:solidFill>
                  <a:srgbClr val="000000"/>
                </a:solidFill>
                <a:cs typeface="Arial" charset="0"/>
              </a:rPr>
              <a:t>Eur</a:t>
            </a:r>
            <a:r>
              <a:rPr lang="en-GB" sz="1200" dirty="0">
                <a:solidFill>
                  <a:srgbClr val="000000"/>
                </a:solidFill>
                <a:cs typeface="Arial" charset="0"/>
              </a:rPr>
              <a:t> J </a:t>
            </a:r>
            <a:r>
              <a:rPr lang="en-GB" sz="1200" dirty="0" err="1">
                <a:solidFill>
                  <a:srgbClr val="000000"/>
                </a:solidFill>
                <a:cs typeface="Arial" charset="0"/>
              </a:rPr>
              <a:t>Haematol</a:t>
            </a:r>
            <a:r>
              <a:rPr lang="en-GB" sz="1200" dirty="0">
                <a:solidFill>
                  <a:srgbClr val="000000"/>
                </a:solidFill>
                <a:cs typeface="Arial" charset="0"/>
              </a:rPr>
              <a:t>. 2009; 83:455-</a:t>
            </a:r>
            <a:r>
              <a:rPr lang="en-GB" sz="1200" dirty="0" smtClean="0">
                <a:solidFill>
                  <a:srgbClr val="000000"/>
                </a:solidFill>
                <a:cs typeface="Arial" charset="0"/>
              </a:rPr>
              <a:t>9</a:t>
            </a:r>
            <a:endParaRPr lang="en-GB" sz="1200" dirty="0">
              <a:solidFill>
                <a:srgbClr val="000000"/>
              </a:solidFill>
              <a:cs typeface="Arial" charset="0"/>
            </a:endParaRPr>
          </a:p>
        </p:txBody>
      </p:sp>
      <p:sp>
        <p:nvSpPr>
          <p:cNvPr id="4" name="Footer Placeholder 3"/>
          <p:cNvSpPr>
            <a:spLocks noGrp="1"/>
          </p:cNvSpPr>
          <p:nvPr>
            <p:ph type="ftr" sz="quarter" idx="11"/>
          </p:nvPr>
        </p:nvSpPr>
        <p:spPr/>
        <p:txBody>
          <a:body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5" name="Slide Number Placeholder 4"/>
          <p:cNvSpPr>
            <a:spLocks noGrp="1"/>
          </p:cNvSpPr>
          <p:nvPr>
            <p:ph type="sldNum" sz="quarter" idx="12"/>
          </p:nvPr>
        </p:nvSpPr>
        <p:spPr/>
        <p:txBody>
          <a:bodyPr/>
          <a:lstStyle/>
          <a:p>
            <a:pPr>
              <a:defRPr/>
            </a:pPr>
            <a:fld id="{D9437268-8633-2748-A703-64FD828C6AB0}" type="slidenum">
              <a:rPr lang="en-US" smtClean="0"/>
              <a:pPr>
                <a:defRPr/>
              </a:pPr>
              <a:t>68</a:t>
            </a:fld>
            <a:endParaRPr lang="en-US"/>
          </a:p>
        </p:txBody>
      </p:sp>
      <p:sp>
        <p:nvSpPr>
          <p:cNvPr id="1047556" name="Rectangle 16"/>
          <p:cNvSpPr>
            <a:spLocks noGrp="1" noChangeArrowheads="1"/>
          </p:cNvSpPr>
          <p:nvPr>
            <p:ph type="title" idx="4294967295"/>
          </p:nvPr>
        </p:nvSpPr>
        <p:spPr>
          <a:xfrm>
            <a:off x="3927475" y="363538"/>
            <a:ext cx="5216525" cy="842962"/>
          </a:xfrm>
          <a:prstGeom prst="rect">
            <a:avLst/>
          </a:prstGeom>
        </p:spPr>
        <p:txBody>
          <a:bodyPr>
            <a:normAutofit fontScale="90000"/>
          </a:bodyPr>
          <a:lstStyle/>
          <a:p>
            <a:pPr algn="r"/>
            <a:r>
              <a:rPr lang="en-GB" sz="2400" b="0" dirty="0"/>
              <a:t>NTBI </a:t>
            </a:r>
            <a:r>
              <a:rPr lang="en-GB" sz="2400" b="0" dirty="0" smtClean="0"/>
              <a:t>rises immediately after marrow suppression in marrow transplant</a:t>
            </a:r>
            <a:endParaRPr lang="en-GB" sz="2400" b="0" dirty="0"/>
          </a:p>
        </p:txBody>
      </p:sp>
      <p:grpSp>
        <p:nvGrpSpPr>
          <p:cNvPr id="1047708" name="Group 405"/>
          <p:cNvGrpSpPr>
            <a:grpSpLocks/>
          </p:cNvGrpSpPr>
          <p:nvPr/>
        </p:nvGrpSpPr>
        <p:grpSpPr bwMode="auto">
          <a:xfrm>
            <a:off x="469916" y="1508204"/>
            <a:ext cx="4015427" cy="4023361"/>
            <a:chOff x="2781" y="1825"/>
            <a:chExt cx="2676" cy="2177"/>
          </a:xfrm>
        </p:grpSpPr>
        <p:grpSp>
          <p:nvGrpSpPr>
            <p:cNvPr id="1047709" name="Group 230"/>
            <p:cNvGrpSpPr>
              <a:grpSpLocks/>
            </p:cNvGrpSpPr>
            <p:nvPr/>
          </p:nvGrpSpPr>
          <p:grpSpPr bwMode="auto">
            <a:xfrm>
              <a:off x="3037" y="1825"/>
              <a:ext cx="2420" cy="1944"/>
              <a:chOff x="3033" y="1825"/>
              <a:chExt cx="2386" cy="1877"/>
            </a:xfrm>
          </p:grpSpPr>
          <p:sp>
            <p:nvSpPr>
              <p:cNvPr id="1047710" name="Line 186"/>
              <p:cNvSpPr>
                <a:spLocks noChangeShapeType="1"/>
              </p:cNvSpPr>
              <p:nvPr/>
            </p:nvSpPr>
            <p:spPr bwMode="auto">
              <a:xfrm>
                <a:off x="3293" y="1891"/>
                <a:ext cx="0" cy="1589"/>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11" name="Line 187"/>
              <p:cNvSpPr>
                <a:spLocks noChangeShapeType="1"/>
              </p:cNvSpPr>
              <p:nvPr/>
            </p:nvSpPr>
            <p:spPr bwMode="auto">
              <a:xfrm>
                <a:off x="3257" y="3480"/>
                <a:ext cx="36"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12" name="Line 188"/>
              <p:cNvSpPr>
                <a:spLocks noChangeShapeType="1"/>
              </p:cNvSpPr>
              <p:nvPr/>
            </p:nvSpPr>
            <p:spPr bwMode="auto">
              <a:xfrm>
                <a:off x="3257" y="3336"/>
                <a:ext cx="36"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13" name="Line 189"/>
              <p:cNvSpPr>
                <a:spLocks noChangeShapeType="1"/>
              </p:cNvSpPr>
              <p:nvPr/>
            </p:nvSpPr>
            <p:spPr bwMode="auto">
              <a:xfrm>
                <a:off x="3257" y="3193"/>
                <a:ext cx="36"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14" name="Line 190"/>
              <p:cNvSpPr>
                <a:spLocks noChangeShapeType="1"/>
              </p:cNvSpPr>
              <p:nvPr/>
            </p:nvSpPr>
            <p:spPr bwMode="auto">
              <a:xfrm>
                <a:off x="3257" y="3044"/>
                <a:ext cx="36"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15" name="Line 191"/>
              <p:cNvSpPr>
                <a:spLocks noChangeShapeType="1"/>
              </p:cNvSpPr>
              <p:nvPr/>
            </p:nvSpPr>
            <p:spPr bwMode="auto">
              <a:xfrm>
                <a:off x="3257" y="2900"/>
                <a:ext cx="36"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16" name="Line 192"/>
              <p:cNvSpPr>
                <a:spLocks noChangeShapeType="1"/>
              </p:cNvSpPr>
              <p:nvPr/>
            </p:nvSpPr>
            <p:spPr bwMode="auto">
              <a:xfrm>
                <a:off x="3257" y="2757"/>
                <a:ext cx="36"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17" name="Line 193"/>
              <p:cNvSpPr>
                <a:spLocks noChangeShapeType="1"/>
              </p:cNvSpPr>
              <p:nvPr/>
            </p:nvSpPr>
            <p:spPr bwMode="auto">
              <a:xfrm>
                <a:off x="3257" y="2614"/>
                <a:ext cx="36"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18" name="Line 194"/>
              <p:cNvSpPr>
                <a:spLocks noChangeShapeType="1"/>
              </p:cNvSpPr>
              <p:nvPr/>
            </p:nvSpPr>
            <p:spPr bwMode="auto">
              <a:xfrm>
                <a:off x="3257" y="2470"/>
                <a:ext cx="36"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19" name="Line 195"/>
              <p:cNvSpPr>
                <a:spLocks noChangeShapeType="1"/>
              </p:cNvSpPr>
              <p:nvPr/>
            </p:nvSpPr>
            <p:spPr bwMode="auto">
              <a:xfrm>
                <a:off x="3257" y="2327"/>
                <a:ext cx="36"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20" name="Line 196"/>
              <p:cNvSpPr>
                <a:spLocks noChangeShapeType="1"/>
              </p:cNvSpPr>
              <p:nvPr/>
            </p:nvSpPr>
            <p:spPr bwMode="auto">
              <a:xfrm>
                <a:off x="3257" y="2178"/>
                <a:ext cx="36"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21" name="Line 197"/>
              <p:cNvSpPr>
                <a:spLocks noChangeShapeType="1"/>
              </p:cNvSpPr>
              <p:nvPr/>
            </p:nvSpPr>
            <p:spPr bwMode="auto">
              <a:xfrm>
                <a:off x="3257" y="2034"/>
                <a:ext cx="36"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22" name="Line 198"/>
              <p:cNvSpPr>
                <a:spLocks noChangeShapeType="1"/>
              </p:cNvSpPr>
              <p:nvPr/>
            </p:nvSpPr>
            <p:spPr bwMode="auto">
              <a:xfrm>
                <a:off x="3257" y="1891"/>
                <a:ext cx="36"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23" name="Line 199"/>
              <p:cNvSpPr>
                <a:spLocks noChangeShapeType="1"/>
              </p:cNvSpPr>
              <p:nvPr/>
            </p:nvSpPr>
            <p:spPr bwMode="auto">
              <a:xfrm>
                <a:off x="3293" y="3480"/>
                <a:ext cx="2025" cy="0"/>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24" name="Line 200"/>
              <p:cNvSpPr>
                <a:spLocks noChangeShapeType="1"/>
              </p:cNvSpPr>
              <p:nvPr/>
            </p:nvSpPr>
            <p:spPr bwMode="auto">
              <a:xfrm flipV="1">
                <a:off x="3293" y="3480"/>
                <a:ext cx="0" cy="3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25" name="Line 201"/>
              <p:cNvSpPr>
                <a:spLocks noChangeShapeType="1"/>
              </p:cNvSpPr>
              <p:nvPr/>
            </p:nvSpPr>
            <p:spPr bwMode="auto">
              <a:xfrm flipV="1">
                <a:off x="3544" y="3480"/>
                <a:ext cx="0" cy="3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26" name="Line 202"/>
              <p:cNvSpPr>
                <a:spLocks noChangeShapeType="1"/>
              </p:cNvSpPr>
              <p:nvPr/>
            </p:nvSpPr>
            <p:spPr bwMode="auto">
              <a:xfrm flipV="1">
                <a:off x="3801" y="3480"/>
                <a:ext cx="0" cy="3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27" name="Line 203"/>
              <p:cNvSpPr>
                <a:spLocks noChangeShapeType="1"/>
              </p:cNvSpPr>
              <p:nvPr/>
            </p:nvSpPr>
            <p:spPr bwMode="auto">
              <a:xfrm flipV="1">
                <a:off x="4052" y="3480"/>
                <a:ext cx="0" cy="3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28" name="Line 204"/>
              <p:cNvSpPr>
                <a:spLocks noChangeShapeType="1"/>
              </p:cNvSpPr>
              <p:nvPr/>
            </p:nvSpPr>
            <p:spPr bwMode="auto">
              <a:xfrm flipV="1">
                <a:off x="4308" y="3480"/>
                <a:ext cx="0" cy="3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29" name="Line 205"/>
              <p:cNvSpPr>
                <a:spLocks noChangeShapeType="1"/>
              </p:cNvSpPr>
              <p:nvPr/>
            </p:nvSpPr>
            <p:spPr bwMode="auto">
              <a:xfrm flipV="1">
                <a:off x="4559" y="3480"/>
                <a:ext cx="0" cy="3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30" name="Line 206"/>
              <p:cNvSpPr>
                <a:spLocks noChangeShapeType="1"/>
              </p:cNvSpPr>
              <p:nvPr/>
            </p:nvSpPr>
            <p:spPr bwMode="auto">
              <a:xfrm flipV="1">
                <a:off x="4810" y="3480"/>
                <a:ext cx="0" cy="3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31" name="Line 207"/>
              <p:cNvSpPr>
                <a:spLocks noChangeShapeType="1"/>
              </p:cNvSpPr>
              <p:nvPr/>
            </p:nvSpPr>
            <p:spPr bwMode="auto">
              <a:xfrm flipV="1">
                <a:off x="5067" y="3480"/>
                <a:ext cx="0" cy="3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32" name="Line 208"/>
              <p:cNvSpPr>
                <a:spLocks noChangeShapeType="1"/>
              </p:cNvSpPr>
              <p:nvPr/>
            </p:nvSpPr>
            <p:spPr bwMode="auto">
              <a:xfrm flipV="1">
                <a:off x="5318" y="3480"/>
                <a:ext cx="0" cy="36"/>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33" name="Rectangle 209"/>
              <p:cNvSpPr>
                <a:spLocks noChangeArrowheads="1"/>
              </p:cNvSpPr>
              <p:nvPr/>
            </p:nvSpPr>
            <p:spPr bwMode="auto">
              <a:xfrm>
                <a:off x="3134" y="3414"/>
                <a:ext cx="66"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algn="r" defTabSz="457200"/>
                <a:r>
                  <a:rPr lang="en-GB" sz="1400">
                    <a:solidFill>
                      <a:srgbClr val="000000"/>
                    </a:solidFill>
                    <a:latin typeface="Arial" charset="0"/>
                    <a:ea typeface="ＭＳ Ｐゴシック" charset="0"/>
                    <a:cs typeface="Arial" charset="0"/>
                  </a:rPr>
                  <a:t>0</a:t>
                </a:r>
              </a:p>
            </p:txBody>
          </p:sp>
          <p:sp>
            <p:nvSpPr>
              <p:cNvPr id="1047734" name="Rectangle 210"/>
              <p:cNvSpPr>
                <a:spLocks noChangeArrowheads="1"/>
              </p:cNvSpPr>
              <p:nvPr/>
            </p:nvSpPr>
            <p:spPr bwMode="auto">
              <a:xfrm>
                <a:off x="3033" y="3271"/>
                <a:ext cx="164"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algn="r" defTabSz="457200"/>
                <a:r>
                  <a:rPr lang="en-GB" sz="1400">
                    <a:solidFill>
                      <a:srgbClr val="000000"/>
                    </a:solidFill>
                    <a:latin typeface="Arial" charset="0"/>
                    <a:ea typeface="ＭＳ Ｐゴシック" charset="0"/>
                    <a:cs typeface="Arial" charset="0"/>
                  </a:rPr>
                  <a:t>0.1</a:t>
                </a:r>
              </a:p>
            </p:txBody>
          </p:sp>
          <p:sp>
            <p:nvSpPr>
              <p:cNvPr id="1047735" name="Rectangle 211"/>
              <p:cNvSpPr>
                <a:spLocks noChangeArrowheads="1"/>
              </p:cNvSpPr>
              <p:nvPr/>
            </p:nvSpPr>
            <p:spPr bwMode="auto">
              <a:xfrm>
                <a:off x="3033" y="3127"/>
                <a:ext cx="164"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algn="r" defTabSz="457200"/>
                <a:r>
                  <a:rPr lang="en-GB" sz="1400">
                    <a:solidFill>
                      <a:srgbClr val="000000"/>
                    </a:solidFill>
                    <a:latin typeface="Arial" charset="0"/>
                    <a:ea typeface="ＭＳ Ｐゴシック" charset="0"/>
                    <a:cs typeface="Arial" charset="0"/>
                  </a:rPr>
                  <a:t>0.2</a:t>
                </a:r>
              </a:p>
            </p:txBody>
          </p:sp>
          <p:sp>
            <p:nvSpPr>
              <p:cNvPr id="1047736" name="Rectangle 212"/>
              <p:cNvSpPr>
                <a:spLocks noChangeArrowheads="1"/>
              </p:cNvSpPr>
              <p:nvPr/>
            </p:nvSpPr>
            <p:spPr bwMode="auto">
              <a:xfrm>
                <a:off x="3033" y="2978"/>
                <a:ext cx="164"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algn="r" defTabSz="457200"/>
                <a:r>
                  <a:rPr lang="en-GB" sz="1400">
                    <a:solidFill>
                      <a:srgbClr val="000000"/>
                    </a:solidFill>
                    <a:latin typeface="Arial" charset="0"/>
                    <a:ea typeface="ＭＳ Ｐゴシック" charset="0"/>
                    <a:cs typeface="Arial" charset="0"/>
                  </a:rPr>
                  <a:t>0.3</a:t>
                </a:r>
              </a:p>
            </p:txBody>
          </p:sp>
          <p:sp>
            <p:nvSpPr>
              <p:cNvPr id="1047737" name="Rectangle 213"/>
              <p:cNvSpPr>
                <a:spLocks noChangeArrowheads="1"/>
              </p:cNvSpPr>
              <p:nvPr/>
            </p:nvSpPr>
            <p:spPr bwMode="auto">
              <a:xfrm>
                <a:off x="3033" y="2835"/>
                <a:ext cx="164"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algn="r" defTabSz="457200"/>
                <a:r>
                  <a:rPr lang="en-GB" sz="1400">
                    <a:solidFill>
                      <a:srgbClr val="000000"/>
                    </a:solidFill>
                    <a:latin typeface="Arial" charset="0"/>
                    <a:ea typeface="ＭＳ Ｐゴシック" charset="0"/>
                    <a:cs typeface="Arial" charset="0"/>
                  </a:rPr>
                  <a:t>0.4</a:t>
                </a:r>
              </a:p>
            </p:txBody>
          </p:sp>
          <p:sp>
            <p:nvSpPr>
              <p:cNvPr id="1047738" name="Rectangle 214"/>
              <p:cNvSpPr>
                <a:spLocks noChangeArrowheads="1"/>
              </p:cNvSpPr>
              <p:nvPr/>
            </p:nvSpPr>
            <p:spPr bwMode="auto">
              <a:xfrm>
                <a:off x="3033" y="2691"/>
                <a:ext cx="164"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algn="r" defTabSz="457200"/>
                <a:r>
                  <a:rPr lang="en-GB" sz="1400">
                    <a:solidFill>
                      <a:srgbClr val="000000"/>
                    </a:solidFill>
                    <a:latin typeface="Arial" charset="0"/>
                    <a:ea typeface="ＭＳ Ｐゴシック" charset="0"/>
                    <a:cs typeface="Arial" charset="0"/>
                  </a:rPr>
                  <a:t>0.5</a:t>
                </a:r>
              </a:p>
            </p:txBody>
          </p:sp>
          <p:sp>
            <p:nvSpPr>
              <p:cNvPr id="1047739" name="Rectangle 215"/>
              <p:cNvSpPr>
                <a:spLocks noChangeArrowheads="1"/>
              </p:cNvSpPr>
              <p:nvPr/>
            </p:nvSpPr>
            <p:spPr bwMode="auto">
              <a:xfrm>
                <a:off x="3033" y="2548"/>
                <a:ext cx="164"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algn="r" defTabSz="457200"/>
                <a:r>
                  <a:rPr lang="en-GB" sz="1400">
                    <a:solidFill>
                      <a:srgbClr val="000000"/>
                    </a:solidFill>
                    <a:latin typeface="Arial" charset="0"/>
                    <a:ea typeface="ＭＳ Ｐゴシック" charset="0"/>
                    <a:cs typeface="Arial" charset="0"/>
                  </a:rPr>
                  <a:t>0.6</a:t>
                </a:r>
              </a:p>
            </p:txBody>
          </p:sp>
          <p:sp>
            <p:nvSpPr>
              <p:cNvPr id="1047740" name="Rectangle 216"/>
              <p:cNvSpPr>
                <a:spLocks noChangeArrowheads="1"/>
              </p:cNvSpPr>
              <p:nvPr/>
            </p:nvSpPr>
            <p:spPr bwMode="auto">
              <a:xfrm>
                <a:off x="3033" y="2405"/>
                <a:ext cx="164"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algn="r" defTabSz="457200"/>
                <a:r>
                  <a:rPr lang="en-GB" sz="1400">
                    <a:solidFill>
                      <a:srgbClr val="000000"/>
                    </a:solidFill>
                    <a:latin typeface="Arial" charset="0"/>
                    <a:ea typeface="ＭＳ Ｐゴシック" charset="0"/>
                    <a:cs typeface="Arial" charset="0"/>
                  </a:rPr>
                  <a:t>0.7</a:t>
                </a:r>
              </a:p>
            </p:txBody>
          </p:sp>
          <p:sp>
            <p:nvSpPr>
              <p:cNvPr id="1047741" name="Rectangle 217"/>
              <p:cNvSpPr>
                <a:spLocks noChangeArrowheads="1"/>
              </p:cNvSpPr>
              <p:nvPr/>
            </p:nvSpPr>
            <p:spPr bwMode="auto">
              <a:xfrm>
                <a:off x="3033" y="2261"/>
                <a:ext cx="164"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algn="r" defTabSz="457200"/>
                <a:r>
                  <a:rPr lang="en-GB" sz="1400">
                    <a:solidFill>
                      <a:srgbClr val="000000"/>
                    </a:solidFill>
                    <a:latin typeface="Arial" charset="0"/>
                    <a:ea typeface="ＭＳ Ｐゴシック" charset="0"/>
                    <a:cs typeface="Arial" charset="0"/>
                  </a:rPr>
                  <a:t>0.8</a:t>
                </a:r>
              </a:p>
            </p:txBody>
          </p:sp>
          <p:sp>
            <p:nvSpPr>
              <p:cNvPr id="1047742" name="Rectangle 218"/>
              <p:cNvSpPr>
                <a:spLocks noChangeArrowheads="1"/>
              </p:cNvSpPr>
              <p:nvPr/>
            </p:nvSpPr>
            <p:spPr bwMode="auto">
              <a:xfrm>
                <a:off x="3033" y="2112"/>
                <a:ext cx="164"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algn="r" defTabSz="457200"/>
                <a:r>
                  <a:rPr lang="en-GB" sz="1400">
                    <a:solidFill>
                      <a:srgbClr val="000000"/>
                    </a:solidFill>
                    <a:latin typeface="Arial" charset="0"/>
                    <a:ea typeface="ＭＳ Ｐゴシック" charset="0"/>
                    <a:cs typeface="Arial" charset="0"/>
                  </a:rPr>
                  <a:t>0.9</a:t>
                </a:r>
              </a:p>
            </p:txBody>
          </p:sp>
          <p:sp>
            <p:nvSpPr>
              <p:cNvPr id="1047743" name="Rectangle 219"/>
              <p:cNvSpPr>
                <a:spLocks noChangeArrowheads="1"/>
              </p:cNvSpPr>
              <p:nvPr/>
            </p:nvSpPr>
            <p:spPr bwMode="auto">
              <a:xfrm>
                <a:off x="3134" y="1969"/>
                <a:ext cx="66"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algn="r" defTabSz="457200"/>
                <a:r>
                  <a:rPr lang="en-GB" sz="1400">
                    <a:solidFill>
                      <a:srgbClr val="000000"/>
                    </a:solidFill>
                    <a:latin typeface="Arial" charset="0"/>
                    <a:ea typeface="ＭＳ Ｐゴシック" charset="0"/>
                    <a:cs typeface="Arial" charset="0"/>
                  </a:rPr>
                  <a:t>1</a:t>
                </a:r>
              </a:p>
            </p:txBody>
          </p:sp>
          <p:sp>
            <p:nvSpPr>
              <p:cNvPr id="1047744" name="Rectangle 220"/>
              <p:cNvSpPr>
                <a:spLocks noChangeArrowheads="1"/>
              </p:cNvSpPr>
              <p:nvPr/>
            </p:nvSpPr>
            <p:spPr bwMode="auto">
              <a:xfrm>
                <a:off x="3033" y="1825"/>
                <a:ext cx="164"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algn="r" defTabSz="457200"/>
                <a:r>
                  <a:rPr lang="en-GB" sz="1400">
                    <a:solidFill>
                      <a:srgbClr val="000000"/>
                    </a:solidFill>
                    <a:latin typeface="Arial" charset="0"/>
                    <a:ea typeface="ＭＳ Ｐゴシック" charset="0"/>
                    <a:cs typeface="Arial" charset="0"/>
                  </a:rPr>
                  <a:t>1.1</a:t>
                </a:r>
              </a:p>
            </p:txBody>
          </p:sp>
          <p:sp>
            <p:nvSpPr>
              <p:cNvPr id="1047745" name="Rectangle 221"/>
              <p:cNvSpPr>
                <a:spLocks noChangeArrowheads="1"/>
              </p:cNvSpPr>
              <p:nvPr/>
            </p:nvSpPr>
            <p:spPr bwMode="auto">
              <a:xfrm>
                <a:off x="3263" y="3581"/>
                <a:ext cx="66"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defTabSz="457200"/>
                <a:r>
                  <a:rPr lang="en-GB" sz="1400">
                    <a:solidFill>
                      <a:srgbClr val="000000"/>
                    </a:solidFill>
                    <a:latin typeface="Arial" charset="0"/>
                    <a:ea typeface="ＭＳ Ｐゴシック" charset="0"/>
                    <a:cs typeface="Arial" charset="0"/>
                  </a:rPr>
                  <a:t>0</a:t>
                </a:r>
              </a:p>
            </p:txBody>
          </p:sp>
          <p:sp>
            <p:nvSpPr>
              <p:cNvPr id="1047746" name="Rectangle 222"/>
              <p:cNvSpPr>
                <a:spLocks noChangeArrowheads="1"/>
              </p:cNvSpPr>
              <p:nvPr/>
            </p:nvSpPr>
            <p:spPr bwMode="auto">
              <a:xfrm>
                <a:off x="3478" y="3581"/>
                <a:ext cx="131"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defTabSz="457200"/>
                <a:r>
                  <a:rPr lang="en-GB" sz="1400">
                    <a:solidFill>
                      <a:srgbClr val="000000"/>
                    </a:solidFill>
                    <a:latin typeface="Arial" charset="0"/>
                    <a:ea typeface="ＭＳ Ｐゴシック" charset="0"/>
                    <a:cs typeface="Arial" charset="0"/>
                  </a:rPr>
                  <a:t>20</a:t>
                </a:r>
              </a:p>
            </p:txBody>
          </p:sp>
          <p:sp>
            <p:nvSpPr>
              <p:cNvPr id="1047747" name="Rectangle 223"/>
              <p:cNvSpPr>
                <a:spLocks noChangeArrowheads="1"/>
              </p:cNvSpPr>
              <p:nvPr/>
            </p:nvSpPr>
            <p:spPr bwMode="auto">
              <a:xfrm>
                <a:off x="3735" y="3581"/>
                <a:ext cx="131"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defTabSz="457200"/>
                <a:r>
                  <a:rPr lang="en-GB" sz="1400">
                    <a:solidFill>
                      <a:srgbClr val="000000"/>
                    </a:solidFill>
                    <a:latin typeface="Arial" charset="0"/>
                    <a:ea typeface="ＭＳ Ｐゴシック" charset="0"/>
                    <a:cs typeface="Arial" charset="0"/>
                  </a:rPr>
                  <a:t>40</a:t>
                </a:r>
              </a:p>
            </p:txBody>
          </p:sp>
          <p:sp>
            <p:nvSpPr>
              <p:cNvPr id="1047748" name="Rectangle 224"/>
              <p:cNvSpPr>
                <a:spLocks noChangeArrowheads="1"/>
              </p:cNvSpPr>
              <p:nvPr/>
            </p:nvSpPr>
            <p:spPr bwMode="auto">
              <a:xfrm>
                <a:off x="3986" y="3581"/>
                <a:ext cx="131"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defTabSz="457200"/>
                <a:r>
                  <a:rPr lang="en-GB" sz="1400">
                    <a:solidFill>
                      <a:srgbClr val="000000"/>
                    </a:solidFill>
                    <a:latin typeface="Arial" charset="0"/>
                    <a:ea typeface="ＭＳ Ｐゴシック" charset="0"/>
                    <a:cs typeface="Arial" charset="0"/>
                  </a:rPr>
                  <a:t>60</a:t>
                </a:r>
              </a:p>
            </p:txBody>
          </p:sp>
          <p:sp>
            <p:nvSpPr>
              <p:cNvPr id="1047749" name="Rectangle 225"/>
              <p:cNvSpPr>
                <a:spLocks noChangeArrowheads="1"/>
              </p:cNvSpPr>
              <p:nvPr/>
            </p:nvSpPr>
            <p:spPr bwMode="auto">
              <a:xfrm>
                <a:off x="4243" y="3589"/>
                <a:ext cx="153"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square" lIns="0" tIns="0" rIns="0" bIns="0">
                <a:spAutoFit/>
              </a:bodyPr>
              <a:lstStyle/>
              <a:p>
                <a:pPr defTabSz="457200"/>
                <a:r>
                  <a:rPr lang="en-GB" sz="1400" dirty="0">
                    <a:solidFill>
                      <a:srgbClr val="000000"/>
                    </a:solidFill>
                    <a:latin typeface="Arial" charset="0"/>
                    <a:ea typeface="ＭＳ Ｐゴシック" charset="0"/>
                    <a:cs typeface="Arial" charset="0"/>
                  </a:rPr>
                  <a:t>80</a:t>
                </a:r>
              </a:p>
            </p:txBody>
          </p:sp>
          <p:sp>
            <p:nvSpPr>
              <p:cNvPr id="1047750" name="Rectangle 226"/>
              <p:cNvSpPr>
                <a:spLocks noChangeArrowheads="1"/>
              </p:cNvSpPr>
              <p:nvPr/>
            </p:nvSpPr>
            <p:spPr bwMode="auto">
              <a:xfrm>
                <a:off x="4464" y="3581"/>
                <a:ext cx="197"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defTabSz="457200"/>
                <a:r>
                  <a:rPr lang="en-GB" sz="1400">
                    <a:solidFill>
                      <a:srgbClr val="000000"/>
                    </a:solidFill>
                    <a:latin typeface="Arial" charset="0"/>
                    <a:ea typeface="ＭＳ Ｐゴシック" charset="0"/>
                    <a:cs typeface="Arial" charset="0"/>
                  </a:rPr>
                  <a:t>100</a:t>
                </a:r>
              </a:p>
            </p:txBody>
          </p:sp>
          <p:sp>
            <p:nvSpPr>
              <p:cNvPr id="1047751" name="Rectangle 227"/>
              <p:cNvSpPr>
                <a:spLocks noChangeArrowheads="1"/>
              </p:cNvSpPr>
              <p:nvPr/>
            </p:nvSpPr>
            <p:spPr bwMode="auto">
              <a:xfrm>
                <a:off x="4715" y="3581"/>
                <a:ext cx="197"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defTabSz="457200"/>
                <a:r>
                  <a:rPr lang="en-GB" sz="1400">
                    <a:solidFill>
                      <a:srgbClr val="000000"/>
                    </a:solidFill>
                    <a:latin typeface="Arial" charset="0"/>
                    <a:ea typeface="ＭＳ Ｐゴシック" charset="0"/>
                    <a:cs typeface="Arial" charset="0"/>
                  </a:rPr>
                  <a:t>120</a:t>
                </a:r>
              </a:p>
            </p:txBody>
          </p:sp>
          <p:sp>
            <p:nvSpPr>
              <p:cNvPr id="1047752" name="Rectangle 228"/>
              <p:cNvSpPr>
                <a:spLocks noChangeArrowheads="1"/>
              </p:cNvSpPr>
              <p:nvPr/>
            </p:nvSpPr>
            <p:spPr bwMode="auto">
              <a:xfrm>
                <a:off x="4971" y="3589"/>
                <a:ext cx="251"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square" lIns="0" tIns="0" rIns="0" bIns="0">
                <a:spAutoFit/>
              </a:bodyPr>
              <a:lstStyle/>
              <a:p>
                <a:pPr defTabSz="457200"/>
                <a:r>
                  <a:rPr lang="en-GB" sz="1400" dirty="0">
                    <a:solidFill>
                      <a:srgbClr val="000000"/>
                    </a:solidFill>
                    <a:latin typeface="Arial" charset="0"/>
                    <a:ea typeface="ＭＳ Ｐゴシック" charset="0"/>
                    <a:cs typeface="Arial" charset="0"/>
                  </a:rPr>
                  <a:t>140</a:t>
                </a:r>
              </a:p>
            </p:txBody>
          </p:sp>
          <p:sp>
            <p:nvSpPr>
              <p:cNvPr id="1047753" name="Rectangle 229"/>
              <p:cNvSpPr>
                <a:spLocks noChangeArrowheads="1"/>
              </p:cNvSpPr>
              <p:nvPr/>
            </p:nvSpPr>
            <p:spPr bwMode="auto">
              <a:xfrm>
                <a:off x="5222" y="3581"/>
                <a:ext cx="197" cy="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lIns="0" tIns="0" rIns="0" bIns="0">
                <a:spAutoFit/>
              </a:bodyPr>
              <a:lstStyle/>
              <a:p>
                <a:pPr defTabSz="457200"/>
                <a:r>
                  <a:rPr lang="en-GB" sz="1400">
                    <a:solidFill>
                      <a:srgbClr val="000000"/>
                    </a:solidFill>
                    <a:latin typeface="Arial" charset="0"/>
                    <a:ea typeface="ＭＳ Ｐゴシック" charset="0"/>
                    <a:cs typeface="Arial" charset="0"/>
                  </a:rPr>
                  <a:t>160</a:t>
                </a:r>
              </a:p>
            </p:txBody>
          </p:sp>
        </p:grpSp>
        <p:sp>
          <p:nvSpPr>
            <p:cNvPr id="1047754" name="Line 231"/>
            <p:cNvSpPr>
              <a:spLocks noChangeShapeType="1"/>
            </p:cNvSpPr>
            <p:nvPr/>
          </p:nvSpPr>
          <p:spPr bwMode="auto">
            <a:xfrm>
              <a:off x="4325" y="1896"/>
              <a:ext cx="0" cy="1594"/>
            </a:xfrm>
            <a:prstGeom prst="line">
              <a:avLst/>
            </a:prstGeom>
            <a:noFill/>
            <a:ln w="1587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55" name="Line 232"/>
            <p:cNvSpPr>
              <a:spLocks noChangeShapeType="1"/>
            </p:cNvSpPr>
            <p:nvPr/>
          </p:nvSpPr>
          <p:spPr bwMode="auto">
            <a:xfrm>
              <a:off x="3365" y="3394"/>
              <a:ext cx="1968" cy="0"/>
            </a:xfrm>
            <a:prstGeom prst="line">
              <a:avLst/>
            </a:prstGeom>
            <a:noFill/>
            <a:ln w="1587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algn="ctr" defTabSz="457200"/>
              <a:endParaRPr lang="en-US" sz="1800" b="1">
                <a:solidFill>
                  <a:srgbClr val="000000"/>
                </a:solidFill>
                <a:latin typeface="Arial" charset="0"/>
                <a:ea typeface="ＭＳ Ｐゴシック" charset="0"/>
                <a:cs typeface="ＭＳ Ｐゴシック" charset="0"/>
              </a:endParaRPr>
            </a:p>
          </p:txBody>
        </p:sp>
        <p:sp>
          <p:nvSpPr>
            <p:cNvPr id="1047756" name="AutoShape 233"/>
            <p:cNvSpPr>
              <a:spLocks noChangeArrowheads="1"/>
            </p:cNvSpPr>
            <p:nvPr/>
          </p:nvSpPr>
          <p:spPr bwMode="auto">
            <a:xfrm>
              <a:off x="3452" y="320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57" name="AutoShape 234"/>
            <p:cNvSpPr>
              <a:spLocks noChangeArrowheads="1"/>
            </p:cNvSpPr>
            <p:nvPr/>
          </p:nvSpPr>
          <p:spPr bwMode="auto">
            <a:xfrm>
              <a:off x="3359"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58" name="AutoShape 235"/>
            <p:cNvSpPr>
              <a:spLocks noChangeArrowheads="1"/>
            </p:cNvSpPr>
            <p:nvPr/>
          </p:nvSpPr>
          <p:spPr bwMode="auto">
            <a:xfrm>
              <a:off x="3455"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59" name="AutoShape 236"/>
            <p:cNvSpPr>
              <a:spLocks noChangeArrowheads="1"/>
            </p:cNvSpPr>
            <p:nvPr/>
          </p:nvSpPr>
          <p:spPr bwMode="auto">
            <a:xfrm>
              <a:off x="3562"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60" name="AutoShape 237"/>
            <p:cNvSpPr>
              <a:spLocks noChangeArrowheads="1"/>
            </p:cNvSpPr>
            <p:nvPr/>
          </p:nvSpPr>
          <p:spPr bwMode="auto">
            <a:xfrm>
              <a:off x="3659"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61" name="AutoShape 238"/>
            <p:cNvSpPr>
              <a:spLocks noChangeArrowheads="1"/>
            </p:cNvSpPr>
            <p:nvPr/>
          </p:nvSpPr>
          <p:spPr bwMode="auto">
            <a:xfrm>
              <a:off x="3686"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62" name="AutoShape 239"/>
            <p:cNvSpPr>
              <a:spLocks noChangeArrowheads="1"/>
            </p:cNvSpPr>
            <p:nvPr/>
          </p:nvSpPr>
          <p:spPr bwMode="auto">
            <a:xfrm>
              <a:off x="3713"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63" name="AutoShape 240"/>
            <p:cNvSpPr>
              <a:spLocks noChangeArrowheads="1"/>
            </p:cNvSpPr>
            <p:nvPr/>
          </p:nvSpPr>
          <p:spPr bwMode="auto">
            <a:xfrm>
              <a:off x="3751"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64" name="AutoShape 241"/>
            <p:cNvSpPr>
              <a:spLocks noChangeArrowheads="1"/>
            </p:cNvSpPr>
            <p:nvPr/>
          </p:nvSpPr>
          <p:spPr bwMode="auto">
            <a:xfrm>
              <a:off x="3853"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65" name="AutoShape 242"/>
            <p:cNvSpPr>
              <a:spLocks noChangeArrowheads="1"/>
            </p:cNvSpPr>
            <p:nvPr/>
          </p:nvSpPr>
          <p:spPr bwMode="auto">
            <a:xfrm>
              <a:off x="3870"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66" name="AutoShape 243"/>
            <p:cNvSpPr>
              <a:spLocks noChangeArrowheads="1"/>
            </p:cNvSpPr>
            <p:nvPr/>
          </p:nvSpPr>
          <p:spPr bwMode="auto">
            <a:xfrm>
              <a:off x="3889"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67" name="AutoShape 244"/>
            <p:cNvSpPr>
              <a:spLocks noChangeArrowheads="1"/>
            </p:cNvSpPr>
            <p:nvPr/>
          </p:nvSpPr>
          <p:spPr bwMode="auto">
            <a:xfrm>
              <a:off x="3924"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68" name="AutoShape 245"/>
            <p:cNvSpPr>
              <a:spLocks noChangeArrowheads="1"/>
            </p:cNvSpPr>
            <p:nvPr/>
          </p:nvSpPr>
          <p:spPr bwMode="auto">
            <a:xfrm>
              <a:off x="3986"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69" name="AutoShape 246"/>
            <p:cNvSpPr>
              <a:spLocks noChangeArrowheads="1"/>
            </p:cNvSpPr>
            <p:nvPr/>
          </p:nvSpPr>
          <p:spPr bwMode="auto">
            <a:xfrm>
              <a:off x="4019"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70" name="AutoShape 247"/>
            <p:cNvSpPr>
              <a:spLocks noChangeArrowheads="1"/>
            </p:cNvSpPr>
            <p:nvPr/>
          </p:nvSpPr>
          <p:spPr bwMode="auto">
            <a:xfrm>
              <a:off x="4035"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71" name="AutoShape 248"/>
            <p:cNvSpPr>
              <a:spLocks noChangeArrowheads="1"/>
            </p:cNvSpPr>
            <p:nvPr/>
          </p:nvSpPr>
          <p:spPr bwMode="auto">
            <a:xfrm>
              <a:off x="4052"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72" name="AutoShape 249"/>
            <p:cNvSpPr>
              <a:spLocks noChangeArrowheads="1"/>
            </p:cNvSpPr>
            <p:nvPr/>
          </p:nvSpPr>
          <p:spPr bwMode="auto">
            <a:xfrm>
              <a:off x="4077"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73" name="AutoShape 250"/>
            <p:cNvSpPr>
              <a:spLocks noChangeArrowheads="1"/>
            </p:cNvSpPr>
            <p:nvPr/>
          </p:nvSpPr>
          <p:spPr bwMode="auto">
            <a:xfrm>
              <a:off x="4092"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74" name="AutoShape 251"/>
            <p:cNvSpPr>
              <a:spLocks noChangeArrowheads="1"/>
            </p:cNvSpPr>
            <p:nvPr/>
          </p:nvSpPr>
          <p:spPr bwMode="auto">
            <a:xfrm>
              <a:off x="4101"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75" name="AutoShape 252"/>
            <p:cNvSpPr>
              <a:spLocks noChangeArrowheads="1"/>
            </p:cNvSpPr>
            <p:nvPr/>
          </p:nvSpPr>
          <p:spPr bwMode="auto">
            <a:xfrm>
              <a:off x="4133"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76" name="AutoShape 253"/>
            <p:cNvSpPr>
              <a:spLocks noChangeArrowheads="1"/>
            </p:cNvSpPr>
            <p:nvPr/>
          </p:nvSpPr>
          <p:spPr bwMode="auto">
            <a:xfrm>
              <a:off x="4181" y="3203"/>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77" name="AutoShape 254"/>
            <p:cNvSpPr>
              <a:spLocks noChangeArrowheads="1"/>
            </p:cNvSpPr>
            <p:nvPr/>
          </p:nvSpPr>
          <p:spPr bwMode="auto">
            <a:xfrm>
              <a:off x="4213"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78" name="AutoShape 255"/>
            <p:cNvSpPr>
              <a:spLocks noChangeArrowheads="1"/>
            </p:cNvSpPr>
            <p:nvPr/>
          </p:nvSpPr>
          <p:spPr bwMode="auto">
            <a:xfrm>
              <a:off x="4252"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79" name="AutoShape 256"/>
            <p:cNvSpPr>
              <a:spLocks noChangeArrowheads="1"/>
            </p:cNvSpPr>
            <p:nvPr/>
          </p:nvSpPr>
          <p:spPr bwMode="auto">
            <a:xfrm>
              <a:off x="4279"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80" name="AutoShape 257"/>
            <p:cNvSpPr>
              <a:spLocks noChangeArrowheads="1"/>
            </p:cNvSpPr>
            <p:nvPr/>
          </p:nvSpPr>
          <p:spPr bwMode="auto">
            <a:xfrm>
              <a:off x="4294"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81" name="AutoShape 258"/>
            <p:cNvSpPr>
              <a:spLocks noChangeArrowheads="1"/>
            </p:cNvSpPr>
            <p:nvPr/>
          </p:nvSpPr>
          <p:spPr bwMode="auto">
            <a:xfrm>
              <a:off x="4311"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82" name="AutoShape 259"/>
            <p:cNvSpPr>
              <a:spLocks noChangeArrowheads="1"/>
            </p:cNvSpPr>
            <p:nvPr/>
          </p:nvSpPr>
          <p:spPr bwMode="auto">
            <a:xfrm>
              <a:off x="4329"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83" name="AutoShape 260"/>
            <p:cNvSpPr>
              <a:spLocks noChangeArrowheads="1"/>
            </p:cNvSpPr>
            <p:nvPr/>
          </p:nvSpPr>
          <p:spPr bwMode="auto">
            <a:xfrm>
              <a:off x="4352"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84" name="AutoShape 261"/>
            <p:cNvSpPr>
              <a:spLocks noChangeArrowheads="1"/>
            </p:cNvSpPr>
            <p:nvPr/>
          </p:nvSpPr>
          <p:spPr bwMode="auto">
            <a:xfrm>
              <a:off x="4381"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85" name="AutoShape 262"/>
            <p:cNvSpPr>
              <a:spLocks noChangeArrowheads="1"/>
            </p:cNvSpPr>
            <p:nvPr/>
          </p:nvSpPr>
          <p:spPr bwMode="auto">
            <a:xfrm>
              <a:off x="4415"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86" name="AutoShape 263"/>
            <p:cNvSpPr>
              <a:spLocks noChangeArrowheads="1"/>
            </p:cNvSpPr>
            <p:nvPr/>
          </p:nvSpPr>
          <p:spPr bwMode="auto">
            <a:xfrm>
              <a:off x="4435"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87" name="AutoShape 264"/>
            <p:cNvSpPr>
              <a:spLocks noChangeArrowheads="1"/>
            </p:cNvSpPr>
            <p:nvPr/>
          </p:nvSpPr>
          <p:spPr bwMode="auto">
            <a:xfrm>
              <a:off x="4474"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88" name="AutoShape 265"/>
            <p:cNvSpPr>
              <a:spLocks noChangeArrowheads="1"/>
            </p:cNvSpPr>
            <p:nvPr/>
          </p:nvSpPr>
          <p:spPr bwMode="auto">
            <a:xfrm>
              <a:off x="4522"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89" name="AutoShape 266"/>
            <p:cNvSpPr>
              <a:spLocks noChangeArrowheads="1"/>
            </p:cNvSpPr>
            <p:nvPr/>
          </p:nvSpPr>
          <p:spPr bwMode="auto">
            <a:xfrm>
              <a:off x="4537"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90" name="AutoShape 267"/>
            <p:cNvSpPr>
              <a:spLocks noChangeArrowheads="1"/>
            </p:cNvSpPr>
            <p:nvPr/>
          </p:nvSpPr>
          <p:spPr bwMode="auto">
            <a:xfrm>
              <a:off x="4600" y="35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91" name="AutoShape 268"/>
            <p:cNvSpPr>
              <a:spLocks noChangeArrowheads="1"/>
            </p:cNvSpPr>
            <p:nvPr/>
          </p:nvSpPr>
          <p:spPr bwMode="auto">
            <a:xfrm>
              <a:off x="4399" y="336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92" name="AutoShape 269"/>
            <p:cNvSpPr>
              <a:spLocks noChangeArrowheads="1"/>
            </p:cNvSpPr>
            <p:nvPr/>
          </p:nvSpPr>
          <p:spPr bwMode="auto">
            <a:xfrm>
              <a:off x="4393" y="333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93" name="AutoShape 270"/>
            <p:cNvSpPr>
              <a:spLocks noChangeArrowheads="1"/>
            </p:cNvSpPr>
            <p:nvPr/>
          </p:nvSpPr>
          <p:spPr bwMode="auto">
            <a:xfrm>
              <a:off x="4458" y="3353"/>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94" name="AutoShape 271"/>
            <p:cNvSpPr>
              <a:spLocks noChangeArrowheads="1"/>
            </p:cNvSpPr>
            <p:nvPr/>
          </p:nvSpPr>
          <p:spPr bwMode="auto">
            <a:xfrm>
              <a:off x="4609" y="336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95" name="AutoShape 272"/>
            <p:cNvSpPr>
              <a:spLocks noChangeArrowheads="1"/>
            </p:cNvSpPr>
            <p:nvPr/>
          </p:nvSpPr>
          <p:spPr bwMode="auto">
            <a:xfrm>
              <a:off x="4635" y="336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96" name="AutoShape 273"/>
            <p:cNvSpPr>
              <a:spLocks noChangeArrowheads="1"/>
            </p:cNvSpPr>
            <p:nvPr/>
          </p:nvSpPr>
          <p:spPr bwMode="auto">
            <a:xfrm>
              <a:off x="4519" y="3321"/>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97" name="AutoShape 274"/>
            <p:cNvSpPr>
              <a:spLocks noChangeArrowheads="1"/>
            </p:cNvSpPr>
            <p:nvPr/>
          </p:nvSpPr>
          <p:spPr bwMode="auto">
            <a:xfrm>
              <a:off x="4523" y="330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98" name="AutoShape 275"/>
            <p:cNvSpPr>
              <a:spLocks noChangeArrowheads="1"/>
            </p:cNvSpPr>
            <p:nvPr/>
          </p:nvSpPr>
          <p:spPr bwMode="auto">
            <a:xfrm>
              <a:off x="4554" y="3321"/>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799" name="AutoShape 276"/>
            <p:cNvSpPr>
              <a:spLocks noChangeArrowheads="1"/>
            </p:cNvSpPr>
            <p:nvPr/>
          </p:nvSpPr>
          <p:spPr bwMode="auto">
            <a:xfrm>
              <a:off x="4488" y="327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00" name="AutoShape 277"/>
            <p:cNvSpPr>
              <a:spLocks noChangeArrowheads="1"/>
            </p:cNvSpPr>
            <p:nvPr/>
          </p:nvSpPr>
          <p:spPr bwMode="auto">
            <a:xfrm>
              <a:off x="4412" y="324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01" name="AutoShape 278"/>
            <p:cNvSpPr>
              <a:spLocks noChangeArrowheads="1"/>
            </p:cNvSpPr>
            <p:nvPr/>
          </p:nvSpPr>
          <p:spPr bwMode="auto">
            <a:xfrm>
              <a:off x="4420" y="319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02" name="AutoShape 279"/>
            <p:cNvSpPr>
              <a:spLocks noChangeArrowheads="1"/>
            </p:cNvSpPr>
            <p:nvPr/>
          </p:nvSpPr>
          <p:spPr bwMode="auto">
            <a:xfrm>
              <a:off x="4465" y="32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03" name="AutoShape 280"/>
            <p:cNvSpPr>
              <a:spLocks noChangeArrowheads="1"/>
            </p:cNvSpPr>
            <p:nvPr/>
          </p:nvSpPr>
          <p:spPr bwMode="auto">
            <a:xfrm>
              <a:off x="4596" y="3280"/>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04" name="AutoShape 281"/>
            <p:cNvSpPr>
              <a:spLocks noChangeArrowheads="1"/>
            </p:cNvSpPr>
            <p:nvPr/>
          </p:nvSpPr>
          <p:spPr bwMode="auto">
            <a:xfrm>
              <a:off x="4540" y="318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05" name="AutoShape 282"/>
            <p:cNvSpPr>
              <a:spLocks noChangeArrowheads="1"/>
            </p:cNvSpPr>
            <p:nvPr/>
          </p:nvSpPr>
          <p:spPr bwMode="auto">
            <a:xfrm>
              <a:off x="4560" y="319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06" name="AutoShape 283"/>
            <p:cNvSpPr>
              <a:spLocks noChangeArrowheads="1"/>
            </p:cNvSpPr>
            <p:nvPr/>
          </p:nvSpPr>
          <p:spPr bwMode="auto">
            <a:xfrm>
              <a:off x="4580" y="3210"/>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07" name="AutoShape 284"/>
            <p:cNvSpPr>
              <a:spLocks noChangeArrowheads="1"/>
            </p:cNvSpPr>
            <p:nvPr/>
          </p:nvSpPr>
          <p:spPr bwMode="auto">
            <a:xfrm>
              <a:off x="4592" y="3231"/>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08" name="AutoShape 285"/>
            <p:cNvSpPr>
              <a:spLocks noChangeArrowheads="1"/>
            </p:cNvSpPr>
            <p:nvPr/>
          </p:nvSpPr>
          <p:spPr bwMode="auto">
            <a:xfrm>
              <a:off x="4616" y="323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09" name="AutoShape 286"/>
            <p:cNvSpPr>
              <a:spLocks noChangeArrowheads="1"/>
            </p:cNvSpPr>
            <p:nvPr/>
          </p:nvSpPr>
          <p:spPr bwMode="auto">
            <a:xfrm>
              <a:off x="4643" y="324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10" name="AutoShape 287"/>
            <p:cNvSpPr>
              <a:spLocks noChangeArrowheads="1"/>
            </p:cNvSpPr>
            <p:nvPr/>
          </p:nvSpPr>
          <p:spPr bwMode="auto">
            <a:xfrm>
              <a:off x="4661" y="324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11" name="AutoShape 288"/>
            <p:cNvSpPr>
              <a:spLocks noChangeArrowheads="1"/>
            </p:cNvSpPr>
            <p:nvPr/>
          </p:nvSpPr>
          <p:spPr bwMode="auto">
            <a:xfrm>
              <a:off x="4696" y="318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12" name="AutoShape 289"/>
            <p:cNvSpPr>
              <a:spLocks noChangeArrowheads="1"/>
            </p:cNvSpPr>
            <p:nvPr/>
          </p:nvSpPr>
          <p:spPr bwMode="auto">
            <a:xfrm>
              <a:off x="4709" y="315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13" name="AutoShape 290"/>
            <p:cNvSpPr>
              <a:spLocks noChangeArrowheads="1"/>
            </p:cNvSpPr>
            <p:nvPr/>
          </p:nvSpPr>
          <p:spPr bwMode="auto">
            <a:xfrm>
              <a:off x="4644" y="316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14" name="AutoShape 291"/>
            <p:cNvSpPr>
              <a:spLocks noChangeArrowheads="1"/>
            </p:cNvSpPr>
            <p:nvPr/>
          </p:nvSpPr>
          <p:spPr bwMode="auto">
            <a:xfrm>
              <a:off x="4653" y="3113"/>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15" name="AutoShape 292"/>
            <p:cNvSpPr>
              <a:spLocks noChangeArrowheads="1"/>
            </p:cNvSpPr>
            <p:nvPr/>
          </p:nvSpPr>
          <p:spPr bwMode="auto">
            <a:xfrm>
              <a:off x="4452" y="312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16" name="AutoShape 293"/>
            <p:cNvSpPr>
              <a:spLocks noChangeArrowheads="1"/>
            </p:cNvSpPr>
            <p:nvPr/>
          </p:nvSpPr>
          <p:spPr bwMode="auto">
            <a:xfrm>
              <a:off x="4416" y="309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17" name="AutoShape 294"/>
            <p:cNvSpPr>
              <a:spLocks noChangeArrowheads="1"/>
            </p:cNvSpPr>
            <p:nvPr/>
          </p:nvSpPr>
          <p:spPr bwMode="auto">
            <a:xfrm>
              <a:off x="4459" y="309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18" name="AutoShape 295"/>
            <p:cNvSpPr>
              <a:spLocks noChangeArrowheads="1"/>
            </p:cNvSpPr>
            <p:nvPr/>
          </p:nvSpPr>
          <p:spPr bwMode="auto">
            <a:xfrm>
              <a:off x="4437" y="310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19" name="AutoShape 296"/>
            <p:cNvSpPr>
              <a:spLocks noChangeArrowheads="1"/>
            </p:cNvSpPr>
            <p:nvPr/>
          </p:nvSpPr>
          <p:spPr bwMode="auto">
            <a:xfrm>
              <a:off x="4491" y="3081"/>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20" name="AutoShape 297"/>
            <p:cNvSpPr>
              <a:spLocks noChangeArrowheads="1"/>
            </p:cNvSpPr>
            <p:nvPr/>
          </p:nvSpPr>
          <p:spPr bwMode="auto">
            <a:xfrm>
              <a:off x="4473" y="3050"/>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21" name="AutoShape 298"/>
            <p:cNvSpPr>
              <a:spLocks noChangeArrowheads="1"/>
            </p:cNvSpPr>
            <p:nvPr/>
          </p:nvSpPr>
          <p:spPr bwMode="auto">
            <a:xfrm>
              <a:off x="4450" y="3050"/>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22" name="AutoShape 299"/>
            <p:cNvSpPr>
              <a:spLocks noChangeArrowheads="1"/>
            </p:cNvSpPr>
            <p:nvPr/>
          </p:nvSpPr>
          <p:spPr bwMode="auto">
            <a:xfrm>
              <a:off x="4402" y="294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23" name="AutoShape 300"/>
            <p:cNvSpPr>
              <a:spLocks noChangeArrowheads="1"/>
            </p:cNvSpPr>
            <p:nvPr/>
          </p:nvSpPr>
          <p:spPr bwMode="auto">
            <a:xfrm>
              <a:off x="4212" y="2980"/>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24" name="AutoShape 301"/>
            <p:cNvSpPr>
              <a:spLocks noChangeArrowheads="1"/>
            </p:cNvSpPr>
            <p:nvPr/>
          </p:nvSpPr>
          <p:spPr bwMode="auto">
            <a:xfrm>
              <a:off x="4455" y="300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25" name="AutoShape 302"/>
            <p:cNvSpPr>
              <a:spLocks noChangeArrowheads="1"/>
            </p:cNvSpPr>
            <p:nvPr/>
          </p:nvSpPr>
          <p:spPr bwMode="auto">
            <a:xfrm>
              <a:off x="4479" y="2995"/>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26" name="AutoShape 303"/>
            <p:cNvSpPr>
              <a:spLocks noChangeArrowheads="1"/>
            </p:cNvSpPr>
            <p:nvPr/>
          </p:nvSpPr>
          <p:spPr bwMode="auto">
            <a:xfrm>
              <a:off x="4500" y="299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27" name="AutoShape 304"/>
            <p:cNvSpPr>
              <a:spLocks noChangeArrowheads="1"/>
            </p:cNvSpPr>
            <p:nvPr/>
          </p:nvSpPr>
          <p:spPr bwMode="auto">
            <a:xfrm>
              <a:off x="4536" y="299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28" name="AutoShape 305"/>
            <p:cNvSpPr>
              <a:spLocks noChangeArrowheads="1"/>
            </p:cNvSpPr>
            <p:nvPr/>
          </p:nvSpPr>
          <p:spPr bwMode="auto">
            <a:xfrm>
              <a:off x="4539" y="297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29" name="AutoShape 306"/>
            <p:cNvSpPr>
              <a:spLocks noChangeArrowheads="1"/>
            </p:cNvSpPr>
            <p:nvPr/>
          </p:nvSpPr>
          <p:spPr bwMode="auto">
            <a:xfrm>
              <a:off x="4559" y="297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30" name="AutoShape 307"/>
            <p:cNvSpPr>
              <a:spLocks noChangeArrowheads="1"/>
            </p:cNvSpPr>
            <p:nvPr/>
          </p:nvSpPr>
          <p:spPr bwMode="auto">
            <a:xfrm>
              <a:off x="4515" y="300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31" name="AutoShape 308"/>
            <p:cNvSpPr>
              <a:spLocks noChangeArrowheads="1"/>
            </p:cNvSpPr>
            <p:nvPr/>
          </p:nvSpPr>
          <p:spPr bwMode="auto">
            <a:xfrm>
              <a:off x="4586" y="300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32" name="AutoShape 309"/>
            <p:cNvSpPr>
              <a:spLocks noChangeArrowheads="1"/>
            </p:cNvSpPr>
            <p:nvPr/>
          </p:nvSpPr>
          <p:spPr bwMode="auto">
            <a:xfrm>
              <a:off x="4598" y="3025"/>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33" name="AutoShape 310"/>
            <p:cNvSpPr>
              <a:spLocks noChangeArrowheads="1"/>
            </p:cNvSpPr>
            <p:nvPr/>
          </p:nvSpPr>
          <p:spPr bwMode="auto">
            <a:xfrm>
              <a:off x="4560" y="3035"/>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34" name="AutoShape 311"/>
            <p:cNvSpPr>
              <a:spLocks noChangeArrowheads="1"/>
            </p:cNvSpPr>
            <p:nvPr/>
          </p:nvSpPr>
          <p:spPr bwMode="auto">
            <a:xfrm>
              <a:off x="4573" y="304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35" name="AutoShape 312"/>
            <p:cNvSpPr>
              <a:spLocks noChangeArrowheads="1"/>
            </p:cNvSpPr>
            <p:nvPr/>
          </p:nvSpPr>
          <p:spPr bwMode="auto">
            <a:xfrm>
              <a:off x="4575" y="3065"/>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36" name="AutoShape 313"/>
            <p:cNvSpPr>
              <a:spLocks noChangeArrowheads="1"/>
            </p:cNvSpPr>
            <p:nvPr/>
          </p:nvSpPr>
          <p:spPr bwMode="auto">
            <a:xfrm>
              <a:off x="4540" y="306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37" name="AutoShape 314"/>
            <p:cNvSpPr>
              <a:spLocks noChangeArrowheads="1"/>
            </p:cNvSpPr>
            <p:nvPr/>
          </p:nvSpPr>
          <p:spPr bwMode="auto">
            <a:xfrm>
              <a:off x="4439" y="288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38" name="AutoShape 315"/>
            <p:cNvSpPr>
              <a:spLocks noChangeArrowheads="1"/>
            </p:cNvSpPr>
            <p:nvPr/>
          </p:nvSpPr>
          <p:spPr bwMode="auto">
            <a:xfrm>
              <a:off x="4481" y="282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39" name="AutoShape 316"/>
            <p:cNvSpPr>
              <a:spLocks noChangeArrowheads="1"/>
            </p:cNvSpPr>
            <p:nvPr/>
          </p:nvSpPr>
          <p:spPr bwMode="auto">
            <a:xfrm>
              <a:off x="4423" y="270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40" name="AutoShape 317"/>
            <p:cNvSpPr>
              <a:spLocks noChangeArrowheads="1"/>
            </p:cNvSpPr>
            <p:nvPr/>
          </p:nvSpPr>
          <p:spPr bwMode="auto">
            <a:xfrm>
              <a:off x="4489" y="270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41" name="AutoShape 318"/>
            <p:cNvSpPr>
              <a:spLocks noChangeArrowheads="1"/>
            </p:cNvSpPr>
            <p:nvPr/>
          </p:nvSpPr>
          <p:spPr bwMode="auto">
            <a:xfrm>
              <a:off x="4489" y="272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42" name="AutoShape 319"/>
            <p:cNvSpPr>
              <a:spLocks noChangeArrowheads="1"/>
            </p:cNvSpPr>
            <p:nvPr/>
          </p:nvSpPr>
          <p:spPr bwMode="auto">
            <a:xfrm>
              <a:off x="4483" y="273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43" name="AutoShape 320"/>
            <p:cNvSpPr>
              <a:spLocks noChangeArrowheads="1"/>
            </p:cNvSpPr>
            <p:nvPr/>
          </p:nvSpPr>
          <p:spPr bwMode="auto">
            <a:xfrm>
              <a:off x="4528" y="273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44" name="AutoShape 321"/>
            <p:cNvSpPr>
              <a:spLocks noChangeArrowheads="1"/>
            </p:cNvSpPr>
            <p:nvPr/>
          </p:nvSpPr>
          <p:spPr bwMode="auto">
            <a:xfrm>
              <a:off x="4504" y="274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45" name="AutoShape 322"/>
            <p:cNvSpPr>
              <a:spLocks noChangeArrowheads="1"/>
            </p:cNvSpPr>
            <p:nvPr/>
          </p:nvSpPr>
          <p:spPr bwMode="auto">
            <a:xfrm>
              <a:off x="4515" y="277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46" name="AutoShape 323"/>
            <p:cNvSpPr>
              <a:spLocks noChangeArrowheads="1"/>
            </p:cNvSpPr>
            <p:nvPr/>
          </p:nvSpPr>
          <p:spPr bwMode="auto">
            <a:xfrm>
              <a:off x="4531" y="276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47" name="AutoShape 324"/>
            <p:cNvSpPr>
              <a:spLocks noChangeArrowheads="1"/>
            </p:cNvSpPr>
            <p:nvPr/>
          </p:nvSpPr>
          <p:spPr bwMode="auto">
            <a:xfrm>
              <a:off x="4580" y="276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48" name="AutoShape 325"/>
            <p:cNvSpPr>
              <a:spLocks noChangeArrowheads="1"/>
            </p:cNvSpPr>
            <p:nvPr/>
          </p:nvSpPr>
          <p:spPr bwMode="auto">
            <a:xfrm>
              <a:off x="4544" y="2705"/>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49" name="AutoShape 326"/>
            <p:cNvSpPr>
              <a:spLocks noChangeArrowheads="1"/>
            </p:cNvSpPr>
            <p:nvPr/>
          </p:nvSpPr>
          <p:spPr bwMode="auto">
            <a:xfrm>
              <a:off x="4562" y="266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50" name="AutoShape 327"/>
            <p:cNvSpPr>
              <a:spLocks noChangeArrowheads="1"/>
            </p:cNvSpPr>
            <p:nvPr/>
          </p:nvSpPr>
          <p:spPr bwMode="auto">
            <a:xfrm>
              <a:off x="4564" y="2630"/>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51" name="AutoShape 328"/>
            <p:cNvSpPr>
              <a:spLocks noChangeArrowheads="1"/>
            </p:cNvSpPr>
            <p:nvPr/>
          </p:nvSpPr>
          <p:spPr bwMode="auto">
            <a:xfrm>
              <a:off x="4538" y="261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52" name="AutoShape 329"/>
            <p:cNvSpPr>
              <a:spLocks noChangeArrowheads="1"/>
            </p:cNvSpPr>
            <p:nvPr/>
          </p:nvSpPr>
          <p:spPr bwMode="auto">
            <a:xfrm>
              <a:off x="4513" y="263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53" name="AutoShape 330"/>
            <p:cNvSpPr>
              <a:spLocks noChangeArrowheads="1"/>
            </p:cNvSpPr>
            <p:nvPr/>
          </p:nvSpPr>
          <p:spPr bwMode="auto">
            <a:xfrm>
              <a:off x="4621" y="261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54" name="AutoShape 331"/>
            <p:cNvSpPr>
              <a:spLocks noChangeArrowheads="1"/>
            </p:cNvSpPr>
            <p:nvPr/>
          </p:nvSpPr>
          <p:spPr bwMode="auto">
            <a:xfrm>
              <a:off x="4700" y="2633"/>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55" name="AutoShape 332"/>
            <p:cNvSpPr>
              <a:spLocks noChangeArrowheads="1"/>
            </p:cNvSpPr>
            <p:nvPr/>
          </p:nvSpPr>
          <p:spPr bwMode="auto">
            <a:xfrm>
              <a:off x="4718" y="2633"/>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56" name="AutoShape 333"/>
            <p:cNvSpPr>
              <a:spLocks noChangeArrowheads="1"/>
            </p:cNvSpPr>
            <p:nvPr/>
          </p:nvSpPr>
          <p:spPr bwMode="auto">
            <a:xfrm>
              <a:off x="4610" y="2703"/>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57" name="AutoShape 334"/>
            <p:cNvSpPr>
              <a:spLocks noChangeArrowheads="1"/>
            </p:cNvSpPr>
            <p:nvPr/>
          </p:nvSpPr>
          <p:spPr bwMode="auto">
            <a:xfrm>
              <a:off x="4655" y="269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58" name="AutoShape 335"/>
            <p:cNvSpPr>
              <a:spLocks noChangeArrowheads="1"/>
            </p:cNvSpPr>
            <p:nvPr/>
          </p:nvSpPr>
          <p:spPr bwMode="auto">
            <a:xfrm>
              <a:off x="4652" y="271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59" name="AutoShape 336"/>
            <p:cNvSpPr>
              <a:spLocks noChangeArrowheads="1"/>
            </p:cNvSpPr>
            <p:nvPr/>
          </p:nvSpPr>
          <p:spPr bwMode="auto">
            <a:xfrm>
              <a:off x="4667" y="2751"/>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60" name="AutoShape 337"/>
            <p:cNvSpPr>
              <a:spLocks noChangeArrowheads="1"/>
            </p:cNvSpPr>
            <p:nvPr/>
          </p:nvSpPr>
          <p:spPr bwMode="auto">
            <a:xfrm>
              <a:off x="4661" y="2781"/>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61" name="AutoShape 338"/>
            <p:cNvSpPr>
              <a:spLocks noChangeArrowheads="1"/>
            </p:cNvSpPr>
            <p:nvPr/>
          </p:nvSpPr>
          <p:spPr bwMode="auto">
            <a:xfrm>
              <a:off x="4643" y="279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62" name="AutoShape 339"/>
            <p:cNvSpPr>
              <a:spLocks noChangeArrowheads="1"/>
            </p:cNvSpPr>
            <p:nvPr/>
          </p:nvSpPr>
          <p:spPr bwMode="auto">
            <a:xfrm>
              <a:off x="4581" y="282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63" name="AutoShape 340"/>
            <p:cNvSpPr>
              <a:spLocks noChangeArrowheads="1"/>
            </p:cNvSpPr>
            <p:nvPr/>
          </p:nvSpPr>
          <p:spPr bwMode="auto">
            <a:xfrm>
              <a:off x="4608" y="2851"/>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64" name="AutoShape 341"/>
            <p:cNvSpPr>
              <a:spLocks noChangeArrowheads="1"/>
            </p:cNvSpPr>
            <p:nvPr/>
          </p:nvSpPr>
          <p:spPr bwMode="auto">
            <a:xfrm>
              <a:off x="4572" y="2850"/>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65" name="AutoShape 342"/>
            <p:cNvSpPr>
              <a:spLocks noChangeArrowheads="1"/>
            </p:cNvSpPr>
            <p:nvPr/>
          </p:nvSpPr>
          <p:spPr bwMode="auto">
            <a:xfrm>
              <a:off x="4551" y="286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66" name="AutoShape 343"/>
            <p:cNvSpPr>
              <a:spLocks noChangeArrowheads="1"/>
            </p:cNvSpPr>
            <p:nvPr/>
          </p:nvSpPr>
          <p:spPr bwMode="auto">
            <a:xfrm>
              <a:off x="4560" y="288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67" name="AutoShape 344"/>
            <p:cNvSpPr>
              <a:spLocks noChangeArrowheads="1"/>
            </p:cNvSpPr>
            <p:nvPr/>
          </p:nvSpPr>
          <p:spPr bwMode="auto">
            <a:xfrm>
              <a:off x="4550" y="291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68" name="AutoShape 345"/>
            <p:cNvSpPr>
              <a:spLocks noChangeArrowheads="1"/>
            </p:cNvSpPr>
            <p:nvPr/>
          </p:nvSpPr>
          <p:spPr bwMode="auto">
            <a:xfrm>
              <a:off x="4525" y="2933"/>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69" name="AutoShape 346"/>
            <p:cNvSpPr>
              <a:spLocks noChangeArrowheads="1"/>
            </p:cNvSpPr>
            <p:nvPr/>
          </p:nvSpPr>
          <p:spPr bwMode="auto">
            <a:xfrm>
              <a:off x="4520" y="290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70" name="AutoShape 347"/>
            <p:cNvSpPr>
              <a:spLocks noChangeArrowheads="1"/>
            </p:cNvSpPr>
            <p:nvPr/>
          </p:nvSpPr>
          <p:spPr bwMode="auto">
            <a:xfrm>
              <a:off x="4490" y="2885"/>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71" name="AutoShape 348"/>
            <p:cNvSpPr>
              <a:spLocks noChangeArrowheads="1"/>
            </p:cNvSpPr>
            <p:nvPr/>
          </p:nvSpPr>
          <p:spPr bwMode="auto">
            <a:xfrm>
              <a:off x="4604" y="2915"/>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72" name="AutoShape 349"/>
            <p:cNvSpPr>
              <a:spLocks noChangeArrowheads="1"/>
            </p:cNvSpPr>
            <p:nvPr/>
          </p:nvSpPr>
          <p:spPr bwMode="auto">
            <a:xfrm>
              <a:off x="4610" y="293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73" name="AutoShape 350"/>
            <p:cNvSpPr>
              <a:spLocks noChangeArrowheads="1"/>
            </p:cNvSpPr>
            <p:nvPr/>
          </p:nvSpPr>
          <p:spPr bwMode="auto">
            <a:xfrm>
              <a:off x="4628" y="291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74" name="AutoShape 351"/>
            <p:cNvSpPr>
              <a:spLocks noChangeArrowheads="1"/>
            </p:cNvSpPr>
            <p:nvPr/>
          </p:nvSpPr>
          <p:spPr bwMode="auto">
            <a:xfrm>
              <a:off x="4633" y="2941"/>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75" name="AutoShape 352"/>
            <p:cNvSpPr>
              <a:spLocks noChangeArrowheads="1"/>
            </p:cNvSpPr>
            <p:nvPr/>
          </p:nvSpPr>
          <p:spPr bwMode="auto">
            <a:xfrm>
              <a:off x="4666" y="294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76" name="AutoShape 353"/>
            <p:cNvSpPr>
              <a:spLocks noChangeArrowheads="1"/>
            </p:cNvSpPr>
            <p:nvPr/>
          </p:nvSpPr>
          <p:spPr bwMode="auto">
            <a:xfrm>
              <a:off x="4625" y="300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77" name="AutoShape 354"/>
            <p:cNvSpPr>
              <a:spLocks noChangeArrowheads="1"/>
            </p:cNvSpPr>
            <p:nvPr/>
          </p:nvSpPr>
          <p:spPr bwMode="auto">
            <a:xfrm>
              <a:off x="4646" y="301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78" name="AutoShape 355"/>
            <p:cNvSpPr>
              <a:spLocks noChangeArrowheads="1"/>
            </p:cNvSpPr>
            <p:nvPr/>
          </p:nvSpPr>
          <p:spPr bwMode="auto">
            <a:xfrm>
              <a:off x="4618" y="306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79" name="AutoShape 356"/>
            <p:cNvSpPr>
              <a:spLocks noChangeArrowheads="1"/>
            </p:cNvSpPr>
            <p:nvPr/>
          </p:nvSpPr>
          <p:spPr bwMode="auto">
            <a:xfrm>
              <a:off x="4628" y="307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80" name="AutoShape 357"/>
            <p:cNvSpPr>
              <a:spLocks noChangeArrowheads="1"/>
            </p:cNvSpPr>
            <p:nvPr/>
          </p:nvSpPr>
          <p:spPr bwMode="auto">
            <a:xfrm>
              <a:off x="4678" y="308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81" name="AutoShape 358"/>
            <p:cNvSpPr>
              <a:spLocks noChangeArrowheads="1"/>
            </p:cNvSpPr>
            <p:nvPr/>
          </p:nvSpPr>
          <p:spPr bwMode="auto">
            <a:xfrm>
              <a:off x="4676" y="303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82" name="AutoShape 359"/>
            <p:cNvSpPr>
              <a:spLocks noChangeArrowheads="1"/>
            </p:cNvSpPr>
            <p:nvPr/>
          </p:nvSpPr>
          <p:spPr bwMode="auto">
            <a:xfrm>
              <a:off x="4684" y="3001"/>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83" name="AutoShape 360"/>
            <p:cNvSpPr>
              <a:spLocks noChangeArrowheads="1"/>
            </p:cNvSpPr>
            <p:nvPr/>
          </p:nvSpPr>
          <p:spPr bwMode="auto">
            <a:xfrm>
              <a:off x="4700" y="299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84" name="AutoShape 361"/>
            <p:cNvSpPr>
              <a:spLocks noChangeArrowheads="1"/>
            </p:cNvSpPr>
            <p:nvPr/>
          </p:nvSpPr>
          <p:spPr bwMode="auto">
            <a:xfrm>
              <a:off x="4742" y="3020"/>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85" name="AutoShape 362"/>
            <p:cNvSpPr>
              <a:spLocks noChangeArrowheads="1"/>
            </p:cNvSpPr>
            <p:nvPr/>
          </p:nvSpPr>
          <p:spPr bwMode="auto">
            <a:xfrm>
              <a:off x="4774" y="305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86" name="AutoShape 363"/>
            <p:cNvSpPr>
              <a:spLocks noChangeArrowheads="1"/>
            </p:cNvSpPr>
            <p:nvPr/>
          </p:nvSpPr>
          <p:spPr bwMode="auto">
            <a:xfrm>
              <a:off x="4724" y="305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87" name="AutoShape 364"/>
            <p:cNvSpPr>
              <a:spLocks noChangeArrowheads="1"/>
            </p:cNvSpPr>
            <p:nvPr/>
          </p:nvSpPr>
          <p:spPr bwMode="auto">
            <a:xfrm>
              <a:off x="4721" y="3083"/>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88" name="AutoShape 365"/>
            <p:cNvSpPr>
              <a:spLocks noChangeArrowheads="1"/>
            </p:cNvSpPr>
            <p:nvPr/>
          </p:nvSpPr>
          <p:spPr bwMode="auto">
            <a:xfrm>
              <a:off x="4718" y="311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89" name="AutoShape 366"/>
            <p:cNvSpPr>
              <a:spLocks noChangeArrowheads="1"/>
            </p:cNvSpPr>
            <p:nvPr/>
          </p:nvSpPr>
          <p:spPr bwMode="auto">
            <a:xfrm>
              <a:off x="4880" y="3001"/>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90" name="AutoShape 367"/>
            <p:cNvSpPr>
              <a:spLocks noChangeArrowheads="1"/>
            </p:cNvSpPr>
            <p:nvPr/>
          </p:nvSpPr>
          <p:spPr bwMode="auto">
            <a:xfrm>
              <a:off x="4941" y="299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91" name="AutoShape 368"/>
            <p:cNvSpPr>
              <a:spLocks noChangeArrowheads="1"/>
            </p:cNvSpPr>
            <p:nvPr/>
          </p:nvSpPr>
          <p:spPr bwMode="auto">
            <a:xfrm>
              <a:off x="4887" y="288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92" name="AutoShape 369"/>
            <p:cNvSpPr>
              <a:spLocks noChangeArrowheads="1"/>
            </p:cNvSpPr>
            <p:nvPr/>
          </p:nvSpPr>
          <p:spPr bwMode="auto">
            <a:xfrm>
              <a:off x="4751" y="295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93" name="AutoShape 370"/>
            <p:cNvSpPr>
              <a:spLocks noChangeArrowheads="1"/>
            </p:cNvSpPr>
            <p:nvPr/>
          </p:nvSpPr>
          <p:spPr bwMode="auto">
            <a:xfrm>
              <a:off x="4756" y="294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94" name="AutoShape 371"/>
            <p:cNvSpPr>
              <a:spLocks noChangeArrowheads="1"/>
            </p:cNvSpPr>
            <p:nvPr/>
          </p:nvSpPr>
          <p:spPr bwMode="auto">
            <a:xfrm>
              <a:off x="4714" y="292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95" name="AutoShape 372"/>
            <p:cNvSpPr>
              <a:spLocks noChangeArrowheads="1"/>
            </p:cNvSpPr>
            <p:nvPr/>
          </p:nvSpPr>
          <p:spPr bwMode="auto">
            <a:xfrm>
              <a:off x="4721" y="291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96" name="AutoShape 373"/>
            <p:cNvSpPr>
              <a:spLocks noChangeArrowheads="1"/>
            </p:cNvSpPr>
            <p:nvPr/>
          </p:nvSpPr>
          <p:spPr bwMode="auto">
            <a:xfrm>
              <a:off x="4739" y="288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97" name="AutoShape 374"/>
            <p:cNvSpPr>
              <a:spLocks noChangeArrowheads="1"/>
            </p:cNvSpPr>
            <p:nvPr/>
          </p:nvSpPr>
          <p:spPr bwMode="auto">
            <a:xfrm>
              <a:off x="4703" y="287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98" name="AutoShape 375"/>
            <p:cNvSpPr>
              <a:spLocks noChangeArrowheads="1"/>
            </p:cNvSpPr>
            <p:nvPr/>
          </p:nvSpPr>
          <p:spPr bwMode="auto">
            <a:xfrm>
              <a:off x="4678" y="2848"/>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899" name="AutoShape 376"/>
            <p:cNvSpPr>
              <a:spLocks noChangeArrowheads="1"/>
            </p:cNvSpPr>
            <p:nvPr/>
          </p:nvSpPr>
          <p:spPr bwMode="auto">
            <a:xfrm>
              <a:off x="4669" y="283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00" name="AutoShape 377"/>
            <p:cNvSpPr>
              <a:spLocks noChangeArrowheads="1"/>
            </p:cNvSpPr>
            <p:nvPr/>
          </p:nvSpPr>
          <p:spPr bwMode="auto">
            <a:xfrm>
              <a:off x="4727" y="278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01" name="AutoShape 378"/>
            <p:cNvSpPr>
              <a:spLocks noChangeArrowheads="1"/>
            </p:cNvSpPr>
            <p:nvPr/>
          </p:nvSpPr>
          <p:spPr bwMode="auto">
            <a:xfrm>
              <a:off x="4762" y="278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02" name="AutoShape 379"/>
            <p:cNvSpPr>
              <a:spLocks noChangeArrowheads="1"/>
            </p:cNvSpPr>
            <p:nvPr/>
          </p:nvSpPr>
          <p:spPr bwMode="auto">
            <a:xfrm>
              <a:off x="4795" y="279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03" name="AutoShape 380"/>
            <p:cNvSpPr>
              <a:spLocks noChangeArrowheads="1"/>
            </p:cNvSpPr>
            <p:nvPr/>
          </p:nvSpPr>
          <p:spPr bwMode="auto">
            <a:xfrm>
              <a:off x="4844" y="273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04" name="AutoShape 381"/>
            <p:cNvSpPr>
              <a:spLocks noChangeArrowheads="1"/>
            </p:cNvSpPr>
            <p:nvPr/>
          </p:nvSpPr>
          <p:spPr bwMode="auto">
            <a:xfrm>
              <a:off x="4768" y="269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05" name="AutoShape 382"/>
            <p:cNvSpPr>
              <a:spLocks noChangeArrowheads="1"/>
            </p:cNvSpPr>
            <p:nvPr/>
          </p:nvSpPr>
          <p:spPr bwMode="auto">
            <a:xfrm>
              <a:off x="4748" y="2720"/>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06" name="AutoShape 383"/>
            <p:cNvSpPr>
              <a:spLocks noChangeArrowheads="1"/>
            </p:cNvSpPr>
            <p:nvPr/>
          </p:nvSpPr>
          <p:spPr bwMode="auto">
            <a:xfrm>
              <a:off x="4712" y="270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07" name="AutoShape 384"/>
            <p:cNvSpPr>
              <a:spLocks noChangeArrowheads="1"/>
            </p:cNvSpPr>
            <p:nvPr/>
          </p:nvSpPr>
          <p:spPr bwMode="auto">
            <a:xfrm>
              <a:off x="4653" y="255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08" name="AutoShape 385"/>
            <p:cNvSpPr>
              <a:spLocks noChangeArrowheads="1"/>
            </p:cNvSpPr>
            <p:nvPr/>
          </p:nvSpPr>
          <p:spPr bwMode="auto">
            <a:xfrm>
              <a:off x="4697" y="2503"/>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09" name="AutoShape 386"/>
            <p:cNvSpPr>
              <a:spLocks noChangeArrowheads="1"/>
            </p:cNvSpPr>
            <p:nvPr/>
          </p:nvSpPr>
          <p:spPr bwMode="auto">
            <a:xfrm>
              <a:off x="4725" y="2455"/>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10" name="AutoShape 387"/>
            <p:cNvSpPr>
              <a:spLocks noChangeArrowheads="1"/>
            </p:cNvSpPr>
            <p:nvPr/>
          </p:nvSpPr>
          <p:spPr bwMode="auto">
            <a:xfrm>
              <a:off x="4605" y="248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11" name="AutoShape 388"/>
            <p:cNvSpPr>
              <a:spLocks noChangeArrowheads="1"/>
            </p:cNvSpPr>
            <p:nvPr/>
          </p:nvSpPr>
          <p:spPr bwMode="auto">
            <a:xfrm>
              <a:off x="4551" y="255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12" name="AutoShape 389"/>
            <p:cNvSpPr>
              <a:spLocks noChangeArrowheads="1"/>
            </p:cNvSpPr>
            <p:nvPr/>
          </p:nvSpPr>
          <p:spPr bwMode="auto">
            <a:xfrm>
              <a:off x="4519" y="2572"/>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13" name="AutoShape 390"/>
            <p:cNvSpPr>
              <a:spLocks noChangeArrowheads="1"/>
            </p:cNvSpPr>
            <p:nvPr/>
          </p:nvSpPr>
          <p:spPr bwMode="auto">
            <a:xfrm>
              <a:off x="4467" y="255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14" name="AutoShape 391"/>
            <p:cNvSpPr>
              <a:spLocks noChangeArrowheads="1"/>
            </p:cNvSpPr>
            <p:nvPr/>
          </p:nvSpPr>
          <p:spPr bwMode="auto">
            <a:xfrm>
              <a:off x="4440" y="251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15" name="AutoShape 392"/>
            <p:cNvSpPr>
              <a:spLocks noChangeArrowheads="1"/>
            </p:cNvSpPr>
            <p:nvPr/>
          </p:nvSpPr>
          <p:spPr bwMode="auto">
            <a:xfrm>
              <a:off x="4491" y="2499"/>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16" name="AutoShape 393"/>
            <p:cNvSpPr>
              <a:spLocks noChangeArrowheads="1"/>
            </p:cNvSpPr>
            <p:nvPr/>
          </p:nvSpPr>
          <p:spPr bwMode="auto">
            <a:xfrm>
              <a:off x="4548" y="2454"/>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17" name="AutoShape 394"/>
            <p:cNvSpPr>
              <a:spLocks noChangeArrowheads="1"/>
            </p:cNvSpPr>
            <p:nvPr/>
          </p:nvSpPr>
          <p:spPr bwMode="auto">
            <a:xfrm>
              <a:off x="4490" y="2400"/>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18" name="AutoShape 395"/>
            <p:cNvSpPr>
              <a:spLocks noChangeArrowheads="1"/>
            </p:cNvSpPr>
            <p:nvPr/>
          </p:nvSpPr>
          <p:spPr bwMode="auto">
            <a:xfrm>
              <a:off x="4418" y="233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19" name="AutoShape 396"/>
            <p:cNvSpPr>
              <a:spLocks noChangeArrowheads="1"/>
            </p:cNvSpPr>
            <p:nvPr/>
          </p:nvSpPr>
          <p:spPr bwMode="auto">
            <a:xfrm>
              <a:off x="4481" y="2257"/>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20" name="AutoShape 397"/>
            <p:cNvSpPr>
              <a:spLocks noChangeArrowheads="1"/>
            </p:cNvSpPr>
            <p:nvPr/>
          </p:nvSpPr>
          <p:spPr bwMode="auto">
            <a:xfrm>
              <a:off x="5098" y="2470"/>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21" name="AutoShape 398"/>
            <p:cNvSpPr>
              <a:spLocks noChangeArrowheads="1"/>
            </p:cNvSpPr>
            <p:nvPr/>
          </p:nvSpPr>
          <p:spPr bwMode="auto">
            <a:xfrm>
              <a:off x="4436" y="2140"/>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22" name="AutoShape 399"/>
            <p:cNvSpPr>
              <a:spLocks noChangeArrowheads="1"/>
            </p:cNvSpPr>
            <p:nvPr/>
          </p:nvSpPr>
          <p:spPr bwMode="auto">
            <a:xfrm>
              <a:off x="4482" y="2066"/>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23" name="AutoShape 400"/>
            <p:cNvSpPr>
              <a:spLocks noChangeArrowheads="1"/>
            </p:cNvSpPr>
            <p:nvPr/>
          </p:nvSpPr>
          <p:spPr bwMode="auto">
            <a:xfrm>
              <a:off x="4516" y="2021"/>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24" name="AutoShape 401"/>
            <p:cNvSpPr>
              <a:spLocks noChangeArrowheads="1"/>
            </p:cNvSpPr>
            <p:nvPr/>
          </p:nvSpPr>
          <p:spPr bwMode="auto">
            <a:xfrm>
              <a:off x="4504" y="1903"/>
              <a:ext cx="45" cy="45"/>
            </a:xfrm>
            <a:prstGeom prst="diamond">
              <a:avLst/>
            </a:prstGeom>
            <a:solidFill>
              <a:schemeClr val="tx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nchor="ctr"/>
            <a:lstStyle/>
            <a:p>
              <a:pPr defTabSz="457200"/>
              <a:endParaRPr lang="nl-NL" sz="1800">
                <a:solidFill>
                  <a:srgbClr val="000000"/>
                </a:solidFill>
                <a:latin typeface="Arial" charset="0"/>
                <a:ea typeface="ＭＳ Ｐゴシック" charset="0"/>
                <a:cs typeface="Arial" charset="0"/>
              </a:endParaRPr>
            </a:p>
          </p:txBody>
        </p:sp>
        <p:sp>
          <p:nvSpPr>
            <p:cNvPr id="1047925" name="Text Box 402"/>
            <p:cNvSpPr txBox="1">
              <a:spLocks noChangeArrowheads="1"/>
            </p:cNvSpPr>
            <p:nvPr/>
          </p:nvSpPr>
          <p:spPr bwMode="auto">
            <a:xfrm rot="16200000">
              <a:off x="2408" y="2588"/>
              <a:ext cx="952" cy="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algn="l" eaLnBrk="0" hangingPunct="0">
                <a:defRPr sz="2400">
                  <a:solidFill>
                    <a:schemeClr val="tx1"/>
                  </a:solidFill>
                  <a:latin typeface="Arial" charset="0"/>
                  <a:ea typeface="ＭＳ Ｐゴシック" charset="0"/>
                </a:defRPr>
              </a:lvl1pPr>
              <a:lvl2pPr marL="742950" indent="-285750" algn="l" eaLnBrk="0" hangingPunct="0">
                <a:defRPr sz="2400">
                  <a:solidFill>
                    <a:schemeClr val="tx1"/>
                  </a:solidFill>
                  <a:latin typeface="Arial" charset="0"/>
                  <a:ea typeface="ＭＳ Ｐゴシック" charset="0"/>
                </a:defRPr>
              </a:lvl2pPr>
              <a:lvl3pPr marL="1143000" indent="-228600" algn="l" eaLnBrk="0" hangingPunct="0">
                <a:defRPr sz="2400">
                  <a:solidFill>
                    <a:schemeClr val="tx1"/>
                  </a:solidFill>
                  <a:latin typeface="Arial" charset="0"/>
                  <a:ea typeface="ＭＳ Ｐゴシック" charset="0"/>
                </a:defRPr>
              </a:lvl3pPr>
              <a:lvl4pPr marL="1600200" indent="-228600" algn="l" eaLnBrk="0" hangingPunct="0">
                <a:defRPr sz="2400">
                  <a:solidFill>
                    <a:schemeClr val="tx1"/>
                  </a:solidFill>
                  <a:latin typeface="Arial" charset="0"/>
                  <a:ea typeface="ＭＳ Ｐゴシック" charset="0"/>
                </a:defRPr>
              </a:lvl4pPr>
              <a:lvl5pPr marL="2057400" indent="-228600" algn="l"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GB" sz="1400" dirty="0">
                  <a:solidFill>
                    <a:srgbClr val="000000"/>
                  </a:solidFill>
                  <a:cs typeface="Arial" charset="0"/>
                </a:rPr>
                <a:t>NTBI (</a:t>
              </a:r>
              <a:r>
                <a:rPr lang="el-GR" sz="1400" dirty="0">
                  <a:solidFill>
                    <a:srgbClr val="000000"/>
                  </a:solidFill>
                  <a:cs typeface="Arial" charset="0"/>
                  <a:sym typeface="Symbol" charset="0"/>
                </a:rPr>
                <a:t>μ</a:t>
              </a:r>
              <a:r>
                <a:rPr lang="en-GB" sz="1400" dirty="0" err="1">
                  <a:solidFill>
                    <a:srgbClr val="000000"/>
                  </a:solidFill>
                  <a:cs typeface="Arial" charset="0"/>
                </a:rPr>
                <a:t>mol</a:t>
              </a:r>
              <a:r>
                <a:rPr lang="en-GB" sz="1400" dirty="0">
                  <a:solidFill>
                    <a:srgbClr val="000000"/>
                  </a:solidFill>
                  <a:cs typeface="Arial" charset="0"/>
                </a:rPr>
                <a:t>/L)</a:t>
              </a:r>
            </a:p>
          </p:txBody>
        </p:sp>
        <p:sp>
          <p:nvSpPr>
            <p:cNvPr id="1047926" name="Text Box 404"/>
            <p:cNvSpPr txBox="1">
              <a:spLocks noChangeArrowheads="1"/>
            </p:cNvSpPr>
            <p:nvPr/>
          </p:nvSpPr>
          <p:spPr bwMode="auto">
            <a:xfrm>
              <a:off x="4246" y="3819"/>
              <a:ext cx="123" cy="183"/>
            </a:xfrm>
            <a:prstGeom prst="rect">
              <a:avLst/>
            </a:prstGeom>
            <a:solidFill>
              <a:schemeClr val="bg1"/>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none">
              <a:spAutoFit/>
            </a:bodyPr>
            <a:lstStyle>
              <a:lvl1pPr algn="l" eaLnBrk="0" hangingPunct="0">
                <a:defRPr sz="2400">
                  <a:solidFill>
                    <a:schemeClr val="tx1"/>
                  </a:solidFill>
                  <a:latin typeface="Arial" charset="0"/>
                  <a:ea typeface="ＭＳ Ｐゴシック" charset="0"/>
                </a:defRPr>
              </a:lvl1pPr>
              <a:lvl2pPr marL="742950" indent="-285750" algn="l" eaLnBrk="0" hangingPunct="0">
                <a:defRPr sz="2400">
                  <a:solidFill>
                    <a:schemeClr val="tx1"/>
                  </a:solidFill>
                  <a:latin typeface="Arial" charset="0"/>
                  <a:ea typeface="ＭＳ Ｐゴシック" charset="0"/>
                </a:defRPr>
              </a:lvl2pPr>
              <a:lvl3pPr marL="1143000" indent="-228600" algn="l" eaLnBrk="0" hangingPunct="0">
                <a:defRPr sz="2400">
                  <a:solidFill>
                    <a:schemeClr val="tx1"/>
                  </a:solidFill>
                  <a:latin typeface="Arial" charset="0"/>
                  <a:ea typeface="ＭＳ Ｐゴシック" charset="0"/>
                </a:defRPr>
              </a:lvl3pPr>
              <a:lvl4pPr marL="1600200" indent="-228600" algn="l" eaLnBrk="0" hangingPunct="0">
                <a:defRPr sz="2400">
                  <a:solidFill>
                    <a:schemeClr val="tx1"/>
                  </a:solidFill>
                  <a:latin typeface="Arial" charset="0"/>
                  <a:ea typeface="ＭＳ Ｐゴシック" charset="0"/>
                </a:defRPr>
              </a:lvl4pPr>
              <a:lvl5pPr marL="2057400" indent="-228600" algn="l"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endParaRPr lang="en-US" sz="1600" b="1">
                <a:solidFill>
                  <a:srgbClr val="000000"/>
                </a:solidFill>
                <a:cs typeface="Arial" charset="0"/>
              </a:endParaRPr>
            </a:p>
          </p:txBody>
        </p:sp>
      </p:grpSp>
      <p:sp>
        <p:nvSpPr>
          <p:cNvPr id="1047927" name="Text Box 406"/>
          <p:cNvSpPr txBox="1">
            <a:spLocks noChangeArrowheads="1"/>
          </p:cNvSpPr>
          <p:nvPr/>
        </p:nvSpPr>
        <p:spPr bwMode="auto">
          <a:xfrm>
            <a:off x="283591" y="5825317"/>
            <a:ext cx="257534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l" eaLnBrk="0" hangingPunct="0">
              <a:defRPr sz="2400">
                <a:solidFill>
                  <a:schemeClr val="tx1"/>
                </a:solidFill>
                <a:latin typeface="Arial" charset="0"/>
                <a:ea typeface="ＭＳ Ｐゴシック" charset="0"/>
              </a:defRPr>
            </a:lvl1pPr>
            <a:lvl2pPr marL="742950" indent="-285750" algn="l" eaLnBrk="0" hangingPunct="0">
              <a:defRPr sz="2400">
                <a:solidFill>
                  <a:schemeClr val="tx1"/>
                </a:solidFill>
                <a:latin typeface="Arial" charset="0"/>
                <a:ea typeface="ＭＳ Ｐゴシック" charset="0"/>
              </a:defRPr>
            </a:lvl2pPr>
            <a:lvl3pPr marL="1143000" indent="-228600" algn="l" eaLnBrk="0" hangingPunct="0">
              <a:defRPr sz="2400">
                <a:solidFill>
                  <a:schemeClr val="tx1"/>
                </a:solidFill>
                <a:latin typeface="Arial" charset="0"/>
                <a:ea typeface="ＭＳ Ｐゴシック" charset="0"/>
              </a:defRPr>
            </a:lvl3pPr>
            <a:lvl4pPr marL="1600200" indent="-228600" algn="l" eaLnBrk="0" hangingPunct="0">
              <a:defRPr sz="2400">
                <a:solidFill>
                  <a:schemeClr val="tx1"/>
                </a:solidFill>
                <a:latin typeface="Arial" charset="0"/>
                <a:ea typeface="ＭＳ Ｐゴシック" charset="0"/>
              </a:defRPr>
            </a:lvl4pPr>
            <a:lvl5pPr marL="2057400" indent="-228600" algn="l"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GB" sz="1200" dirty="0" smtClean="0">
                <a:solidFill>
                  <a:srgbClr val="000000"/>
                </a:solidFill>
                <a:cs typeface="Arial" charset="0"/>
              </a:rPr>
              <a:t> </a:t>
            </a:r>
            <a:r>
              <a:rPr lang="en-GB" sz="1200" dirty="0">
                <a:solidFill>
                  <a:srgbClr val="000000"/>
                </a:solidFill>
                <a:cs typeface="Arial" charset="0"/>
              </a:rPr>
              <a:t>NTBI = non-transferrin-bound iron.</a:t>
            </a:r>
          </a:p>
        </p:txBody>
      </p:sp>
      <p:sp>
        <p:nvSpPr>
          <p:cNvPr id="1047959" name="Text Box 53"/>
          <p:cNvSpPr txBox="1">
            <a:spLocks noChangeArrowheads="1"/>
          </p:cNvSpPr>
          <p:nvPr/>
        </p:nvSpPr>
        <p:spPr bwMode="auto">
          <a:xfrm>
            <a:off x="1916588" y="5233921"/>
            <a:ext cx="203776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defRPr sz="2400">
                <a:solidFill>
                  <a:schemeClr val="tx1"/>
                </a:solidFill>
                <a:latin typeface="Arial" charset="0"/>
                <a:ea typeface="ＭＳ Ｐゴシック" charset="0"/>
              </a:defRPr>
            </a:lvl1pPr>
            <a:lvl2pPr marL="742950" indent="-285750" algn="l" eaLnBrk="0" hangingPunct="0">
              <a:defRPr sz="2400">
                <a:solidFill>
                  <a:schemeClr val="tx1"/>
                </a:solidFill>
                <a:latin typeface="Arial" charset="0"/>
                <a:ea typeface="ＭＳ Ｐゴシック" charset="0"/>
              </a:defRPr>
            </a:lvl2pPr>
            <a:lvl3pPr marL="1143000" indent="-228600" algn="l" eaLnBrk="0" hangingPunct="0">
              <a:defRPr sz="2400">
                <a:solidFill>
                  <a:schemeClr val="tx1"/>
                </a:solidFill>
                <a:latin typeface="Arial" charset="0"/>
                <a:ea typeface="ＭＳ Ｐゴシック" charset="0"/>
              </a:defRPr>
            </a:lvl3pPr>
            <a:lvl4pPr marL="1600200" indent="-228600" algn="l" eaLnBrk="0" hangingPunct="0">
              <a:defRPr sz="2400">
                <a:solidFill>
                  <a:schemeClr val="tx1"/>
                </a:solidFill>
                <a:latin typeface="Arial" charset="0"/>
                <a:ea typeface="ＭＳ Ｐゴシック" charset="0"/>
              </a:defRPr>
            </a:lvl4pPr>
            <a:lvl5pPr marL="2057400" indent="-228600" algn="l"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GB" sz="1400" dirty="0">
                <a:solidFill>
                  <a:srgbClr val="000000"/>
                </a:solidFill>
                <a:cs typeface="Arial" charset="0"/>
              </a:rPr>
              <a:t>Transferrin saturation</a:t>
            </a:r>
          </a:p>
        </p:txBody>
      </p:sp>
      <p:pic>
        <p:nvPicPr>
          <p:cNvPr id="408" name="Picture 407"/>
          <p:cNvPicPr>
            <a:picLocks noChangeAspect="1"/>
          </p:cNvPicPr>
          <p:nvPr/>
        </p:nvPicPr>
        <p:blipFill>
          <a:blip r:embed="rId4"/>
          <a:stretch>
            <a:fillRect/>
          </a:stretch>
        </p:blipFill>
        <p:spPr>
          <a:xfrm>
            <a:off x="4785281" y="1403012"/>
            <a:ext cx="3744773" cy="2956694"/>
          </a:xfrm>
          <a:prstGeom prst="rect">
            <a:avLst/>
          </a:prstGeom>
        </p:spPr>
      </p:pic>
      <p:cxnSp>
        <p:nvCxnSpPr>
          <p:cNvPr id="409" name="Straight Arrow Connector 408"/>
          <p:cNvCxnSpPr/>
          <p:nvPr/>
        </p:nvCxnSpPr>
        <p:spPr>
          <a:xfrm flipH="1">
            <a:off x="5386835" y="2864001"/>
            <a:ext cx="521296" cy="3885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0" name="TextBox 409"/>
          <p:cNvSpPr txBox="1"/>
          <p:nvPr/>
        </p:nvSpPr>
        <p:spPr>
          <a:xfrm>
            <a:off x="5117011" y="4503588"/>
            <a:ext cx="3596632" cy="923330"/>
          </a:xfrm>
          <a:prstGeom prst="rect">
            <a:avLst/>
          </a:prstGeom>
          <a:noFill/>
          <a:ln>
            <a:solidFill>
              <a:schemeClr val="tx2"/>
            </a:solidFill>
          </a:ln>
        </p:spPr>
        <p:txBody>
          <a:bodyPr wrap="square" rtlCol="0">
            <a:spAutoFit/>
          </a:bodyPr>
          <a:lstStyle/>
          <a:p>
            <a:pPr algn="ctr" defTabSz="457200"/>
            <a:r>
              <a:rPr lang="en-US" sz="1800" dirty="0" smtClean="0">
                <a:solidFill>
                  <a:prstClr val="black"/>
                </a:solidFill>
                <a:latin typeface="Arial" charset="0"/>
                <a:ea typeface="ＭＳ Ｐゴシック" charset="0"/>
                <a:cs typeface="ＭＳ Ｐゴシック" charset="0"/>
              </a:rPr>
              <a:t>You do not need to be iron loaded to develop significant elevations of toxic LPI</a:t>
            </a:r>
            <a:endParaRPr lang="en-US" sz="1800" dirty="0">
              <a:solidFill>
                <a:prstClr val="black"/>
              </a:solidFill>
              <a:latin typeface="Arial" charset="0"/>
              <a:ea typeface="ＭＳ Ｐゴシック" charset="0"/>
              <a:cs typeface="ＭＳ Ｐゴシック" charset="0"/>
            </a:endParaRPr>
          </a:p>
        </p:txBody>
      </p:sp>
      <p:sp>
        <p:nvSpPr>
          <p:cNvPr id="2" name="Rectangle 1"/>
          <p:cNvSpPr/>
          <p:nvPr/>
        </p:nvSpPr>
        <p:spPr>
          <a:xfrm>
            <a:off x="5525734" y="1634534"/>
            <a:ext cx="1194241" cy="903073"/>
          </a:xfrm>
          <a:prstGeom prst="rect">
            <a:avLst/>
          </a:prstGeom>
          <a:noFill/>
          <a:ln w="25400">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3" name="Oval 2"/>
          <p:cNvSpPr/>
          <p:nvPr/>
        </p:nvSpPr>
        <p:spPr>
          <a:xfrm>
            <a:off x="2831908" y="2090362"/>
            <a:ext cx="798283" cy="2297215"/>
          </a:xfrm>
          <a:prstGeom prst="ellipse">
            <a:avLst/>
          </a:prstGeom>
          <a:noFill/>
          <a:ln w="22225">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0" name="Rectangle 229"/>
          <p:cNvSpPr/>
          <p:nvPr/>
        </p:nvSpPr>
        <p:spPr>
          <a:xfrm>
            <a:off x="7099850" y="2668229"/>
            <a:ext cx="1194241" cy="903073"/>
          </a:xfrm>
          <a:prstGeom prst="rect">
            <a:avLst/>
          </a:prstGeom>
          <a:noFill/>
          <a:ln w="25400">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custDataLst>
      <p:tags r:id="rId1"/>
    </p:custDataLst>
    <p:extLst>
      <p:ext uri="{BB962C8B-B14F-4D97-AF65-F5344CB8AC3E}">
        <p14:creationId xmlns:p14="http://schemas.microsoft.com/office/powerpoint/2010/main" val="1805576678"/>
      </p:ext>
    </p:extLst>
  </p:cSld>
  <p:clrMapOvr>
    <a:masterClrMapping/>
  </p:clrMapOvr>
  <mc:AlternateContent xmlns:mc="http://schemas.openxmlformats.org/markup-compatibility/2006" xmlns:p14="http://schemas.microsoft.com/office/powerpoint/2010/main">
    <mc:Choice Requires="p14">
      <p:transition spd="slow" p14:dur="2000" advTm="27196"/>
    </mc:Choice>
    <mc:Fallback xmlns="">
      <p:transition xmlns:p14="http://schemas.microsoft.com/office/powerpoint/2010/main" spd="slow" advTm="271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09"/>
                                        </p:tgtEl>
                                        <p:attrNameLst>
                                          <p:attrName>style.visibility</p:attrName>
                                        </p:attrNameLst>
                                      </p:cBhvr>
                                      <p:to>
                                        <p:strVal val="visible"/>
                                      </p:to>
                                    </p:set>
                                    <p:animEffect transition="in" filter="dissolve">
                                      <p:cBhvr>
                                        <p:cTn id="22" dur="500"/>
                                        <p:tgtEl>
                                          <p:spTgt spid="40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0"/>
                                        </p:tgtEl>
                                        <p:attrNameLst>
                                          <p:attrName>style.visibility</p:attrName>
                                        </p:attrNameLst>
                                      </p:cBhvr>
                                      <p:to>
                                        <p:strVal val="visible"/>
                                      </p:to>
                                    </p:set>
                                    <p:animEffect transition="in" filter="dissolve">
                                      <p:cBhvr>
                                        <p:cTn id="27" dur="500"/>
                                        <p:tgtEl>
                                          <p:spTgt spid="2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23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solidFill>
                  <a:srgbClr val="4F81BD">
                    <a:lumMod val="75000"/>
                  </a:srgbClr>
                </a:solidFill>
              </a:rPr>
              <a:t>Thomas D Coates, MD</a:t>
            </a:r>
            <a:endParaRPr lang="en-US">
              <a:solidFill>
                <a:srgbClr val="4F81BD">
                  <a:lumMod val="75000"/>
                </a:srgbClr>
              </a:solidFill>
            </a:endParaRPr>
          </a:p>
        </p:txBody>
      </p:sp>
      <p:sp>
        <p:nvSpPr>
          <p:cNvPr id="5" name="Slide Number Placeholder 4"/>
          <p:cNvSpPr>
            <a:spLocks noGrp="1"/>
          </p:cNvSpPr>
          <p:nvPr>
            <p:ph type="sldNum" sz="quarter" idx="12"/>
          </p:nvPr>
        </p:nvSpPr>
        <p:spPr/>
        <p:txBody>
          <a:bodyPr/>
          <a:lstStyle/>
          <a:p>
            <a:pPr>
              <a:defRPr/>
            </a:pPr>
            <a:fld id="{CBDF558C-784C-B849-9D11-7D7AE24C9591}" type="slidenum">
              <a:rPr lang="en-US" smtClean="0"/>
              <a:pPr>
                <a:defRPr/>
              </a:pPr>
              <a:t>69</a:t>
            </a:fld>
            <a:endParaRPr lang="en-US"/>
          </a:p>
        </p:txBody>
      </p:sp>
    </p:spTree>
    <p:extLst>
      <p:ext uri="{BB962C8B-B14F-4D97-AF65-F5344CB8AC3E}">
        <p14:creationId xmlns:p14="http://schemas.microsoft.com/office/powerpoint/2010/main" val="340006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a:off x="1824038" y="1731963"/>
            <a:ext cx="5556250" cy="4625975"/>
          </a:xfrm>
          <a:prstGeom prst="rect">
            <a:avLst/>
          </a:prstGeom>
          <a:noFill/>
          <a:ln w="9525">
            <a:noFill/>
            <a:miter lim="800000"/>
            <a:headEnd/>
            <a:tailEnd/>
          </a:ln>
        </p:spPr>
      </p:pic>
      <p:sp>
        <p:nvSpPr>
          <p:cNvPr id="38915" name="Text Box 3"/>
          <p:cNvSpPr txBox="1">
            <a:spLocks noChangeArrowheads="1"/>
          </p:cNvSpPr>
          <p:nvPr/>
        </p:nvSpPr>
        <p:spPr bwMode="auto">
          <a:xfrm>
            <a:off x="242888" y="6454775"/>
            <a:ext cx="7288212" cy="177800"/>
          </a:xfrm>
          <a:prstGeom prst="rect">
            <a:avLst/>
          </a:prstGeom>
          <a:noFill/>
          <a:ln w="9525">
            <a:noFill/>
            <a:miter lim="800000"/>
            <a:headEnd/>
            <a:tailEnd/>
          </a:ln>
        </p:spPr>
        <p:txBody>
          <a:bodyPr lIns="0" tIns="0" rIns="0" bIns="0">
            <a:spAutoFit/>
          </a:bodyPr>
          <a:lstStyle/>
          <a:p>
            <a:pPr hangingPunct="0">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sz="1200"/>
              <a:t>Fleming RE </a:t>
            </a:r>
            <a:r>
              <a:rPr lang="en-GB" sz="1200" i="1"/>
              <a:t>et al</a:t>
            </a:r>
            <a:r>
              <a:rPr lang="en-GB" sz="1200"/>
              <a:t>. </a:t>
            </a:r>
            <a:r>
              <a:rPr lang="en-GB" sz="1200" i="1"/>
              <a:t>N Engl J Med</a:t>
            </a:r>
            <a:r>
              <a:rPr lang="en-GB" sz="1200"/>
              <a:t> 2005;352:1741–1744</a:t>
            </a:r>
            <a:endParaRPr lang="en-GB" sz="1200" b="1">
              <a:solidFill>
                <a:srgbClr val="FF0000"/>
              </a:solidFill>
            </a:endParaRPr>
          </a:p>
        </p:txBody>
      </p:sp>
      <p:sp>
        <p:nvSpPr>
          <p:cNvPr id="38916" name="Rectangle 4"/>
          <p:cNvSpPr>
            <a:spLocks noGrp="1" noChangeArrowheads="1"/>
          </p:cNvSpPr>
          <p:nvPr>
            <p:ph type="title"/>
          </p:nvPr>
        </p:nvSpPr>
        <p:spPr/>
        <p:txBody>
          <a:bodyPr/>
          <a:lstStyle/>
          <a:p>
            <a:pPr eaLnBrk="1" hangingPunct="1"/>
            <a:r>
              <a:rPr lang="en-GB" smtClean="0"/>
              <a:t>Regulation of cellular iron release (1)</a:t>
            </a:r>
            <a:endParaRPr lang="en-US" smtClean="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617" y="246311"/>
            <a:ext cx="5188944" cy="579954"/>
          </a:xfrm>
        </p:spPr>
        <p:txBody>
          <a:bodyPr/>
          <a:lstStyle/>
          <a:p>
            <a:r>
              <a:rPr lang="en-US" smtClean="0"/>
              <a:t>So in our opinion:</a:t>
            </a:r>
            <a:endParaRPr lang="en-US" dirty="0"/>
          </a:p>
        </p:txBody>
      </p:sp>
      <p:sp>
        <p:nvSpPr>
          <p:cNvPr id="3" name="Content Placeholder 2"/>
          <p:cNvSpPr>
            <a:spLocks noGrp="1"/>
          </p:cNvSpPr>
          <p:nvPr>
            <p:ph idx="1"/>
          </p:nvPr>
        </p:nvSpPr>
        <p:spPr>
          <a:xfrm>
            <a:off x="457200" y="1184753"/>
            <a:ext cx="8124940" cy="4698254"/>
          </a:xfrm>
        </p:spPr>
        <p:txBody>
          <a:bodyPr/>
          <a:lstStyle/>
          <a:p>
            <a:r>
              <a:rPr lang="en-US" dirty="0" smtClean="0"/>
              <a:t>Ferritin </a:t>
            </a:r>
            <a:r>
              <a:rPr lang="en-US" u="sng" dirty="0" smtClean="0"/>
              <a:t>by itself </a:t>
            </a:r>
            <a:r>
              <a:rPr lang="en-US" dirty="0" smtClean="0"/>
              <a:t>is TOTALLY inadequate for the diagnosis and monitoring of transfusional iron overload but remains a useful adjunct to routine assessment of LIC.  We get ferritin with every transfusion *.</a:t>
            </a:r>
          </a:p>
          <a:p>
            <a:r>
              <a:rPr lang="en-US" dirty="0" smtClean="0"/>
              <a:t>Routine assessment of LIC and cardiac fe by T2* is a critical for proper management of patient with iron overload. We do this every 12 to 18 months.</a:t>
            </a:r>
          </a:p>
          <a:p>
            <a:r>
              <a:rPr lang="en-US" dirty="0" smtClean="0"/>
              <a:t>With adequate monitoring, the </a:t>
            </a:r>
            <a:r>
              <a:rPr lang="en-US" b="1" dirty="0" smtClean="0"/>
              <a:t>ideal</a:t>
            </a:r>
            <a:r>
              <a:rPr lang="en-US" dirty="0" smtClean="0"/>
              <a:t> goal for treatment should be normalization of LIC</a:t>
            </a:r>
            <a:r>
              <a:rPr lang="en-US" dirty="0"/>
              <a:t> </a:t>
            </a:r>
            <a:r>
              <a:rPr lang="en-US" dirty="0" smtClean="0"/>
              <a:t>(LIC &lt; 1.5 mg/g </a:t>
            </a:r>
            <a:r>
              <a:rPr lang="en-US" dirty="0" err="1" smtClean="0"/>
              <a:t>dw</a:t>
            </a:r>
            <a:r>
              <a:rPr lang="en-US" dirty="0" smtClean="0"/>
              <a:t>) but </a:t>
            </a:r>
            <a:r>
              <a:rPr lang="en-US" b="1" dirty="0" smtClean="0"/>
              <a:t>it would be great if the LIC were &lt; 3.5 mg/g. </a:t>
            </a:r>
            <a:r>
              <a:rPr lang="en-US" dirty="0" smtClean="0"/>
              <a:t> </a:t>
            </a:r>
            <a:r>
              <a:rPr lang="en-US" b="1" i="1" dirty="0" smtClean="0"/>
              <a:t>Note: it can be dangerous to try to normalize iron without excellent monitoring and expertise</a:t>
            </a:r>
            <a:r>
              <a:rPr lang="en-US" dirty="0" smtClean="0"/>
              <a:t>.</a:t>
            </a:r>
          </a:p>
          <a:p>
            <a:r>
              <a:rPr lang="en-US" dirty="0" smtClean="0"/>
              <a:t>A cardiac T2* &gt; 30 </a:t>
            </a:r>
            <a:r>
              <a:rPr lang="en-US" dirty="0" err="1" smtClean="0"/>
              <a:t>ms</a:t>
            </a:r>
            <a:r>
              <a:rPr lang="en-US" dirty="0" smtClean="0"/>
              <a:t> is perfect,  &gt; 20 </a:t>
            </a:r>
            <a:r>
              <a:rPr lang="en-US" dirty="0" err="1" smtClean="0"/>
              <a:t>ms</a:t>
            </a:r>
            <a:r>
              <a:rPr lang="en-US" dirty="0" smtClean="0"/>
              <a:t> is really good.  </a:t>
            </a:r>
          </a:p>
          <a:p>
            <a:r>
              <a:rPr lang="en-US" dirty="0" smtClean="0"/>
              <a:t>It is critical to monitor endocrine function and other organ functions as well as micronutrient status in iron loaded patients.</a:t>
            </a:r>
          </a:p>
          <a:p>
            <a:pPr marL="0" indent="0">
              <a:buNone/>
            </a:pPr>
            <a:r>
              <a:rPr lang="en-US" sz="1600" dirty="0" smtClean="0"/>
              <a:t>* we also check transferrin saturation, but this not really helpful in management of chronic iron overload.</a:t>
            </a:r>
          </a:p>
          <a:p>
            <a:endParaRPr lang="en-US" dirty="0"/>
          </a:p>
        </p:txBody>
      </p:sp>
      <p:sp>
        <p:nvSpPr>
          <p:cNvPr id="4" name="Footer Placeholder 3"/>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5" name="Slide Number Placeholder 4"/>
          <p:cNvSpPr>
            <a:spLocks noGrp="1"/>
          </p:cNvSpPr>
          <p:nvPr>
            <p:ph type="sldNum" sz="quarter" idx="4294967295"/>
          </p:nvPr>
        </p:nvSpPr>
        <p:spPr>
          <a:xfrm>
            <a:off x="6553200" y="6465888"/>
            <a:ext cx="2133600" cy="365125"/>
          </a:xfrm>
          <a:prstGeom prst="rect">
            <a:avLst/>
          </a:prstGeom>
        </p:spPr>
        <p:txBody>
          <a:bodyPr/>
          <a:lstStyle/>
          <a:p>
            <a:pPr>
              <a:defRPr/>
            </a:pPr>
            <a:fld id="{CBDF558C-784C-B849-9D11-7D7AE24C9591}" type="slidenum">
              <a:rPr lang="en-US" smtClean="0"/>
              <a:pPr>
                <a:defRPr/>
              </a:pPr>
              <a:t>70</a:t>
            </a:fld>
            <a:endParaRPr lang="en-US" dirty="0"/>
          </a:p>
        </p:txBody>
      </p:sp>
    </p:spTree>
    <p:extLst>
      <p:ext uri="{BB962C8B-B14F-4D97-AF65-F5344CB8AC3E}">
        <p14:creationId xmlns:p14="http://schemas.microsoft.com/office/powerpoint/2010/main" val="13907242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2"/>
          <p:cNvSpPr>
            <a:spLocks noGrp="1"/>
          </p:cNvSpPr>
          <p:nvPr>
            <p:ph type="title"/>
          </p:nvPr>
        </p:nvSpPr>
        <p:spPr>
          <a:xfrm>
            <a:off x="4800600" y="304809"/>
            <a:ext cx="3962400" cy="911225"/>
          </a:xfrm>
        </p:spPr>
        <p:txBody>
          <a:bodyPr/>
          <a:lstStyle/>
          <a:p>
            <a:r>
              <a:rPr lang="en-US" sz="2000" dirty="0">
                <a:latin typeface="Arial" charset="0"/>
              </a:rPr>
              <a:t>Iron loading and damage is not the same in all tissues</a:t>
            </a:r>
          </a:p>
        </p:txBody>
      </p:sp>
      <p:sp>
        <p:nvSpPr>
          <p:cNvPr id="100355" name="Content Placeholder 3"/>
          <p:cNvSpPr>
            <a:spLocks noGrp="1"/>
          </p:cNvSpPr>
          <p:nvPr>
            <p:ph idx="1"/>
          </p:nvPr>
        </p:nvSpPr>
        <p:spPr>
          <a:xfrm>
            <a:off x="533400" y="1447800"/>
            <a:ext cx="8229600" cy="4343400"/>
          </a:xfrm>
        </p:spPr>
        <p:txBody>
          <a:bodyPr/>
          <a:lstStyle/>
          <a:p>
            <a:r>
              <a:rPr lang="en-US" b="1" dirty="0">
                <a:latin typeface="Arial" charset="0"/>
              </a:rPr>
              <a:t>Organ damage </a:t>
            </a:r>
            <a:r>
              <a:rPr lang="en-US" dirty="0">
                <a:latin typeface="Arial" charset="0"/>
              </a:rPr>
              <a:t>= (tissue iron) x </a:t>
            </a:r>
            <a:r>
              <a:rPr lang="en-US" dirty="0" smtClean="0">
                <a:latin typeface="Arial" charset="0"/>
              </a:rPr>
              <a:t>(TIME) </a:t>
            </a:r>
            <a:r>
              <a:rPr lang="en-US" dirty="0">
                <a:latin typeface="Arial" charset="0"/>
              </a:rPr>
              <a:t>x (environment) x (genetic factors</a:t>
            </a:r>
            <a:r>
              <a:rPr lang="en-US" dirty="0" smtClean="0">
                <a:latin typeface="Arial" charset="0"/>
              </a:rPr>
              <a:t>)</a:t>
            </a:r>
          </a:p>
          <a:p>
            <a:pPr lvl="1"/>
            <a:r>
              <a:rPr lang="en-US" dirty="0" smtClean="0">
                <a:latin typeface="Arial" charset="0"/>
              </a:rPr>
              <a:t>It usually takes years (3 to 10 years) to have measurable damage to an organ, even if the iron in that organ is high.</a:t>
            </a:r>
          </a:p>
          <a:p>
            <a:pPr lvl="1"/>
            <a:r>
              <a:rPr lang="en-US" dirty="0" smtClean="0">
                <a:latin typeface="Arial" charset="0"/>
              </a:rPr>
              <a:t>Removing free iron (NTBI) from the blood can significantly improve heart failure and rhythm problems in a few weeks, long before you can get iron out of the heart itself.</a:t>
            </a:r>
          </a:p>
          <a:p>
            <a:pPr lvl="1"/>
            <a:r>
              <a:rPr lang="en-US" dirty="0" smtClean="0">
                <a:latin typeface="Arial" charset="0"/>
              </a:rPr>
              <a:t>High iron over many (30-40 years) may cause cancer.</a:t>
            </a:r>
          </a:p>
          <a:p>
            <a:r>
              <a:rPr lang="en-US" dirty="0" smtClean="0">
                <a:latin typeface="Arial" charset="0"/>
              </a:rPr>
              <a:t>The good news is, survival is increasing, in part because we are preventing early death from iron.  The bad new is, long survival means prolonged exposure to toxic iron with different types of problems.</a:t>
            </a:r>
          </a:p>
          <a:p>
            <a:r>
              <a:rPr lang="en-US" dirty="0" smtClean="0">
                <a:latin typeface="Arial" charset="0"/>
              </a:rPr>
              <a:t>So, if we can safely control iron, lets do it!!</a:t>
            </a:r>
            <a:endParaRPr lang="en-US" dirty="0">
              <a:latin typeface="Arial" charset="0"/>
            </a:endParaRPr>
          </a:p>
        </p:txBody>
      </p:sp>
      <p:sp>
        <p:nvSpPr>
          <p:cNvPr id="2" name="Footer Placeholder 1"/>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3" name="Slide Number Placeholder 2"/>
          <p:cNvSpPr>
            <a:spLocks noGrp="1"/>
          </p:cNvSpPr>
          <p:nvPr>
            <p:ph type="sldNum" sz="quarter" idx="4294967295"/>
          </p:nvPr>
        </p:nvSpPr>
        <p:spPr>
          <a:xfrm>
            <a:off x="6553200" y="6465888"/>
            <a:ext cx="2133600" cy="365125"/>
          </a:xfrm>
          <a:prstGeom prst="rect">
            <a:avLst/>
          </a:prstGeom>
        </p:spPr>
        <p:txBody>
          <a:bodyPr/>
          <a:lstStyle/>
          <a:p>
            <a:pPr>
              <a:defRPr/>
            </a:pPr>
            <a:fld id="{CBDF558C-784C-B849-9D11-7D7AE24C9591}" type="slidenum">
              <a:rPr lang="en-US" smtClean="0"/>
              <a:pPr>
                <a:defRPr/>
              </a:pPr>
              <a:t>71</a:t>
            </a:fld>
            <a:endParaRPr lang="en-US"/>
          </a:p>
        </p:txBody>
      </p:sp>
    </p:spTree>
    <p:extLst>
      <p:ext uri="{BB962C8B-B14F-4D97-AF65-F5344CB8AC3E}">
        <p14:creationId xmlns:p14="http://schemas.microsoft.com/office/powerpoint/2010/main" val="9711780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9147" y="1832956"/>
            <a:ext cx="7700791" cy="1815882"/>
          </a:xfrm>
          <a:prstGeom prst="rect">
            <a:avLst/>
          </a:prstGeom>
          <a:noFill/>
        </p:spPr>
        <p:txBody>
          <a:bodyPr wrap="square" rtlCol="0">
            <a:spAutoFit/>
          </a:bodyPr>
          <a:lstStyle/>
          <a:p>
            <a:pPr algn="ctr"/>
            <a:r>
              <a:rPr lang="en-US" sz="2800" b="1" dirty="0" smtClean="0">
                <a:solidFill>
                  <a:schemeClr val="accent1"/>
                </a:solidFill>
              </a:rPr>
              <a:t>Does treating iron overload help patients?</a:t>
            </a:r>
          </a:p>
          <a:p>
            <a:pPr algn="ctr"/>
            <a:endParaRPr lang="en-US" sz="2800" b="1" dirty="0">
              <a:solidFill>
                <a:schemeClr val="accent1"/>
              </a:solidFill>
            </a:endParaRPr>
          </a:p>
          <a:p>
            <a:pPr algn="ctr"/>
            <a:r>
              <a:rPr lang="en-US" sz="2800" b="1" dirty="0" smtClean="0">
                <a:solidFill>
                  <a:schemeClr val="accent1"/>
                </a:solidFill>
              </a:rPr>
              <a:t>(YES !!)</a:t>
            </a:r>
          </a:p>
          <a:p>
            <a:pPr algn="ctr"/>
            <a:endParaRPr lang="en-US" sz="2800" b="1" dirty="0">
              <a:solidFill>
                <a:schemeClr val="accent1"/>
              </a:solidFill>
            </a:endParaRPr>
          </a:p>
        </p:txBody>
      </p:sp>
      <p:sp>
        <p:nvSpPr>
          <p:cNvPr id="2" name="Footer Placeholder 1"/>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3" name="Slide Number Placeholder 2"/>
          <p:cNvSpPr>
            <a:spLocks noGrp="1"/>
          </p:cNvSpPr>
          <p:nvPr>
            <p:ph type="sldNum" sz="quarter" idx="4294967295"/>
          </p:nvPr>
        </p:nvSpPr>
        <p:spPr>
          <a:xfrm>
            <a:off x="6553200" y="6465888"/>
            <a:ext cx="2133600" cy="365125"/>
          </a:xfrm>
          <a:prstGeom prst="rect">
            <a:avLst/>
          </a:prstGeom>
        </p:spPr>
        <p:txBody>
          <a:bodyPr/>
          <a:lstStyle/>
          <a:p>
            <a:pPr>
              <a:defRPr/>
            </a:pPr>
            <a:fld id="{D9437268-8633-2748-A703-64FD828C6AB0}" type="slidenum">
              <a:rPr lang="en-US" smtClean="0"/>
              <a:pPr>
                <a:defRPr/>
              </a:pPr>
              <a:t>72</a:t>
            </a:fld>
            <a:endParaRPr lang="en-US"/>
          </a:p>
        </p:txBody>
      </p:sp>
      <p:sp>
        <p:nvSpPr>
          <p:cNvPr id="5" name="TextBox 4"/>
          <p:cNvSpPr txBox="1"/>
          <p:nvPr/>
        </p:nvSpPr>
        <p:spPr>
          <a:xfrm>
            <a:off x="1680072" y="3437266"/>
            <a:ext cx="5783856" cy="1015663"/>
          </a:xfrm>
          <a:prstGeom prst="rect">
            <a:avLst/>
          </a:prstGeom>
          <a:noFill/>
        </p:spPr>
        <p:txBody>
          <a:bodyPr wrap="square" rtlCol="0">
            <a:spAutoFit/>
          </a:bodyPr>
          <a:lstStyle/>
          <a:p>
            <a:pPr algn="ctr"/>
            <a:r>
              <a:rPr lang="en-US" sz="2000" b="1" dirty="0" smtClean="0">
                <a:solidFill>
                  <a:schemeClr val="tx2">
                    <a:lumMod val="60000"/>
                    <a:lumOff val="40000"/>
                  </a:schemeClr>
                </a:solidFill>
              </a:rPr>
              <a:t>Since patients are surviving longer, we need to think about effects of decades of iron exposure as well as short term toxicity.</a:t>
            </a:r>
          </a:p>
        </p:txBody>
      </p:sp>
    </p:spTree>
    <p:extLst>
      <p:ext uri="{BB962C8B-B14F-4D97-AF65-F5344CB8AC3E}">
        <p14:creationId xmlns:p14="http://schemas.microsoft.com/office/powerpoint/2010/main" val="6909263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4101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4058255" y="1287678"/>
            <a:ext cx="4618403" cy="4338499"/>
          </a:xfrm>
          <a:prstGeom prst="rect">
            <a:avLst/>
          </a:prstGeom>
        </p:spPr>
      </p:pic>
      <p:sp>
        <p:nvSpPr>
          <p:cNvPr id="3" name="TextBox 2"/>
          <p:cNvSpPr txBox="1"/>
          <p:nvPr/>
        </p:nvSpPr>
        <p:spPr>
          <a:xfrm>
            <a:off x="4998953" y="5872551"/>
            <a:ext cx="3934152" cy="307777"/>
          </a:xfrm>
          <a:prstGeom prst="rect">
            <a:avLst/>
          </a:prstGeom>
          <a:noFill/>
        </p:spPr>
        <p:txBody>
          <a:bodyPr wrap="none" rtlCol="0">
            <a:spAutoFit/>
          </a:bodyPr>
          <a:lstStyle/>
          <a:p>
            <a:r>
              <a:rPr lang="en-US" sz="1400" dirty="0" err="1" smtClean="0"/>
              <a:t>Badawi</a:t>
            </a:r>
            <a:r>
              <a:rPr lang="en-US" sz="1400" dirty="0" smtClean="0"/>
              <a:t>, Adv. Hematology 2010: 164045 (2010) </a:t>
            </a:r>
            <a:endParaRPr lang="en-US" sz="1400" dirty="0"/>
          </a:p>
        </p:txBody>
      </p:sp>
      <p:sp>
        <p:nvSpPr>
          <p:cNvPr id="4" name="Title 1"/>
          <p:cNvSpPr txBox="1">
            <a:spLocks/>
          </p:cNvSpPr>
          <p:nvPr/>
        </p:nvSpPr>
        <p:spPr>
          <a:xfrm>
            <a:off x="2844800" y="335280"/>
            <a:ext cx="5963920" cy="680720"/>
          </a:xfrm>
          <a:prstGeom prst="rect">
            <a:avLst/>
          </a:prstGeom>
        </p:spPr>
        <p:txBody>
          <a:bodyPr/>
          <a:lst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a:lstStyle>
          <a:p>
            <a:pPr algn="r">
              <a:lnSpc>
                <a:spcPct val="85000"/>
              </a:lnSpc>
              <a:defRPr/>
            </a:pPr>
            <a:r>
              <a:rPr lang="en-US" sz="1800" dirty="0" smtClean="0">
                <a:latin typeface="Arial" charset="0"/>
                <a:cs typeface="Arial" charset="0"/>
              </a:rPr>
              <a:t>Iron restricted erythropoiesis in myelodysplastic syndrome (MDS)</a:t>
            </a:r>
            <a:endParaRPr lang="en-US" sz="1800" dirty="0">
              <a:latin typeface="Arial" charset="0"/>
              <a:cs typeface="Arial" charset="0"/>
            </a:endParaRPr>
          </a:p>
        </p:txBody>
      </p:sp>
      <p:sp>
        <p:nvSpPr>
          <p:cNvPr id="5" name="TextBox 4"/>
          <p:cNvSpPr txBox="1"/>
          <p:nvPr/>
        </p:nvSpPr>
        <p:spPr>
          <a:xfrm>
            <a:off x="453352" y="5872551"/>
            <a:ext cx="3498023" cy="307777"/>
          </a:xfrm>
          <a:prstGeom prst="rect">
            <a:avLst/>
          </a:prstGeom>
          <a:noFill/>
        </p:spPr>
        <p:txBody>
          <a:bodyPr wrap="none" rtlCol="0">
            <a:spAutoFit/>
          </a:bodyPr>
          <a:lstStyle/>
          <a:p>
            <a:r>
              <a:rPr lang="en-US" sz="1400" dirty="0" smtClean="0"/>
              <a:t>Jensen,, Br. J. Hematology 94:288 (1996) </a:t>
            </a:r>
            <a:endParaRPr lang="en-US" sz="1400" dirty="0"/>
          </a:p>
        </p:txBody>
      </p:sp>
      <p:sp>
        <p:nvSpPr>
          <p:cNvPr id="6" name="TextBox 5"/>
          <p:cNvSpPr txBox="1"/>
          <p:nvPr/>
        </p:nvSpPr>
        <p:spPr>
          <a:xfrm>
            <a:off x="559179" y="1491931"/>
            <a:ext cx="3499076" cy="3139321"/>
          </a:xfrm>
          <a:prstGeom prst="rect">
            <a:avLst/>
          </a:prstGeom>
          <a:noFill/>
          <a:ln w="25400">
            <a:solidFill>
              <a:schemeClr val="tx2">
                <a:lumMod val="75000"/>
              </a:schemeClr>
            </a:solidFill>
          </a:ln>
        </p:spPr>
        <p:txBody>
          <a:bodyPr wrap="square" rtlCol="0">
            <a:spAutoFit/>
          </a:bodyPr>
          <a:lstStyle/>
          <a:p>
            <a:r>
              <a:rPr lang="en-US" dirty="0" smtClean="0"/>
              <a:t>Iron Chelation in  MDS</a:t>
            </a:r>
          </a:p>
          <a:p>
            <a:pPr marL="285750" indent="-285750">
              <a:buFont typeface="Wingdings" charset="2"/>
              <a:buChar char="ü"/>
            </a:pPr>
            <a:r>
              <a:rPr lang="en-US" dirty="0" smtClean="0"/>
              <a:t>Decrease in transfusion requirement in 64% of patients</a:t>
            </a:r>
          </a:p>
          <a:p>
            <a:pPr marL="285750" indent="-285750">
              <a:buFont typeface="Wingdings" charset="2"/>
              <a:buChar char="ü"/>
            </a:pPr>
            <a:r>
              <a:rPr lang="en-US" dirty="0" smtClean="0"/>
              <a:t>Increase in pre-transfusion hemoglobin levels in 73%</a:t>
            </a:r>
          </a:p>
          <a:p>
            <a:pPr marL="285750" indent="-285750">
              <a:buFont typeface="Wingdings" charset="2"/>
              <a:buChar char="ü"/>
            </a:pPr>
            <a:r>
              <a:rPr lang="en-US" dirty="0" smtClean="0"/>
              <a:t>Transfusion independent in 45%</a:t>
            </a:r>
          </a:p>
          <a:p>
            <a:pPr marL="285750" indent="-285750">
              <a:buFont typeface="Wingdings" charset="2"/>
              <a:buChar char="ü"/>
            </a:pPr>
            <a:r>
              <a:rPr lang="en-US" dirty="0" smtClean="0"/>
              <a:t>Increase in platelets in 64%</a:t>
            </a:r>
          </a:p>
          <a:p>
            <a:pPr marL="285750" indent="-285750">
              <a:buFont typeface="Wingdings" charset="2"/>
              <a:buChar char="ü"/>
            </a:pPr>
            <a:r>
              <a:rPr lang="en-US" dirty="0" smtClean="0"/>
              <a:t>Increase in neutrophil counts in 78%</a:t>
            </a:r>
          </a:p>
        </p:txBody>
      </p:sp>
      <p:cxnSp>
        <p:nvCxnSpPr>
          <p:cNvPr id="8" name="Straight Arrow Connector 7"/>
          <p:cNvCxnSpPr/>
          <p:nvPr/>
        </p:nvCxnSpPr>
        <p:spPr>
          <a:xfrm flipH="1">
            <a:off x="7124035" y="2652576"/>
            <a:ext cx="277818" cy="370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892520" y="1673827"/>
            <a:ext cx="344227" cy="370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59179" y="4869455"/>
            <a:ext cx="3499076" cy="738664"/>
          </a:xfrm>
          <a:prstGeom prst="rect">
            <a:avLst/>
          </a:prstGeom>
          <a:noFill/>
          <a:ln w="47625">
            <a:solidFill>
              <a:schemeClr val="accent1">
                <a:shade val="95000"/>
                <a:satMod val="105000"/>
              </a:schemeClr>
            </a:solidFill>
          </a:ln>
        </p:spPr>
        <p:txBody>
          <a:bodyPr wrap="square" rtlCol="0">
            <a:spAutoFit/>
          </a:bodyPr>
          <a:lstStyle/>
          <a:p>
            <a:pPr algn="ctr"/>
            <a:r>
              <a:rPr lang="en-US" sz="1400" dirty="0" smtClean="0"/>
              <a:t>Iron can poison the marrow.  There have been reports of recovery in CDA and aplastic anemia with chelation.</a:t>
            </a:r>
            <a:endParaRPr lang="en-US" sz="1400" dirty="0"/>
          </a:p>
        </p:txBody>
      </p:sp>
    </p:spTree>
    <p:custDataLst>
      <p:tags r:id="rId1"/>
    </p:custDataLst>
    <p:extLst>
      <p:ext uri="{BB962C8B-B14F-4D97-AF65-F5344CB8AC3E}">
        <p14:creationId xmlns:p14="http://schemas.microsoft.com/office/powerpoint/2010/main" val="682042784"/>
      </p:ext>
    </p:extLst>
  </p:cSld>
  <p:clrMapOvr>
    <a:masterClrMapping/>
  </p:clrMapOvr>
  <mc:AlternateContent xmlns:mc="http://schemas.openxmlformats.org/markup-compatibility/2006" xmlns:p14="http://schemas.microsoft.com/office/powerpoint/2010/main">
    <mc:Choice Requires="p14">
      <p:transition spd="slow" p14:dur="2000" advTm="48867"/>
    </mc:Choice>
    <mc:Fallback xmlns="">
      <p:transition xmlns:p14="http://schemas.microsoft.com/office/powerpoint/2010/main" spd="slow" advTm="488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GB" smtClean="0"/>
              <a:t>Measuring LIC with biomagnetic </a:t>
            </a:r>
            <a:br>
              <a:rPr lang="en-GB" smtClean="0"/>
            </a:br>
            <a:r>
              <a:rPr lang="en-GB" smtClean="0"/>
              <a:t>liver susceptometry (SQUID)</a:t>
            </a:r>
          </a:p>
        </p:txBody>
      </p:sp>
      <p:graphicFrame>
        <p:nvGraphicFramePr>
          <p:cNvPr id="108547" name="Group 3"/>
          <p:cNvGraphicFramePr>
            <a:graphicFrameLocks noGrp="1"/>
          </p:cNvGraphicFramePr>
          <p:nvPr>
            <p:ph sz="half" idx="1"/>
          </p:nvPr>
        </p:nvGraphicFramePr>
        <p:xfrm>
          <a:off x="257175" y="1773238"/>
          <a:ext cx="8628063" cy="3801746"/>
        </p:xfrm>
        <a:graphic>
          <a:graphicData uri="http://schemas.openxmlformats.org/drawingml/2006/table">
            <a:tbl>
              <a:tblPr/>
              <a:tblGrid>
                <a:gridCol w="4314825"/>
                <a:gridCol w="4313238"/>
              </a:tblGrid>
              <a:tr h="342900">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2000" b="1" i="0" u="none" strike="noStrike" cap="none" normalizeH="0" baseline="0" smtClean="0">
                          <a:ln>
                            <a:noFill/>
                          </a:ln>
                          <a:solidFill>
                            <a:schemeClr val="bg1"/>
                          </a:solidFill>
                          <a:effectLst/>
                          <a:latin typeface="Arial" pitchFamily="34" charset="0"/>
                          <a:ea typeface="ＭＳ Ｐゴシック" charset="-128"/>
                        </a:rPr>
                        <a:t>Advantages</a:t>
                      </a:r>
                    </a:p>
                  </a:txBody>
                  <a:tcPr horzOverflow="overflow">
                    <a:lnL>
                      <a:noFill/>
                    </a:lnL>
                    <a:lnR>
                      <a:noFill/>
                    </a:lnR>
                    <a:lnT>
                      <a:noFill/>
                    </a:lnT>
                    <a:lnB>
                      <a:noFill/>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2000" b="1" i="0" u="none" strike="noStrike" cap="none" normalizeH="0" baseline="0" smtClean="0">
                          <a:ln>
                            <a:noFill/>
                          </a:ln>
                          <a:solidFill>
                            <a:schemeClr val="bg1"/>
                          </a:solidFill>
                          <a:effectLst/>
                          <a:latin typeface="Arial" pitchFamily="34" charset="0"/>
                          <a:ea typeface="ＭＳ Ｐゴシック" charset="-128"/>
                        </a:rPr>
                        <a:t>Disadvantages</a:t>
                      </a:r>
                    </a:p>
                  </a:txBody>
                  <a:tcPr horzOverflow="overflow">
                    <a:lnL>
                      <a:noFill/>
                    </a:lnL>
                    <a:lnR>
                      <a:noFill/>
                    </a:lnR>
                    <a:lnT>
                      <a:noFill/>
                    </a:lnT>
                    <a:lnB>
                      <a:noFill/>
                    </a:lnB>
                    <a:lnTlToBr>
                      <a:noFill/>
                    </a:lnTlToBr>
                    <a:lnBlToTr>
                      <a:noFill/>
                    </a:lnBlToTr>
                    <a:solidFill>
                      <a:srgbClr val="007FA1"/>
                    </a:solidFill>
                  </a:tcPr>
                </a:tc>
              </a:tr>
              <a:tr h="606425">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May be repeated frequently</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solidFill>
                  </a:tcPr>
                </a:tc>
                <a:tc>
                  <a:txBody>
                    <a:bodyPr/>
                    <a:lstStyle/>
                    <a:p>
                      <a:pPr marL="0" marR="0" lvl="0" indent="0" algn="l" defTabSz="914400" rtl="0" eaLnBrk="1" fontAlgn="base" latinLnBrk="0" hangingPunct="1">
                        <a:lnSpc>
                          <a:spcPct val="100000"/>
                        </a:lnSpc>
                        <a:spcBef>
                          <a:spcPct val="0"/>
                        </a:spcBef>
                        <a:spcAft>
                          <a:spcPct val="6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Indirect measurement of LIC</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solidFill>
                  </a:tcPr>
                </a:tc>
              </a:tr>
              <a:tr h="592138">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Allows follow-up</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79999"/>
                      </a:srgbClr>
                    </a:solidFill>
                  </a:tcPr>
                </a:tc>
                <a:tc>
                  <a:txBody>
                    <a:bodyPr/>
                    <a:lstStyle/>
                    <a:p>
                      <a:pPr marL="0" marR="0" lvl="0" indent="0" algn="l" defTabSz="914400" rtl="0" eaLnBrk="1" fontAlgn="base" latinLnBrk="0" hangingPunct="1">
                        <a:lnSpc>
                          <a:spcPct val="100000"/>
                        </a:lnSpc>
                        <a:spcBef>
                          <a:spcPct val="0"/>
                        </a:spcBef>
                        <a:spcAft>
                          <a:spcPct val="6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Limited availability</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79999"/>
                      </a:srgbClr>
                    </a:solidFill>
                  </a:tcPr>
                </a:tc>
              </a:tr>
              <a:tr h="652463">
                <a:tc>
                  <a:txBody>
                    <a:bodyPr/>
                    <a:lstStyle/>
                    <a:p>
                      <a:pPr marL="0" marR="0" lvl="0" indent="0" algn="l" defTabSz="914400" rtl="0" eaLnBrk="1" fontAlgn="base" latinLnBrk="0" hangingPunct="1">
                        <a:lnSpc>
                          <a:spcPct val="100000"/>
                        </a:lnSpc>
                        <a:spcBef>
                          <a:spcPct val="0"/>
                        </a:spcBef>
                        <a:spcAft>
                          <a:spcPct val="60000"/>
                        </a:spcAft>
                        <a:buClr>
                          <a:srgbClr val="EC8026"/>
                        </a:buClr>
                        <a:buSzTx/>
                        <a:buFontTx/>
                        <a:buNone/>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39999"/>
                      </a:srgbClr>
                    </a:solidFill>
                  </a:tcPr>
                </a:tc>
                <a:tc>
                  <a:txBody>
                    <a:bodyPr/>
                    <a:lstStyle/>
                    <a:p>
                      <a:pPr marL="0" marR="0" lvl="0" indent="0" algn="l" defTabSz="914400" rtl="0" eaLnBrk="1" fontAlgn="base" latinLnBrk="0" hangingPunct="1">
                        <a:lnSpc>
                          <a:spcPct val="100000"/>
                        </a:lnSpc>
                        <a:spcBef>
                          <a:spcPct val="0"/>
                        </a:spcBef>
                        <a:spcAft>
                          <a:spcPct val="6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High cost</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39999"/>
                      </a:srgbClr>
                    </a:solidFill>
                  </a:tcPr>
                </a:tc>
              </a:tr>
              <a:tr h="573088">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20000"/>
                      </a:srgbClr>
                    </a:solidFill>
                  </a:tcPr>
                </a:tc>
                <a:tc>
                  <a:txBody>
                    <a:bodyPr/>
                    <a:lstStyle/>
                    <a:p>
                      <a:pPr marL="0" marR="0" lvl="0" indent="0" algn="l" defTabSz="914400" rtl="0" eaLnBrk="1" fontAlgn="base" latinLnBrk="0" hangingPunct="1">
                        <a:lnSpc>
                          <a:spcPct val="100000"/>
                        </a:lnSpc>
                        <a:spcBef>
                          <a:spcPct val="0"/>
                        </a:spcBef>
                        <a:spcAft>
                          <a:spcPct val="60000"/>
                        </a:spcAft>
                        <a:buClr>
                          <a:srgbClr val="EC8026"/>
                        </a:buClr>
                        <a:buSzTx/>
                        <a:buFontTx/>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rPr>
                        <a:t>Highly specialized equipment requiring dedicated technician</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20000"/>
                      </a:srgbClr>
                    </a:solidFill>
                  </a:tcPr>
                </a:tc>
              </a:tr>
              <a:tr h="573088">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10196"/>
                      </a:srgbClr>
                    </a:solidFill>
                  </a:tcPr>
                </a:tc>
                <a:tc>
                  <a:txBody>
                    <a:bodyPr/>
                    <a:lstStyle/>
                    <a:p>
                      <a:pPr marL="0" marR="0" lvl="0" indent="0" algn="l" defTabSz="914400" rtl="0" eaLnBrk="1" fontAlgn="base" latinLnBrk="0" hangingPunct="1">
                        <a:lnSpc>
                          <a:spcPct val="100000"/>
                        </a:lnSpc>
                        <a:spcBef>
                          <a:spcPct val="0"/>
                        </a:spcBef>
                        <a:spcAft>
                          <a:spcPct val="60000"/>
                        </a:spcAft>
                        <a:buClr>
                          <a:srgbClr val="EC8026"/>
                        </a:buClr>
                        <a:buSzTx/>
                        <a:buFontTx/>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Not validated for LIC assessment and may underestimate levels compared with biopsy*</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a:noFill/>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10196"/>
                      </a:srgbClr>
                    </a:solidFill>
                  </a:tcPr>
                </a:tc>
              </a:tr>
            </a:tbl>
          </a:graphicData>
        </a:graphic>
      </p:graphicFrame>
      <p:sp>
        <p:nvSpPr>
          <p:cNvPr id="98322" name="Text Box 32"/>
          <p:cNvSpPr txBox="1">
            <a:spLocks noChangeArrowheads="1"/>
          </p:cNvSpPr>
          <p:nvPr/>
        </p:nvSpPr>
        <p:spPr bwMode="auto">
          <a:xfrm>
            <a:off x="144463" y="5668963"/>
            <a:ext cx="8740775" cy="1006475"/>
          </a:xfrm>
          <a:prstGeom prst="rect">
            <a:avLst/>
          </a:prstGeom>
          <a:noFill/>
          <a:ln w="9525">
            <a:noFill/>
            <a:miter lim="800000"/>
            <a:headEnd/>
            <a:tailEnd/>
          </a:ln>
        </p:spPr>
        <p:txBody>
          <a:bodyPr lIns="91427" tIns="45713" rIns="91427" bIns="45713" anchor="b">
            <a:spAutoFit/>
          </a:bodyPr>
          <a:lstStyle/>
          <a:p>
            <a:pPr>
              <a:spcAft>
                <a:spcPct val="50000"/>
              </a:spcAft>
            </a:pPr>
            <a:r>
              <a:rPr lang="en-US" sz="1200">
                <a:solidFill>
                  <a:srgbClr val="000000"/>
                </a:solidFill>
              </a:rPr>
              <a:t>*During clinical development of deferasirox, LIC data by biopsy were shown to be related to data by SQUID by a factor of 0.46</a:t>
            </a:r>
            <a:br>
              <a:rPr lang="en-US" sz="1200">
                <a:solidFill>
                  <a:srgbClr val="000000"/>
                </a:solidFill>
              </a:rPr>
            </a:br>
            <a:endParaRPr lang="en-US" sz="1200">
              <a:solidFill>
                <a:srgbClr val="000000"/>
              </a:solidFill>
            </a:endParaRPr>
          </a:p>
          <a:p>
            <a:pPr>
              <a:spcAft>
                <a:spcPct val="50000"/>
              </a:spcAft>
            </a:pPr>
            <a:r>
              <a:rPr lang="en-US" sz="1200">
                <a:solidFill>
                  <a:srgbClr val="000000"/>
                </a:solidFill>
              </a:rPr>
              <a:t>SQUID, Superconducting QUantum Interference Device </a:t>
            </a:r>
            <a:endParaRPr lang="en-US" altLang="ja-JP" sz="1200">
              <a:solidFill>
                <a:srgbClr val="000000"/>
              </a:solidFill>
            </a:endParaRPr>
          </a:p>
          <a:p>
            <a:pPr>
              <a:buClr>
                <a:schemeClr val="accent1"/>
              </a:buClr>
              <a:buFont typeface="Arial" pitchFamily="34" charset="0"/>
              <a:buNone/>
            </a:pPr>
            <a:r>
              <a:rPr lang="en-US" altLang="ja-JP" sz="1200">
                <a:solidFill>
                  <a:srgbClr val="000000"/>
                </a:solidFill>
              </a:rPr>
              <a:t>Piga A </a:t>
            </a:r>
            <a:r>
              <a:rPr lang="en-US" altLang="ja-JP" sz="1200" i="1">
                <a:solidFill>
                  <a:srgbClr val="000000"/>
                </a:solidFill>
              </a:rPr>
              <a:t>et al</a:t>
            </a:r>
            <a:r>
              <a:rPr lang="en-US" altLang="ja-JP" sz="1200">
                <a:solidFill>
                  <a:srgbClr val="000000"/>
                </a:solidFill>
              </a:rPr>
              <a:t>. Presented at ASH 2005</a:t>
            </a:r>
            <a:r>
              <a:rPr lang="en-US" altLang="ja-JP" sz="1200"/>
              <a:t> [</a:t>
            </a:r>
            <a:r>
              <a:rPr lang="en-US" altLang="ja-JP" sz="1200" i="1">
                <a:solidFill>
                  <a:srgbClr val="000000"/>
                </a:solidFill>
              </a:rPr>
              <a:t>Blood </a:t>
            </a:r>
            <a:r>
              <a:rPr lang="en-US" altLang="ja-JP" sz="1200">
                <a:solidFill>
                  <a:srgbClr val="000000"/>
                </a:solidFill>
              </a:rPr>
              <a:t>2005;106(11):abst 2689]</a:t>
            </a:r>
            <a:endParaRPr lang="en-US" sz="1200">
              <a:solidFill>
                <a:srgbClr val="00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GB" smtClean="0"/>
              <a:t>LVEF monitoring as a predictor of </a:t>
            </a:r>
            <a:br>
              <a:rPr lang="en-GB" smtClean="0"/>
            </a:br>
            <a:r>
              <a:rPr lang="en-GB" smtClean="0"/>
              <a:t>high risk</a:t>
            </a:r>
            <a:endParaRPr lang="en-US" smtClean="0"/>
          </a:p>
        </p:txBody>
      </p:sp>
      <p:sp>
        <p:nvSpPr>
          <p:cNvPr id="104451" name="Rectangle 3"/>
          <p:cNvSpPr>
            <a:spLocks noGrp="1" noChangeArrowheads="1"/>
          </p:cNvSpPr>
          <p:nvPr>
            <p:ph type="body" idx="1"/>
          </p:nvPr>
        </p:nvSpPr>
        <p:spPr>
          <a:xfrm>
            <a:off x="4787900" y="2205038"/>
            <a:ext cx="3898900" cy="4392612"/>
          </a:xfrm>
        </p:spPr>
        <p:txBody>
          <a:bodyPr/>
          <a:lstStyle/>
          <a:p>
            <a:pPr eaLnBrk="1" hangingPunct="1"/>
            <a:r>
              <a:rPr lang="en-GB" smtClean="0"/>
              <a:t>LVEF decrease of &gt;10% or </a:t>
            </a:r>
            <a:br>
              <a:rPr lang="en-GB" smtClean="0"/>
            </a:br>
            <a:r>
              <a:rPr lang="en-GB" smtClean="0"/>
              <a:t>to below 45% results in significant increase in risk of:</a:t>
            </a:r>
          </a:p>
          <a:p>
            <a:pPr lvl="1" eaLnBrk="1" hangingPunct="1"/>
            <a:r>
              <a:rPr lang="en-GB" smtClean="0"/>
              <a:t>Cardiac failure (</a:t>
            </a:r>
            <a:r>
              <a:rPr lang="en-GB" i="1" smtClean="0"/>
              <a:t>P</a:t>
            </a:r>
            <a:r>
              <a:rPr lang="en-GB" smtClean="0"/>
              <a:t>&lt;0.001)</a:t>
            </a:r>
          </a:p>
          <a:p>
            <a:pPr lvl="1" eaLnBrk="1" hangingPunct="1"/>
            <a:r>
              <a:rPr lang="en-GB" smtClean="0"/>
              <a:t>Cardiac death (</a:t>
            </a:r>
            <a:r>
              <a:rPr lang="en-GB" i="1" smtClean="0"/>
              <a:t>P</a:t>
            </a:r>
            <a:r>
              <a:rPr lang="en-GB" smtClean="0"/>
              <a:t>=0.001)</a:t>
            </a:r>
          </a:p>
        </p:txBody>
      </p:sp>
      <p:sp>
        <p:nvSpPr>
          <p:cNvPr id="104452" name="Rectangle 4"/>
          <p:cNvSpPr>
            <a:spLocks noChangeArrowheads="1"/>
          </p:cNvSpPr>
          <p:nvPr/>
        </p:nvSpPr>
        <p:spPr bwMode="auto">
          <a:xfrm rot="-5400000">
            <a:off x="323850" y="3729038"/>
            <a:ext cx="365125" cy="0"/>
          </a:xfrm>
          <a:prstGeom prst="rect">
            <a:avLst/>
          </a:prstGeom>
          <a:noFill/>
          <a:ln w="9525">
            <a:noFill/>
            <a:miter lim="800000"/>
            <a:headEnd/>
            <a:tailEnd/>
          </a:ln>
        </p:spPr>
        <p:txBody>
          <a:bodyPr vert="eaVert" wrap="none" lIns="0" tIns="0" rIns="0" bIns="0">
            <a:spAutoFit/>
          </a:bodyPr>
          <a:lstStyle/>
          <a:p>
            <a:pPr eaLnBrk="0" hangingPunct="0"/>
            <a:endParaRPr lang="en-US" sz="2400">
              <a:solidFill>
                <a:srgbClr val="FFFF00"/>
              </a:solidFill>
            </a:endParaRPr>
          </a:p>
        </p:txBody>
      </p:sp>
      <p:sp>
        <p:nvSpPr>
          <p:cNvPr id="104453" name="Rectangle 5"/>
          <p:cNvSpPr>
            <a:spLocks noChangeArrowheads="1"/>
          </p:cNvSpPr>
          <p:nvPr/>
        </p:nvSpPr>
        <p:spPr bwMode="auto">
          <a:xfrm rot="-5400000">
            <a:off x="-227012" y="3627437"/>
            <a:ext cx="1644650" cy="212725"/>
          </a:xfrm>
          <a:prstGeom prst="rect">
            <a:avLst/>
          </a:prstGeom>
          <a:noFill/>
          <a:ln w="9525">
            <a:noFill/>
            <a:miter lim="800000"/>
            <a:headEnd/>
            <a:tailEnd/>
          </a:ln>
        </p:spPr>
        <p:txBody>
          <a:bodyPr wrap="none" lIns="0" tIns="0" rIns="0" bIns="0">
            <a:spAutoFit/>
          </a:bodyPr>
          <a:lstStyle/>
          <a:p>
            <a:pPr algn="ctr" eaLnBrk="0" hangingPunct="0"/>
            <a:r>
              <a:rPr lang="en-GB" sz="1400" b="1"/>
              <a:t>Survival probability</a:t>
            </a:r>
          </a:p>
        </p:txBody>
      </p:sp>
      <p:sp>
        <p:nvSpPr>
          <p:cNvPr id="104454" name="Rectangle 6"/>
          <p:cNvSpPr>
            <a:spLocks noChangeArrowheads="1"/>
          </p:cNvSpPr>
          <p:nvPr/>
        </p:nvSpPr>
        <p:spPr bwMode="auto">
          <a:xfrm>
            <a:off x="2759075" y="5665788"/>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55" name="Rectangle 7"/>
          <p:cNvSpPr>
            <a:spLocks noChangeArrowheads="1"/>
          </p:cNvSpPr>
          <p:nvPr/>
        </p:nvSpPr>
        <p:spPr bwMode="auto">
          <a:xfrm>
            <a:off x="2811463" y="5665788"/>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56" name="Rectangle 8"/>
          <p:cNvSpPr>
            <a:spLocks noChangeArrowheads="1"/>
          </p:cNvSpPr>
          <p:nvPr/>
        </p:nvSpPr>
        <p:spPr bwMode="auto">
          <a:xfrm>
            <a:off x="2828925" y="5665788"/>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57" name="Rectangle 9"/>
          <p:cNvSpPr>
            <a:spLocks noChangeArrowheads="1"/>
          </p:cNvSpPr>
          <p:nvPr/>
        </p:nvSpPr>
        <p:spPr bwMode="auto">
          <a:xfrm>
            <a:off x="2851150" y="5665788"/>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58" name="Rectangle 10"/>
          <p:cNvSpPr>
            <a:spLocks noChangeArrowheads="1"/>
          </p:cNvSpPr>
          <p:nvPr/>
        </p:nvSpPr>
        <p:spPr bwMode="auto">
          <a:xfrm>
            <a:off x="2901950" y="5665788"/>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59" name="Rectangle 11"/>
          <p:cNvSpPr>
            <a:spLocks noChangeArrowheads="1"/>
          </p:cNvSpPr>
          <p:nvPr/>
        </p:nvSpPr>
        <p:spPr bwMode="auto">
          <a:xfrm>
            <a:off x="2968625" y="5665788"/>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60" name="Rectangle 12"/>
          <p:cNvSpPr>
            <a:spLocks noChangeArrowheads="1"/>
          </p:cNvSpPr>
          <p:nvPr/>
        </p:nvSpPr>
        <p:spPr bwMode="auto">
          <a:xfrm>
            <a:off x="3054350" y="5649913"/>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61" name="Rectangle 13"/>
          <p:cNvSpPr>
            <a:spLocks noChangeArrowheads="1"/>
          </p:cNvSpPr>
          <p:nvPr/>
        </p:nvSpPr>
        <p:spPr bwMode="auto">
          <a:xfrm>
            <a:off x="2024063" y="5789613"/>
            <a:ext cx="1741487" cy="244475"/>
          </a:xfrm>
          <a:prstGeom prst="rect">
            <a:avLst/>
          </a:prstGeom>
          <a:noFill/>
          <a:ln w="9525">
            <a:noFill/>
            <a:miter lim="800000"/>
            <a:headEnd/>
            <a:tailEnd/>
          </a:ln>
        </p:spPr>
        <p:txBody>
          <a:bodyPr wrap="none" lIns="0" tIns="0" rIns="0" bIns="0">
            <a:spAutoFit/>
          </a:bodyPr>
          <a:lstStyle/>
          <a:p>
            <a:pPr algn="ctr" eaLnBrk="0" hangingPunct="0"/>
            <a:r>
              <a:rPr lang="en-GB" b="1"/>
              <a:t> Follow-up (years)</a:t>
            </a:r>
          </a:p>
        </p:txBody>
      </p:sp>
      <p:sp>
        <p:nvSpPr>
          <p:cNvPr id="104462" name="Rectangle 14"/>
          <p:cNvSpPr>
            <a:spLocks noChangeArrowheads="1"/>
          </p:cNvSpPr>
          <p:nvPr/>
        </p:nvSpPr>
        <p:spPr bwMode="auto">
          <a:xfrm>
            <a:off x="1270000" y="5516563"/>
            <a:ext cx="98425" cy="212725"/>
          </a:xfrm>
          <a:prstGeom prst="rect">
            <a:avLst/>
          </a:prstGeom>
          <a:noFill/>
          <a:ln w="9525">
            <a:noFill/>
            <a:miter lim="800000"/>
            <a:headEnd/>
            <a:tailEnd/>
          </a:ln>
        </p:spPr>
        <p:txBody>
          <a:bodyPr wrap="none" lIns="0" tIns="0" rIns="0" bIns="0">
            <a:spAutoFit/>
          </a:bodyPr>
          <a:lstStyle/>
          <a:p>
            <a:pPr algn="ctr" eaLnBrk="0" hangingPunct="0"/>
            <a:r>
              <a:rPr lang="en-GB" sz="1400" b="1"/>
              <a:t>0</a:t>
            </a:r>
          </a:p>
        </p:txBody>
      </p:sp>
      <p:sp>
        <p:nvSpPr>
          <p:cNvPr id="104463" name="Rectangle 15"/>
          <p:cNvSpPr>
            <a:spLocks noChangeArrowheads="1"/>
          </p:cNvSpPr>
          <p:nvPr/>
        </p:nvSpPr>
        <p:spPr bwMode="auto">
          <a:xfrm>
            <a:off x="2068513" y="5516563"/>
            <a:ext cx="98425" cy="212725"/>
          </a:xfrm>
          <a:prstGeom prst="rect">
            <a:avLst/>
          </a:prstGeom>
          <a:noFill/>
          <a:ln w="9525">
            <a:noFill/>
            <a:miter lim="800000"/>
            <a:headEnd/>
            <a:tailEnd/>
          </a:ln>
        </p:spPr>
        <p:txBody>
          <a:bodyPr wrap="none" lIns="0" tIns="0" rIns="0" bIns="0">
            <a:spAutoFit/>
          </a:bodyPr>
          <a:lstStyle/>
          <a:p>
            <a:pPr algn="ctr" eaLnBrk="0" hangingPunct="0"/>
            <a:r>
              <a:rPr lang="en-GB" sz="1400" b="1"/>
              <a:t>5</a:t>
            </a:r>
          </a:p>
        </p:txBody>
      </p:sp>
      <p:sp>
        <p:nvSpPr>
          <p:cNvPr id="104464" name="Rectangle 16"/>
          <p:cNvSpPr>
            <a:spLocks noChangeArrowheads="1"/>
          </p:cNvSpPr>
          <p:nvPr/>
        </p:nvSpPr>
        <p:spPr bwMode="auto">
          <a:xfrm>
            <a:off x="2817813" y="5516563"/>
            <a:ext cx="198437" cy="212725"/>
          </a:xfrm>
          <a:prstGeom prst="rect">
            <a:avLst/>
          </a:prstGeom>
          <a:noFill/>
          <a:ln w="9525">
            <a:noFill/>
            <a:miter lim="800000"/>
            <a:headEnd/>
            <a:tailEnd/>
          </a:ln>
        </p:spPr>
        <p:txBody>
          <a:bodyPr wrap="none" lIns="0" tIns="0" rIns="0" bIns="0">
            <a:spAutoFit/>
          </a:bodyPr>
          <a:lstStyle/>
          <a:p>
            <a:pPr algn="ctr" eaLnBrk="0" hangingPunct="0"/>
            <a:r>
              <a:rPr lang="en-GB" sz="1400" b="1"/>
              <a:t>10</a:t>
            </a:r>
          </a:p>
        </p:txBody>
      </p:sp>
      <p:sp>
        <p:nvSpPr>
          <p:cNvPr id="104465" name="Rectangle 17"/>
          <p:cNvSpPr>
            <a:spLocks noChangeArrowheads="1"/>
          </p:cNvSpPr>
          <p:nvPr/>
        </p:nvSpPr>
        <p:spPr bwMode="auto">
          <a:xfrm>
            <a:off x="3603625" y="5516563"/>
            <a:ext cx="198438" cy="212725"/>
          </a:xfrm>
          <a:prstGeom prst="rect">
            <a:avLst/>
          </a:prstGeom>
          <a:noFill/>
          <a:ln w="9525">
            <a:noFill/>
            <a:miter lim="800000"/>
            <a:headEnd/>
            <a:tailEnd/>
          </a:ln>
        </p:spPr>
        <p:txBody>
          <a:bodyPr wrap="none" lIns="0" tIns="0" rIns="0" bIns="0">
            <a:spAutoFit/>
          </a:bodyPr>
          <a:lstStyle/>
          <a:p>
            <a:pPr algn="ctr" eaLnBrk="0" hangingPunct="0"/>
            <a:r>
              <a:rPr lang="en-GB" sz="1400" b="1"/>
              <a:t>15</a:t>
            </a:r>
          </a:p>
        </p:txBody>
      </p:sp>
      <p:sp>
        <p:nvSpPr>
          <p:cNvPr id="104466" name="Rectangle 18"/>
          <p:cNvSpPr>
            <a:spLocks noChangeArrowheads="1"/>
          </p:cNvSpPr>
          <p:nvPr/>
        </p:nvSpPr>
        <p:spPr bwMode="auto">
          <a:xfrm>
            <a:off x="4387850" y="5516563"/>
            <a:ext cx="198438" cy="212725"/>
          </a:xfrm>
          <a:prstGeom prst="rect">
            <a:avLst/>
          </a:prstGeom>
          <a:noFill/>
          <a:ln w="9525">
            <a:noFill/>
            <a:miter lim="800000"/>
            <a:headEnd/>
            <a:tailEnd/>
          </a:ln>
        </p:spPr>
        <p:txBody>
          <a:bodyPr wrap="none" lIns="0" tIns="0" rIns="0" bIns="0">
            <a:spAutoFit/>
          </a:bodyPr>
          <a:lstStyle/>
          <a:p>
            <a:pPr algn="ctr" eaLnBrk="0" hangingPunct="0"/>
            <a:r>
              <a:rPr lang="en-GB" sz="1400" b="1"/>
              <a:t>20</a:t>
            </a:r>
          </a:p>
        </p:txBody>
      </p:sp>
      <p:sp>
        <p:nvSpPr>
          <p:cNvPr id="104467" name="Rectangle 19"/>
          <p:cNvSpPr>
            <a:spLocks noChangeArrowheads="1"/>
          </p:cNvSpPr>
          <p:nvPr/>
        </p:nvSpPr>
        <p:spPr bwMode="auto">
          <a:xfrm>
            <a:off x="4471988" y="5516563"/>
            <a:ext cx="0" cy="365125"/>
          </a:xfrm>
          <a:prstGeom prst="rect">
            <a:avLst/>
          </a:prstGeom>
          <a:noFill/>
          <a:ln w="9525">
            <a:noFill/>
            <a:miter lim="800000"/>
            <a:headEnd/>
            <a:tailEnd/>
          </a:ln>
        </p:spPr>
        <p:txBody>
          <a:bodyPr wrap="none" lIns="0" tIns="0" rIns="0" bIns="0">
            <a:spAutoFit/>
          </a:bodyPr>
          <a:lstStyle/>
          <a:p>
            <a:pPr eaLnBrk="0" hangingPunct="0"/>
            <a:endParaRPr lang="en-US" sz="2400"/>
          </a:p>
        </p:txBody>
      </p:sp>
      <p:grpSp>
        <p:nvGrpSpPr>
          <p:cNvPr id="104468" name="Group 20"/>
          <p:cNvGrpSpPr>
            <a:grpSpLocks/>
          </p:cNvGrpSpPr>
          <p:nvPr/>
        </p:nvGrpSpPr>
        <p:grpSpPr bwMode="auto">
          <a:xfrm>
            <a:off x="1331913" y="5414963"/>
            <a:ext cx="3140075" cy="77787"/>
            <a:chOff x="839" y="3411"/>
            <a:chExt cx="1978" cy="49"/>
          </a:xfrm>
        </p:grpSpPr>
        <p:sp>
          <p:nvSpPr>
            <p:cNvPr id="104500" name="Line 21"/>
            <p:cNvSpPr>
              <a:spLocks noChangeShapeType="1"/>
            </p:cNvSpPr>
            <p:nvPr/>
          </p:nvSpPr>
          <p:spPr bwMode="auto">
            <a:xfrm flipV="1">
              <a:off x="839" y="3411"/>
              <a:ext cx="0" cy="49"/>
            </a:xfrm>
            <a:prstGeom prst="line">
              <a:avLst/>
            </a:prstGeom>
            <a:noFill/>
            <a:ln w="25400">
              <a:solidFill>
                <a:schemeClr val="tx1"/>
              </a:solidFill>
              <a:round/>
              <a:headEnd/>
              <a:tailEnd/>
            </a:ln>
          </p:spPr>
          <p:txBody>
            <a:bodyPr/>
            <a:lstStyle/>
            <a:p>
              <a:endParaRPr lang="en-US"/>
            </a:p>
          </p:txBody>
        </p:sp>
        <p:sp>
          <p:nvSpPr>
            <p:cNvPr id="104501" name="Line 22"/>
            <p:cNvSpPr>
              <a:spLocks noChangeShapeType="1"/>
            </p:cNvSpPr>
            <p:nvPr/>
          </p:nvSpPr>
          <p:spPr bwMode="auto">
            <a:xfrm flipV="1">
              <a:off x="1333" y="3411"/>
              <a:ext cx="1" cy="49"/>
            </a:xfrm>
            <a:prstGeom prst="line">
              <a:avLst/>
            </a:prstGeom>
            <a:noFill/>
            <a:ln w="25400">
              <a:solidFill>
                <a:schemeClr val="tx1"/>
              </a:solidFill>
              <a:round/>
              <a:headEnd/>
              <a:tailEnd/>
            </a:ln>
          </p:spPr>
          <p:txBody>
            <a:bodyPr/>
            <a:lstStyle/>
            <a:p>
              <a:endParaRPr lang="en-US"/>
            </a:p>
          </p:txBody>
        </p:sp>
        <p:sp>
          <p:nvSpPr>
            <p:cNvPr id="104502" name="Line 23"/>
            <p:cNvSpPr>
              <a:spLocks noChangeShapeType="1"/>
            </p:cNvSpPr>
            <p:nvPr/>
          </p:nvSpPr>
          <p:spPr bwMode="auto">
            <a:xfrm flipV="1">
              <a:off x="1827" y="3411"/>
              <a:ext cx="1" cy="49"/>
            </a:xfrm>
            <a:prstGeom prst="line">
              <a:avLst/>
            </a:prstGeom>
            <a:noFill/>
            <a:ln w="25400">
              <a:solidFill>
                <a:schemeClr val="tx1"/>
              </a:solidFill>
              <a:round/>
              <a:headEnd/>
              <a:tailEnd/>
            </a:ln>
          </p:spPr>
          <p:txBody>
            <a:bodyPr/>
            <a:lstStyle/>
            <a:p>
              <a:endParaRPr lang="en-US"/>
            </a:p>
          </p:txBody>
        </p:sp>
        <p:sp>
          <p:nvSpPr>
            <p:cNvPr id="104503" name="Line 24"/>
            <p:cNvSpPr>
              <a:spLocks noChangeShapeType="1"/>
            </p:cNvSpPr>
            <p:nvPr/>
          </p:nvSpPr>
          <p:spPr bwMode="auto">
            <a:xfrm flipV="1">
              <a:off x="2323" y="3411"/>
              <a:ext cx="0" cy="49"/>
            </a:xfrm>
            <a:prstGeom prst="line">
              <a:avLst/>
            </a:prstGeom>
            <a:noFill/>
            <a:ln w="25400">
              <a:solidFill>
                <a:schemeClr val="tx1"/>
              </a:solidFill>
              <a:round/>
              <a:headEnd/>
              <a:tailEnd/>
            </a:ln>
          </p:spPr>
          <p:txBody>
            <a:bodyPr/>
            <a:lstStyle/>
            <a:p>
              <a:endParaRPr lang="en-US"/>
            </a:p>
          </p:txBody>
        </p:sp>
        <p:sp>
          <p:nvSpPr>
            <p:cNvPr id="104504" name="Line 25"/>
            <p:cNvSpPr>
              <a:spLocks noChangeShapeType="1"/>
            </p:cNvSpPr>
            <p:nvPr/>
          </p:nvSpPr>
          <p:spPr bwMode="auto">
            <a:xfrm flipV="1">
              <a:off x="2816" y="3411"/>
              <a:ext cx="1" cy="49"/>
            </a:xfrm>
            <a:prstGeom prst="line">
              <a:avLst/>
            </a:prstGeom>
            <a:noFill/>
            <a:ln w="25400">
              <a:solidFill>
                <a:schemeClr val="tx1"/>
              </a:solidFill>
              <a:round/>
              <a:headEnd/>
              <a:tailEnd/>
            </a:ln>
          </p:spPr>
          <p:txBody>
            <a:bodyPr/>
            <a:lstStyle/>
            <a:p>
              <a:endParaRPr lang="en-US"/>
            </a:p>
          </p:txBody>
        </p:sp>
      </p:grpSp>
      <p:sp>
        <p:nvSpPr>
          <p:cNvPr id="104469" name="Rectangle 26"/>
          <p:cNvSpPr>
            <a:spLocks noChangeArrowheads="1"/>
          </p:cNvSpPr>
          <p:nvPr/>
        </p:nvSpPr>
        <p:spPr bwMode="auto">
          <a:xfrm>
            <a:off x="1027113" y="5211763"/>
            <a:ext cx="98425" cy="212725"/>
          </a:xfrm>
          <a:prstGeom prst="rect">
            <a:avLst/>
          </a:prstGeom>
          <a:noFill/>
          <a:ln w="9525">
            <a:noFill/>
            <a:miter lim="800000"/>
            <a:headEnd/>
            <a:tailEnd/>
          </a:ln>
        </p:spPr>
        <p:txBody>
          <a:bodyPr wrap="none" lIns="0" tIns="0" rIns="0" bIns="0">
            <a:spAutoFit/>
          </a:bodyPr>
          <a:lstStyle/>
          <a:p>
            <a:pPr algn="r" eaLnBrk="0" hangingPunct="0"/>
            <a:r>
              <a:rPr lang="en-GB" sz="1400" b="1"/>
              <a:t>0</a:t>
            </a:r>
          </a:p>
        </p:txBody>
      </p:sp>
      <p:sp>
        <p:nvSpPr>
          <p:cNvPr id="104470" name="Rectangle 27"/>
          <p:cNvSpPr>
            <a:spLocks noChangeArrowheads="1"/>
          </p:cNvSpPr>
          <p:nvPr/>
        </p:nvSpPr>
        <p:spPr bwMode="auto">
          <a:xfrm>
            <a:off x="822325" y="4424363"/>
            <a:ext cx="346075" cy="212725"/>
          </a:xfrm>
          <a:prstGeom prst="rect">
            <a:avLst/>
          </a:prstGeom>
          <a:noFill/>
          <a:ln w="9525">
            <a:noFill/>
            <a:miter lim="800000"/>
            <a:headEnd/>
            <a:tailEnd/>
          </a:ln>
        </p:spPr>
        <p:txBody>
          <a:bodyPr wrap="none" lIns="0" tIns="0" rIns="0" bIns="0">
            <a:spAutoFit/>
          </a:bodyPr>
          <a:lstStyle/>
          <a:p>
            <a:pPr algn="r" eaLnBrk="0" hangingPunct="0"/>
            <a:r>
              <a:rPr lang="en-GB" sz="1400" b="1"/>
              <a:t>0.25</a:t>
            </a:r>
          </a:p>
        </p:txBody>
      </p:sp>
      <p:sp>
        <p:nvSpPr>
          <p:cNvPr id="104471" name="Rectangle 28"/>
          <p:cNvSpPr>
            <a:spLocks noChangeArrowheads="1"/>
          </p:cNvSpPr>
          <p:nvPr/>
        </p:nvSpPr>
        <p:spPr bwMode="auto">
          <a:xfrm>
            <a:off x="793750" y="3625850"/>
            <a:ext cx="344488" cy="212725"/>
          </a:xfrm>
          <a:prstGeom prst="rect">
            <a:avLst/>
          </a:prstGeom>
          <a:noFill/>
          <a:ln w="9525">
            <a:noFill/>
            <a:miter lim="800000"/>
            <a:headEnd/>
            <a:tailEnd/>
          </a:ln>
        </p:spPr>
        <p:txBody>
          <a:bodyPr wrap="none" lIns="0" tIns="0" rIns="0" bIns="0">
            <a:spAutoFit/>
          </a:bodyPr>
          <a:lstStyle/>
          <a:p>
            <a:pPr algn="r" eaLnBrk="0" hangingPunct="0"/>
            <a:r>
              <a:rPr lang="en-GB" sz="1400" b="1"/>
              <a:t>0.50</a:t>
            </a:r>
          </a:p>
        </p:txBody>
      </p:sp>
      <p:sp>
        <p:nvSpPr>
          <p:cNvPr id="104472" name="Rectangle 29"/>
          <p:cNvSpPr>
            <a:spLocks noChangeArrowheads="1"/>
          </p:cNvSpPr>
          <p:nvPr/>
        </p:nvSpPr>
        <p:spPr bwMode="auto">
          <a:xfrm>
            <a:off x="792163" y="2854325"/>
            <a:ext cx="346075" cy="212725"/>
          </a:xfrm>
          <a:prstGeom prst="rect">
            <a:avLst/>
          </a:prstGeom>
          <a:noFill/>
          <a:ln w="9525">
            <a:noFill/>
            <a:miter lim="800000"/>
            <a:headEnd/>
            <a:tailEnd/>
          </a:ln>
        </p:spPr>
        <p:txBody>
          <a:bodyPr wrap="none" lIns="0" tIns="0" rIns="0" bIns="0">
            <a:spAutoFit/>
          </a:bodyPr>
          <a:lstStyle/>
          <a:p>
            <a:pPr algn="r" eaLnBrk="0" hangingPunct="0"/>
            <a:r>
              <a:rPr lang="en-GB" sz="1400" b="1"/>
              <a:t>0.75</a:t>
            </a:r>
          </a:p>
        </p:txBody>
      </p:sp>
      <p:sp>
        <p:nvSpPr>
          <p:cNvPr id="104473" name="Rectangle 30"/>
          <p:cNvSpPr>
            <a:spLocks noChangeArrowheads="1"/>
          </p:cNvSpPr>
          <p:nvPr/>
        </p:nvSpPr>
        <p:spPr bwMode="auto">
          <a:xfrm>
            <a:off x="793750" y="2041525"/>
            <a:ext cx="344488" cy="212725"/>
          </a:xfrm>
          <a:prstGeom prst="rect">
            <a:avLst/>
          </a:prstGeom>
          <a:noFill/>
          <a:ln w="9525">
            <a:noFill/>
            <a:miter lim="800000"/>
            <a:headEnd/>
            <a:tailEnd/>
          </a:ln>
        </p:spPr>
        <p:txBody>
          <a:bodyPr wrap="none" lIns="0" tIns="0" rIns="0" bIns="0">
            <a:spAutoFit/>
          </a:bodyPr>
          <a:lstStyle/>
          <a:p>
            <a:pPr algn="r" eaLnBrk="0" hangingPunct="0"/>
            <a:r>
              <a:rPr lang="en-GB" sz="1400" b="1"/>
              <a:t>1.00</a:t>
            </a:r>
          </a:p>
        </p:txBody>
      </p:sp>
      <p:grpSp>
        <p:nvGrpSpPr>
          <p:cNvPr id="104474" name="Group 31"/>
          <p:cNvGrpSpPr>
            <a:grpSpLocks/>
          </p:cNvGrpSpPr>
          <p:nvPr/>
        </p:nvGrpSpPr>
        <p:grpSpPr bwMode="auto">
          <a:xfrm>
            <a:off x="1169988" y="2152650"/>
            <a:ext cx="82550" cy="3175000"/>
            <a:chOff x="749" y="1356"/>
            <a:chExt cx="36" cy="2000"/>
          </a:xfrm>
        </p:grpSpPr>
        <p:sp>
          <p:nvSpPr>
            <p:cNvPr id="104495" name="Line 32"/>
            <p:cNvSpPr>
              <a:spLocks noChangeShapeType="1"/>
            </p:cNvSpPr>
            <p:nvPr/>
          </p:nvSpPr>
          <p:spPr bwMode="auto">
            <a:xfrm flipH="1">
              <a:off x="749" y="3355"/>
              <a:ext cx="33" cy="1"/>
            </a:xfrm>
            <a:prstGeom prst="line">
              <a:avLst/>
            </a:prstGeom>
            <a:noFill/>
            <a:ln w="25400">
              <a:solidFill>
                <a:schemeClr val="tx1"/>
              </a:solidFill>
              <a:round/>
              <a:headEnd/>
              <a:tailEnd/>
            </a:ln>
          </p:spPr>
          <p:txBody>
            <a:bodyPr/>
            <a:lstStyle/>
            <a:p>
              <a:endParaRPr lang="en-US"/>
            </a:p>
          </p:txBody>
        </p:sp>
        <p:sp>
          <p:nvSpPr>
            <p:cNvPr id="104496" name="Line 33"/>
            <p:cNvSpPr>
              <a:spLocks noChangeShapeType="1"/>
            </p:cNvSpPr>
            <p:nvPr/>
          </p:nvSpPr>
          <p:spPr bwMode="auto">
            <a:xfrm flipH="1">
              <a:off x="752" y="2856"/>
              <a:ext cx="33" cy="0"/>
            </a:xfrm>
            <a:prstGeom prst="line">
              <a:avLst/>
            </a:prstGeom>
            <a:noFill/>
            <a:ln w="25400">
              <a:solidFill>
                <a:schemeClr val="tx1"/>
              </a:solidFill>
              <a:round/>
              <a:headEnd/>
              <a:tailEnd/>
            </a:ln>
          </p:spPr>
          <p:txBody>
            <a:bodyPr/>
            <a:lstStyle/>
            <a:p>
              <a:endParaRPr lang="en-US"/>
            </a:p>
          </p:txBody>
        </p:sp>
        <p:sp>
          <p:nvSpPr>
            <p:cNvPr id="104497" name="Line 34"/>
            <p:cNvSpPr>
              <a:spLocks noChangeShapeType="1"/>
            </p:cNvSpPr>
            <p:nvPr/>
          </p:nvSpPr>
          <p:spPr bwMode="auto">
            <a:xfrm flipH="1">
              <a:off x="749" y="2356"/>
              <a:ext cx="33" cy="1"/>
            </a:xfrm>
            <a:prstGeom prst="line">
              <a:avLst/>
            </a:prstGeom>
            <a:noFill/>
            <a:ln w="25400">
              <a:solidFill>
                <a:schemeClr val="tx1"/>
              </a:solidFill>
              <a:round/>
              <a:headEnd/>
              <a:tailEnd/>
            </a:ln>
          </p:spPr>
          <p:txBody>
            <a:bodyPr/>
            <a:lstStyle/>
            <a:p>
              <a:endParaRPr lang="en-US"/>
            </a:p>
          </p:txBody>
        </p:sp>
        <p:sp>
          <p:nvSpPr>
            <p:cNvPr id="104498" name="Line 35"/>
            <p:cNvSpPr>
              <a:spLocks noChangeShapeType="1"/>
            </p:cNvSpPr>
            <p:nvPr/>
          </p:nvSpPr>
          <p:spPr bwMode="auto">
            <a:xfrm flipH="1">
              <a:off x="749" y="1856"/>
              <a:ext cx="33" cy="0"/>
            </a:xfrm>
            <a:prstGeom prst="line">
              <a:avLst/>
            </a:prstGeom>
            <a:noFill/>
            <a:ln w="25400">
              <a:solidFill>
                <a:schemeClr val="tx1"/>
              </a:solidFill>
              <a:round/>
              <a:headEnd/>
              <a:tailEnd/>
            </a:ln>
          </p:spPr>
          <p:txBody>
            <a:bodyPr/>
            <a:lstStyle/>
            <a:p>
              <a:endParaRPr lang="en-US"/>
            </a:p>
          </p:txBody>
        </p:sp>
        <p:sp>
          <p:nvSpPr>
            <p:cNvPr id="104499" name="Line 36"/>
            <p:cNvSpPr>
              <a:spLocks noChangeShapeType="1"/>
            </p:cNvSpPr>
            <p:nvPr/>
          </p:nvSpPr>
          <p:spPr bwMode="auto">
            <a:xfrm flipH="1">
              <a:off x="749" y="1356"/>
              <a:ext cx="33" cy="1"/>
            </a:xfrm>
            <a:prstGeom prst="line">
              <a:avLst/>
            </a:prstGeom>
            <a:noFill/>
            <a:ln w="25400">
              <a:solidFill>
                <a:schemeClr val="tx1"/>
              </a:solidFill>
              <a:round/>
              <a:headEnd/>
              <a:tailEnd/>
            </a:ln>
          </p:spPr>
          <p:txBody>
            <a:bodyPr/>
            <a:lstStyle/>
            <a:p>
              <a:endParaRPr lang="en-US"/>
            </a:p>
          </p:txBody>
        </p:sp>
      </p:grpSp>
      <p:sp>
        <p:nvSpPr>
          <p:cNvPr id="104475" name="Rectangle 37"/>
          <p:cNvSpPr>
            <a:spLocks noChangeArrowheads="1"/>
          </p:cNvSpPr>
          <p:nvPr/>
        </p:nvSpPr>
        <p:spPr bwMode="auto">
          <a:xfrm>
            <a:off x="1238250" y="1916113"/>
            <a:ext cx="3300413" cy="3506787"/>
          </a:xfrm>
          <a:prstGeom prst="rect">
            <a:avLst/>
          </a:prstGeom>
          <a:noFill/>
          <a:ln w="25400">
            <a:solidFill>
              <a:schemeClr val="tx1"/>
            </a:solidFill>
            <a:miter lim="800000"/>
            <a:headEnd/>
            <a:tailEnd/>
          </a:ln>
        </p:spPr>
        <p:txBody>
          <a:bodyPr/>
          <a:lstStyle/>
          <a:p>
            <a:pPr defTabSz="762000" eaLnBrk="0" hangingPunct="0"/>
            <a:endParaRPr lang="en-US" sz="2400"/>
          </a:p>
        </p:txBody>
      </p:sp>
      <p:sp>
        <p:nvSpPr>
          <p:cNvPr id="104476" name="Freeform 38"/>
          <p:cNvSpPr>
            <a:spLocks/>
          </p:cNvSpPr>
          <p:nvPr/>
        </p:nvSpPr>
        <p:spPr bwMode="auto">
          <a:xfrm>
            <a:off x="1331913" y="2152650"/>
            <a:ext cx="2538412" cy="1588"/>
          </a:xfrm>
          <a:custGeom>
            <a:avLst/>
            <a:gdLst>
              <a:gd name="T0" fmla="*/ 0 w 3292"/>
              <a:gd name="T1" fmla="*/ 0 h 1588"/>
              <a:gd name="T2" fmla="*/ 4627 w 3292"/>
              <a:gd name="T3" fmla="*/ 0 h 1588"/>
              <a:gd name="T4" fmla="*/ 16193 w 3292"/>
              <a:gd name="T5" fmla="*/ 0 h 1588"/>
              <a:gd name="T6" fmla="*/ 16193 w 3292"/>
              <a:gd name="T7" fmla="*/ 0 h 1588"/>
              <a:gd name="T8" fmla="*/ 17735 w 3292"/>
              <a:gd name="T9" fmla="*/ 0 h 1588"/>
              <a:gd name="T10" fmla="*/ 45494 w 3292"/>
              <a:gd name="T11" fmla="*/ 0 h 1588"/>
              <a:gd name="T12" fmla="*/ 50121 w 3292"/>
              <a:gd name="T13" fmla="*/ 0 h 1588"/>
              <a:gd name="T14" fmla="*/ 68627 w 3292"/>
              <a:gd name="T15" fmla="*/ 0 h 1588"/>
              <a:gd name="T16" fmla="*/ 77880 w 3292"/>
              <a:gd name="T17" fmla="*/ 0 h 1588"/>
              <a:gd name="T18" fmla="*/ 98699 w 3292"/>
              <a:gd name="T19" fmla="*/ 0 h 1588"/>
              <a:gd name="T20" fmla="*/ 131084 w 3292"/>
              <a:gd name="T21" fmla="*/ 0 h 1588"/>
              <a:gd name="T22" fmla="*/ 142651 w 3292"/>
              <a:gd name="T23" fmla="*/ 0 h 1588"/>
              <a:gd name="T24" fmla="*/ 158844 w 3292"/>
              <a:gd name="T25" fmla="*/ 0 h 1588"/>
              <a:gd name="T26" fmla="*/ 181205 w 3292"/>
              <a:gd name="T27" fmla="*/ 0 h 1588"/>
              <a:gd name="T28" fmla="*/ 188145 w 3292"/>
              <a:gd name="T29" fmla="*/ 0 h 1588"/>
              <a:gd name="T30" fmla="*/ 190458 w 3292"/>
              <a:gd name="T31" fmla="*/ 0 h 1588"/>
              <a:gd name="T32" fmla="*/ 241350 w 3292"/>
              <a:gd name="T33" fmla="*/ 0 h 1588"/>
              <a:gd name="T34" fmla="*/ 264482 w 3292"/>
              <a:gd name="T35" fmla="*/ 0 h 1588"/>
              <a:gd name="T36" fmla="*/ 306121 w 3292"/>
              <a:gd name="T37" fmla="*/ 0 h 1588"/>
              <a:gd name="T38" fmla="*/ 333109 w 3292"/>
              <a:gd name="T39" fmla="*/ 0 h 1588"/>
              <a:gd name="T40" fmla="*/ 340049 w 3292"/>
              <a:gd name="T41" fmla="*/ 0 h 1588"/>
              <a:gd name="T42" fmla="*/ 353928 w 3292"/>
              <a:gd name="T43" fmla="*/ 0 h 1588"/>
              <a:gd name="T44" fmla="*/ 374747 w 3292"/>
              <a:gd name="T45" fmla="*/ 0 h 1588"/>
              <a:gd name="T46" fmla="*/ 402506 w 3292"/>
              <a:gd name="T47" fmla="*/ 0 h 1588"/>
              <a:gd name="T48" fmla="*/ 437205 w 3292"/>
              <a:gd name="T49" fmla="*/ 0 h 1588"/>
              <a:gd name="T50" fmla="*/ 439518 w 3292"/>
              <a:gd name="T51" fmla="*/ 0 h 1588"/>
              <a:gd name="T52" fmla="*/ 444145 w 3292"/>
              <a:gd name="T53" fmla="*/ 0 h 1588"/>
              <a:gd name="T54" fmla="*/ 482699 w 3292"/>
              <a:gd name="T55" fmla="*/ 0 h 1588"/>
              <a:gd name="T56" fmla="*/ 660049 w 3292"/>
              <a:gd name="T57" fmla="*/ 0 h 1588"/>
              <a:gd name="T58" fmla="*/ 784965 w 3292"/>
              <a:gd name="T59" fmla="*/ 0 h 1588"/>
              <a:gd name="T60" fmla="*/ 830459 w 3292"/>
              <a:gd name="T61" fmla="*/ 0 h 1588"/>
              <a:gd name="T62" fmla="*/ 851278 w 3292"/>
              <a:gd name="T63" fmla="*/ 0 h 1588"/>
              <a:gd name="T64" fmla="*/ 881350 w 3292"/>
              <a:gd name="T65" fmla="*/ 0 h 1588"/>
              <a:gd name="T66" fmla="*/ 895230 w 3292"/>
              <a:gd name="T67" fmla="*/ 0 h 1588"/>
              <a:gd name="T68" fmla="*/ 929929 w 3292"/>
              <a:gd name="T69" fmla="*/ 0 h 1588"/>
              <a:gd name="T70" fmla="*/ 936868 w 3292"/>
              <a:gd name="T71" fmla="*/ 0 h 1588"/>
              <a:gd name="T72" fmla="*/ 940724 w 3292"/>
              <a:gd name="T73" fmla="*/ 0 h 1588"/>
              <a:gd name="T74" fmla="*/ 945350 w 3292"/>
              <a:gd name="T75" fmla="*/ 0 h 1588"/>
              <a:gd name="T76" fmla="*/ 952290 w 3292"/>
              <a:gd name="T77" fmla="*/ 0 h 1588"/>
              <a:gd name="T78" fmla="*/ 959230 w 3292"/>
              <a:gd name="T79" fmla="*/ 0 h 1588"/>
              <a:gd name="T80" fmla="*/ 977736 w 3292"/>
              <a:gd name="T81" fmla="*/ 0 h 1588"/>
              <a:gd name="T82" fmla="*/ 1012435 w 3292"/>
              <a:gd name="T83" fmla="*/ 0 h 1588"/>
              <a:gd name="T84" fmla="*/ 1576098 w 3292"/>
              <a:gd name="T85" fmla="*/ 0 h 1588"/>
              <a:gd name="T86" fmla="*/ 1652435 w 3292"/>
              <a:gd name="T87" fmla="*/ 0 h 1588"/>
              <a:gd name="T88" fmla="*/ 2014074 w 3292"/>
              <a:gd name="T89" fmla="*/ 0 h 1588"/>
              <a:gd name="T90" fmla="*/ 2538412 w 3292"/>
              <a:gd name="T91" fmla="*/ 0 h 15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92"/>
              <a:gd name="T139" fmla="*/ 0 h 1588"/>
              <a:gd name="T140" fmla="*/ 3292 w 3292"/>
              <a:gd name="T141" fmla="*/ 1588 h 15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92" h="1588">
                <a:moveTo>
                  <a:pt x="0" y="0"/>
                </a:moveTo>
                <a:lnTo>
                  <a:pt x="0" y="0"/>
                </a:lnTo>
                <a:lnTo>
                  <a:pt x="6" y="0"/>
                </a:lnTo>
                <a:lnTo>
                  <a:pt x="21" y="0"/>
                </a:lnTo>
                <a:lnTo>
                  <a:pt x="23" y="0"/>
                </a:lnTo>
                <a:lnTo>
                  <a:pt x="59" y="0"/>
                </a:lnTo>
                <a:lnTo>
                  <a:pt x="65" y="0"/>
                </a:lnTo>
                <a:lnTo>
                  <a:pt x="89" y="0"/>
                </a:lnTo>
                <a:lnTo>
                  <a:pt x="101" y="0"/>
                </a:lnTo>
                <a:lnTo>
                  <a:pt x="128" y="0"/>
                </a:lnTo>
                <a:lnTo>
                  <a:pt x="170" y="0"/>
                </a:lnTo>
                <a:lnTo>
                  <a:pt x="185" y="0"/>
                </a:lnTo>
                <a:lnTo>
                  <a:pt x="206" y="0"/>
                </a:lnTo>
                <a:lnTo>
                  <a:pt x="235" y="0"/>
                </a:lnTo>
                <a:lnTo>
                  <a:pt x="244" y="0"/>
                </a:lnTo>
                <a:lnTo>
                  <a:pt x="247" y="0"/>
                </a:lnTo>
                <a:lnTo>
                  <a:pt x="313" y="0"/>
                </a:lnTo>
                <a:lnTo>
                  <a:pt x="343" y="0"/>
                </a:lnTo>
                <a:lnTo>
                  <a:pt x="397" y="0"/>
                </a:lnTo>
                <a:lnTo>
                  <a:pt x="432" y="0"/>
                </a:lnTo>
                <a:lnTo>
                  <a:pt x="441" y="0"/>
                </a:lnTo>
                <a:lnTo>
                  <a:pt x="459" y="0"/>
                </a:lnTo>
                <a:lnTo>
                  <a:pt x="486" y="0"/>
                </a:lnTo>
                <a:lnTo>
                  <a:pt x="522" y="0"/>
                </a:lnTo>
                <a:lnTo>
                  <a:pt x="567" y="0"/>
                </a:lnTo>
                <a:lnTo>
                  <a:pt x="570" y="0"/>
                </a:lnTo>
                <a:lnTo>
                  <a:pt x="576" y="0"/>
                </a:lnTo>
                <a:lnTo>
                  <a:pt x="626" y="0"/>
                </a:lnTo>
                <a:lnTo>
                  <a:pt x="856" y="0"/>
                </a:lnTo>
                <a:lnTo>
                  <a:pt x="1018" y="0"/>
                </a:lnTo>
                <a:lnTo>
                  <a:pt x="1077" y="0"/>
                </a:lnTo>
                <a:lnTo>
                  <a:pt x="1104" y="0"/>
                </a:lnTo>
                <a:lnTo>
                  <a:pt x="1143" y="0"/>
                </a:lnTo>
                <a:lnTo>
                  <a:pt x="1161" y="0"/>
                </a:lnTo>
                <a:lnTo>
                  <a:pt x="1206" y="0"/>
                </a:lnTo>
                <a:lnTo>
                  <a:pt x="1215" y="0"/>
                </a:lnTo>
                <a:lnTo>
                  <a:pt x="1220" y="0"/>
                </a:lnTo>
                <a:lnTo>
                  <a:pt x="1226" y="0"/>
                </a:lnTo>
                <a:lnTo>
                  <a:pt x="1235" y="0"/>
                </a:lnTo>
                <a:lnTo>
                  <a:pt x="1244" y="0"/>
                </a:lnTo>
                <a:lnTo>
                  <a:pt x="1268" y="0"/>
                </a:lnTo>
                <a:lnTo>
                  <a:pt x="1313" y="0"/>
                </a:lnTo>
                <a:lnTo>
                  <a:pt x="2044" y="0"/>
                </a:lnTo>
                <a:lnTo>
                  <a:pt x="2143" y="0"/>
                </a:lnTo>
                <a:lnTo>
                  <a:pt x="2612" y="0"/>
                </a:lnTo>
                <a:lnTo>
                  <a:pt x="3292" y="0"/>
                </a:lnTo>
              </a:path>
            </a:pathLst>
          </a:custGeom>
          <a:noFill/>
          <a:ln w="28575">
            <a:solidFill>
              <a:srgbClr val="007FA1"/>
            </a:solidFill>
            <a:round/>
            <a:headEnd/>
            <a:tailEnd/>
          </a:ln>
        </p:spPr>
        <p:txBody>
          <a:bodyPr/>
          <a:lstStyle/>
          <a:p>
            <a:endParaRPr lang="en-US"/>
          </a:p>
        </p:txBody>
      </p:sp>
      <p:sp>
        <p:nvSpPr>
          <p:cNvPr id="104477" name="Freeform 39"/>
          <p:cNvSpPr>
            <a:spLocks/>
          </p:cNvSpPr>
          <p:nvPr/>
        </p:nvSpPr>
        <p:spPr bwMode="auto">
          <a:xfrm>
            <a:off x="1331913" y="2152650"/>
            <a:ext cx="3109912" cy="882650"/>
          </a:xfrm>
          <a:custGeom>
            <a:avLst/>
            <a:gdLst>
              <a:gd name="T0" fmla="*/ 0 w 4035"/>
              <a:gd name="T1" fmla="*/ 0 h 764"/>
              <a:gd name="T2" fmla="*/ 462440 w 4035"/>
              <a:gd name="T3" fmla="*/ 0 h 764"/>
              <a:gd name="T4" fmla="*/ 595777 w 4035"/>
              <a:gd name="T5" fmla="*/ 92424 h 764"/>
              <a:gd name="T6" fmla="*/ 736051 w 4035"/>
              <a:gd name="T7" fmla="*/ 92424 h 764"/>
              <a:gd name="T8" fmla="*/ 745300 w 4035"/>
              <a:gd name="T9" fmla="*/ 188314 h 764"/>
              <a:gd name="T10" fmla="*/ 763797 w 4035"/>
              <a:gd name="T11" fmla="*/ 188314 h 764"/>
              <a:gd name="T12" fmla="*/ 788461 w 4035"/>
              <a:gd name="T13" fmla="*/ 287670 h 764"/>
              <a:gd name="T14" fmla="*/ 839329 w 4035"/>
              <a:gd name="T15" fmla="*/ 387026 h 764"/>
              <a:gd name="T16" fmla="*/ 951857 w 4035"/>
              <a:gd name="T17" fmla="*/ 387026 h 764"/>
              <a:gd name="T18" fmla="*/ 986540 w 4035"/>
              <a:gd name="T19" fmla="*/ 387026 h 764"/>
              <a:gd name="T20" fmla="*/ 1042032 w 4035"/>
              <a:gd name="T21" fmla="*/ 387026 h 764"/>
              <a:gd name="T22" fmla="*/ 1065154 w 4035"/>
              <a:gd name="T23" fmla="*/ 387026 h 764"/>
              <a:gd name="T24" fmla="*/ 1142999 w 4035"/>
              <a:gd name="T25" fmla="*/ 387026 h 764"/>
              <a:gd name="T26" fmla="*/ 1179994 w 4035"/>
              <a:gd name="T27" fmla="*/ 387026 h 764"/>
              <a:gd name="T28" fmla="*/ 1255526 w 4035"/>
              <a:gd name="T29" fmla="*/ 387026 h 764"/>
              <a:gd name="T30" fmla="*/ 1621624 w 4035"/>
              <a:gd name="T31" fmla="*/ 387026 h 764"/>
              <a:gd name="T32" fmla="*/ 1713342 w 4035"/>
              <a:gd name="T33" fmla="*/ 527973 h 764"/>
              <a:gd name="T34" fmla="*/ 1808142 w 4035"/>
              <a:gd name="T35" fmla="*/ 527973 h 764"/>
              <a:gd name="T36" fmla="*/ 1869801 w 4035"/>
              <a:gd name="T37" fmla="*/ 527973 h 764"/>
              <a:gd name="T38" fmla="*/ 1872113 w 4035"/>
              <a:gd name="T39" fmla="*/ 527973 h 764"/>
              <a:gd name="T40" fmla="*/ 1973850 w 4035"/>
              <a:gd name="T41" fmla="*/ 694336 h 764"/>
              <a:gd name="T42" fmla="*/ 2210465 w 4035"/>
              <a:gd name="T43" fmla="*/ 694336 h 764"/>
              <a:gd name="T44" fmla="*/ 2282144 w 4035"/>
              <a:gd name="T45" fmla="*/ 694336 h 764"/>
              <a:gd name="T46" fmla="*/ 2450164 w 4035"/>
              <a:gd name="T47" fmla="*/ 882650 h 764"/>
              <a:gd name="T48" fmla="*/ 2454788 w 4035"/>
              <a:gd name="T49" fmla="*/ 882650 h 764"/>
              <a:gd name="T50" fmla="*/ 2461725 w 4035"/>
              <a:gd name="T51" fmla="*/ 882650 h 764"/>
              <a:gd name="T52" fmla="*/ 2474827 w 4035"/>
              <a:gd name="T53" fmla="*/ 882650 h 764"/>
              <a:gd name="T54" fmla="*/ 2477139 w 4035"/>
              <a:gd name="T55" fmla="*/ 882650 h 764"/>
              <a:gd name="T56" fmla="*/ 2523383 w 4035"/>
              <a:gd name="T57" fmla="*/ 882650 h 764"/>
              <a:gd name="T58" fmla="*/ 2541881 w 4035"/>
              <a:gd name="T59" fmla="*/ 882650 h 764"/>
              <a:gd name="T60" fmla="*/ 2785433 w 4035"/>
              <a:gd name="T61" fmla="*/ 882650 h 764"/>
              <a:gd name="T62" fmla="*/ 2796994 w 4035"/>
              <a:gd name="T63" fmla="*/ 882650 h 764"/>
              <a:gd name="T64" fmla="*/ 2941892 w 4035"/>
              <a:gd name="T65" fmla="*/ 882650 h 764"/>
              <a:gd name="T66" fmla="*/ 3109912 w 4035"/>
              <a:gd name="T67" fmla="*/ 882650 h 7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35"/>
              <a:gd name="T103" fmla="*/ 0 h 764"/>
              <a:gd name="T104" fmla="*/ 4035 w 4035"/>
              <a:gd name="T105" fmla="*/ 764 h 7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35" h="764">
                <a:moveTo>
                  <a:pt x="0" y="0"/>
                </a:moveTo>
                <a:lnTo>
                  <a:pt x="0" y="0"/>
                </a:lnTo>
                <a:lnTo>
                  <a:pt x="600" y="0"/>
                </a:lnTo>
                <a:lnTo>
                  <a:pt x="600" y="80"/>
                </a:lnTo>
                <a:lnTo>
                  <a:pt x="773" y="80"/>
                </a:lnTo>
                <a:lnTo>
                  <a:pt x="955" y="80"/>
                </a:lnTo>
                <a:lnTo>
                  <a:pt x="955" y="163"/>
                </a:lnTo>
                <a:lnTo>
                  <a:pt x="967" y="163"/>
                </a:lnTo>
                <a:lnTo>
                  <a:pt x="991" y="163"/>
                </a:lnTo>
                <a:lnTo>
                  <a:pt x="991" y="249"/>
                </a:lnTo>
                <a:lnTo>
                  <a:pt x="1023" y="249"/>
                </a:lnTo>
                <a:lnTo>
                  <a:pt x="1023" y="335"/>
                </a:lnTo>
                <a:lnTo>
                  <a:pt x="1089" y="335"/>
                </a:lnTo>
                <a:lnTo>
                  <a:pt x="1235" y="335"/>
                </a:lnTo>
                <a:lnTo>
                  <a:pt x="1280" y="335"/>
                </a:lnTo>
                <a:lnTo>
                  <a:pt x="1352" y="335"/>
                </a:lnTo>
                <a:lnTo>
                  <a:pt x="1382" y="335"/>
                </a:lnTo>
                <a:lnTo>
                  <a:pt x="1483" y="335"/>
                </a:lnTo>
                <a:lnTo>
                  <a:pt x="1531" y="335"/>
                </a:lnTo>
                <a:lnTo>
                  <a:pt x="1629" y="335"/>
                </a:lnTo>
                <a:lnTo>
                  <a:pt x="2104" y="335"/>
                </a:lnTo>
                <a:lnTo>
                  <a:pt x="2104" y="457"/>
                </a:lnTo>
                <a:lnTo>
                  <a:pt x="2223" y="457"/>
                </a:lnTo>
                <a:lnTo>
                  <a:pt x="2346" y="457"/>
                </a:lnTo>
                <a:lnTo>
                  <a:pt x="2426" y="457"/>
                </a:lnTo>
                <a:lnTo>
                  <a:pt x="2429" y="457"/>
                </a:lnTo>
                <a:lnTo>
                  <a:pt x="2429" y="601"/>
                </a:lnTo>
                <a:lnTo>
                  <a:pt x="2561" y="601"/>
                </a:lnTo>
                <a:lnTo>
                  <a:pt x="2868" y="601"/>
                </a:lnTo>
                <a:lnTo>
                  <a:pt x="2961" y="601"/>
                </a:lnTo>
                <a:lnTo>
                  <a:pt x="2961" y="764"/>
                </a:lnTo>
                <a:lnTo>
                  <a:pt x="3179" y="764"/>
                </a:lnTo>
                <a:lnTo>
                  <a:pt x="3185" y="764"/>
                </a:lnTo>
                <a:lnTo>
                  <a:pt x="3194" y="764"/>
                </a:lnTo>
                <a:lnTo>
                  <a:pt x="3211" y="764"/>
                </a:lnTo>
                <a:lnTo>
                  <a:pt x="3214" y="764"/>
                </a:lnTo>
                <a:lnTo>
                  <a:pt x="3274" y="764"/>
                </a:lnTo>
                <a:lnTo>
                  <a:pt x="3298" y="764"/>
                </a:lnTo>
                <a:lnTo>
                  <a:pt x="3614" y="764"/>
                </a:lnTo>
                <a:lnTo>
                  <a:pt x="3629" y="764"/>
                </a:lnTo>
                <a:lnTo>
                  <a:pt x="3817" y="764"/>
                </a:lnTo>
                <a:lnTo>
                  <a:pt x="4035" y="764"/>
                </a:lnTo>
              </a:path>
            </a:pathLst>
          </a:custGeom>
          <a:noFill/>
          <a:ln w="28575">
            <a:solidFill>
              <a:srgbClr val="EC8026"/>
            </a:solidFill>
            <a:round/>
            <a:headEnd/>
            <a:tailEnd/>
          </a:ln>
        </p:spPr>
        <p:txBody>
          <a:bodyPr/>
          <a:lstStyle/>
          <a:p>
            <a:endParaRPr lang="en-US"/>
          </a:p>
        </p:txBody>
      </p:sp>
      <p:sp>
        <p:nvSpPr>
          <p:cNvPr id="104478" name="Rectangle 40"/>
          <p:cNvSpPr>
            <a:spLocks noChangeArrowheads="1"/>
          </p:cNvSpPr>
          <p:nvPr/>
        </p:nvSpPr>
        <p:spPr bwMode="auto">
          <a:xfrm>
            <a:off x="3236913" y="1976438"/>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79" name="Rectangle 41"/>
          <p:cNvSpPr>
            <a:spLocks noChangeArrowheads="1"/>
          </p:cNvSpPr>
          <p:nvPr/>
        </p:nvSpPr>
        <p:spPr bwMode="auto">
          <a:xfrm>
            <a:off x="3252788" y="1976438"/>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80" name="Rectangle 42"/>
          <p:cNvSpPr>
            <a:spLocks noChangeArrowheads="1"/>
          </p:cNvSpPr>
          <p:nvPr/>
        </p:nvSpPr>
        <p:spPr bwMode="auto">
          <a:xfrm>
            <a:off x="3281363" y="1976438"/>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81" name="Rectangle 43"/>
          <p:cNvSpPr>
            <a:spLocks noChangeArrowheads="1"/>
          </p:cNvSpPr>
          <p:nvPr/>
        </p:nvSpPr>
        <p:spPr bwMode="auto">
          <a:xfrm>
            <a:off x="3316288" y="1976438"/>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82" name="Rectangle 44"/>
          <p:cNvSpPr>
            <a:spLocks noChangeArrowheads="1"/>
          </p:cNvSpPr>
          <p:nvPr/>
        </p:nvSpPr>
        <p:spPr bwMode="auto">
          <a:xfrm>
            <a:off x="3332163" y="1976438"/>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83" name="Rectangle 45"/>
          <p:cNvSpPr>
            <a:spLocks noChangeArrowheads="1"/>
          </p:cNvSpPr>
          <p:nvPr/>
        </p:nvSpPr>
        <p:spPr bwMode="auto">
          <a:xfrm>
            <a:off x="3367088" y="1976438"/>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84" name="Rectangle 46"/>
          <p:cNvSpPr>
            <a:spLocks noChangeArrowheads="1"/>
          </p:cNvSpPr>
          <p:nvPr/>
        </p:nvSpPr>
        <p:spPr bwMode="auto">
          <a:xfrm>
            <a:off x="3402013" y="1976438"/>
            <a:ext cx="38100" cy="168275"/>
          </a:xfrm>
          <a:prstGeom prst="rect">
            <a:avLst/>
          </a:prstGeom>
          <a:noFill/>
          <a:ln w="9525">
            <a:noFill/>
            <a:miter lim="800000"/>
            <a:headEnd/>
            <a:tailEnd/>
          </a:ln>
        </p:spPr>
        <p:txBody>
          <a:bodyPr wrap="none" lIns="0" tIns="0" rIns="0" bIns="0">
            <a:spAutoFit/>
          </a:bodyPr>
          <a:lstStyle/>
          <a:p>
            <a:pPr eaLnBrk="0" hangingPunct="0"/>
            <a:r>
              <a:rPr lang="en-GB" sz="1100">
                <a:solidFill>
                  <a:srgbClr val="FFFF00"/>
                </a:solidFill>
              </a:rPr>
              <a:t> </a:t>
            </a:r>
            <a:endParaRPr lang="en-GB" sz="2400">
              <a:solidFill>
                <a:srgbClr val="FFFF00"/>
              </a:solidFill>
            </a:endParaRPr>
          </a:p>
        </p:txBody>
      </p:sp>
      <p:sp>
        <p:nvSpPr>
          <p:cNvPr id="104485" name="Rectangle 47"/>
          <p:cNvSpPr>
            <a:spLocks noChangeArrowheads="1"/>
          </p:cNvSpPr>
          <p:nvPr/>
        </p:nvSpPr>
        <p:spPr bwMode="auto">
          <a:xfrm>
            <a:off x="3419475" y="1976438"/>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86" name="Rectangle 48"/>
          <p:cNvSpPr>
            <a:spLocks noChangeArrowheads="1"/>
          </p:cNvSpPr>
          <p:nvPr/>
        </p:nvSpPr>
        <p:spPr bwMode="auto">
          <a:xfrm>
            <a:off x="3198813" y="3063875"/>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87" name="Rectangle 49"/>
          <p:cNvSpPr>
            <a:spLocks noChangeArrowheads="1"/>
          </p:cNvSpPr>
          <p:nvPr/>
        </p:nvSpPr>
        <p:spPr bwMode="auto">
          <a:xfrm>
            <a:off x="3211513" y="3063875"/>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88" name="Rectangle 50"/>
          <p:cNvSpPr>
            <a:spLocks noChangeArrowheads="1"/>
          </p:cNvSpPr>
          <p:nvPr/>
        </p:nvSpPr>
        <p:spPr bwMode="auto">
          <a:xfrm>
            <a:off x="3327400" y="3063875"/>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89" name="Rectangle 51"/>
          <p:cNvSpPr>
            <a:spLocks noChangeArrowheads="1"/>
          </p:cNvSpPr>
          <p:nvPr/>
        </p:nvSpPr>
        <p:spPr bwMode="auto">
          <a:xfrm>
            <a:off x="3360738" y="3063875"/>
            <a:ext cx="38100" cy="168275"/>
          </a:xfrm>
          <a:prstGeom prst="rect">
            <a:avLst/>
          </a:prstGeom>
          <a:noFill/>
          <a:ln w="9525">
            <a:noFill/>
            <a:miter lim="800000"/>
            <a:headEnd/>
            <a:tailEnd/>
          </a:ln>
        </p:spPr>
        <p:txBody>
          <a:bodyPr wrap="none" lIns="0" tIns="0" rIns="0" bIns="0">
            <a:spAutoFit/>
          </a:bodyPr>
          <a:lstStyle/>
          <a:p>
            <a:pPr eaLnBrk="0" hangingPunct="0"/>
            <a:r>
              <a:rPr lang="en-GB" sz="1100">
                <a:solidFill>
                  <a:srgbClr val="FFFF00"/>
                </a:solidFill>
              </a:rPr>
              <a:t> </a:t>
            </a:r>
            <a:endParaRPr lang="en-GB" sz="2400">
              <a:solidFill>
                <a:srgbClr val="FFFF00"/>
              </a:solidFill>
            </a:endParaRPr>
          </a:p>
        </p:txBody>
      </p:sp>
      <p:sp>
        <p:nvSpPr>
          <p:cNvPr id="104490" name="Rectangle 52"/>
          <p:cNvSpPr>
            <a:spLocks noChangeArrowheads="1"/>
          </p:cNvSpPr>
          <p:nvPr/>
        </p:nvSpPr>
        <p:spPr bwMode="auto">
          <a:xfrm>
            <a:off x="3381375" y="3063875"/>
            <a:ext cx="0" cy="365125"/>
          </a:xfrm>
          <a:prstGeom prst="rect">
            <a:avLst/>
          </a:prstGeom>
          <a:noFill/>
          <a:ln w="9525">
            <a:noFill/>
            <a:miter lim="800000"/>
            <a:headEnd/>
            <a:tailEnd/>
          </a:ln>
        </p:spPr>
        <p:txBody>
          <a:bodyPr wrap="none" lIns="0" tIns="0" rIns="0" bIns="0">
            <a:spAutoFit/>
          </a:bodyPr>
          <a:lstStyle/>
          <a:p>
            <a:pPr eaLnBrk="0" hangingPunct="0"/>
            <a:endParaRPr lang="en-US" sz="2400">
              <a:solidFill>
                <a:srgbClr val="FFFF00"/>
              </a:solidFill>
            </a:endParaRPr>
          </a:p>
        </p:txBody>
      </p:sp>
      <p:sp>
        <p:nvSpPr>
          <p:cNvPr id="104491" name="Text Box 53"/>
          <p:cNvSpPr txBox="1">
            <a:spLocks noChangeArrowheads="1"/>
          </p:cNvSpPr>
          <p:nvPr/>
        </p:nvSpPr>
        <p:spPr bwMode="auto">
          <a:xfrm>
            <a:off x="2459038" y="2124075"/>
            <a:ext cx="2098675" cy="336550"/>
          </a:xfrm>
          <a:prstGeom prst="rect">
            <a:avLst/>
          </a:prstGeom>
          <a:noFill/>
          <a:ln w="12700">
            <a:noFill/>
            <a:miter lim="800000"/>
            <a:headEnd type="none" w="sm" len="sm"/>
            <a:tailEnd type="none" w="sm" len="sm"/>
          </a:ln>
        </p:spPr>
        <p:txBody>
          <a:bodyPr wrap="none">
            <a:spAutoFit/>
          </a:bodyPr>
          <a:lstStyle/>
          <a:p>
            <a:pPr defTabSz="762000" eaLnBrk="0" hangingPunct="0"/>
            <a:r>
              <a:rPr lang="en-GB" b="1">
                <a:solidFill>
                  <a:srgbClr val="007FA1"/>
                </a:solidFill>
              </a:rPr>
              <a:t>LVEF normal (n=47)</a:t>
            </a:r>
          </a:p>
        </p:txBody>
      </p:sp>
      <p:sp>
        <p:nvSpPr>
          <p:cNvPr id="104492" name="Text Box 54"/>
          <p:cNvSpPr txBox="1">
            <a:spLocks noChangeArrowheads="1"/>
          </p:cNvSpPr>
          <p:nvPr/>
        </p:nvSpPr>
        <p:spPr bwMode="auto">
          <a:xfrm>
            <a:off x="2503488" y="3035300"/>
            <a:ext cx="1828800" cy="336550"/>
          </a:xfrm>
          <a:prstGeom prst="rect">
            <a:avLst/>
          </a:prstGeom>
          <a:noFill/>
          <a:ln w="12700">
            <a:noFill/>
            <a:miter lim="800000"/>
            <a:headEnd type="none" w="sm" len="sm"/>
            <a:tailEnd type="none" w="sm" len="sm"/>
          </a:ln>
        </p:spPr>
        <p:txBody>
          <a:bodyPr wrap="none">
            <a:spAutoFit/>
          </a:bodyPr>
          <a:lstStyle/>
          <a:p>
            <a:pPr defTabSz="762000" eaLnBrk="0" hangingPunct="0"/>
            <a:r>
              <a:rPr lang="en-GB" b="1">
                <a:solidFill>
                  <a:srgbClr val="EC8026"/>
                </a:solidFill>
              </a:rPr>
              <a:t>LVEF falls (n=34)</a:t>
            </a:r>
          </a:p>
        </p:txBody>
      </p:sp>
      <p:sp>
        <p:nvSpPr>
          <p:cNvPr id="104493" name="Text Box 55"/>
          <p:cNvSpPr txBox="1">
            <a:spLocks noChangeArrowheads="1"/>
          </p:cNvSpPr>
          <p:nvPr/>
        </p:nvSpPr>
        <p:spPr bwMode="auto">
          <a:xfrm>
            <a:off x="1417638" y="3736975"/>
            <a:ext cx="2789237" cy="517525"/>
          </a:xfrm>
          <a:prstGeom prst="rect">
            <a:avLst/>
          </a:prstGeom>
          <a:noFill/>
          <a:ln w="12700">
            <a:noFill/>
            <a:miter lim="800000"/>
            <a:headEnd type="none" w="sm" len="sm"/>
            <a:tailEnd type="none" w="sm" len="sm"/>
          </a:ln>
        </p:spPr>
        <p:txBody>
          <a:bodyPr wrap="none">
            <a:spAutoFit/>
          </a:bodyPr>
          <a:lstStyle/>
          <a:p>
            <a:pPr defTabSz="762000" eaLnBrk="0" hangingPunct="0"/>
            <a:r>
              <a:rPr lang="en-US" sz="1400" b="1"/>
              <a:t>27/27 alive, if comply</a:t>
            </a:r>
          </a:p>
          <a:p>
            <a:pPr defTabSz="762000" eaLnBrk="0" hangingPunct="0"/>
            <a:r>
              <a:rPr lang="en-US" sz="1400" b="1"/>
              <a:t>7/7 dead, if poor intensification</a:t>
            </a:r>
          </a:p>
        </p:txBody>
      </p:sp>
      <p:sp>
        <p:nvSpPr>
          <p:cNvPr id="104494" name="Text Box 56"/>
          <p:cNvSpPr txBox="1">
            <a:spLocks noChangeArrowheads="1"/>
          </p:cNvSpPr>
          <p:nvPr/>
        </p:nvSpPr>
        <p:spPr bwMode="auto">
          <a:xfrm>
            <a:off x="142875" y="6400800"/>
            <a:ext cx="2919413" cy="274638"/>
          </a:xfrm>
          <a:prstGeom prst="rect">
            <a:avLst/>
          </a:prstGeom>
          <a:noFill/>
          <a:ln w="9525">
            <a:noFill/>
            <a:miter lim="800000"/>
            <a:headEnd/>
            <a:tailEnd/>
          </a:ln>
        </p:spPr>
        <p:txBody>
          <a:bodyPr wrap="none" anchor="b">
            <a:spAutoFit/>
          </a:bodyPr>
          <a:lstStyle/>
          <a:p>
            <a:r>
              <a:rPr lang="en-GB" sz="1200"/>
              <a:t>Davis BA </a:t>
            </a:r>
            <a:r>
              <a:rPr lang="en-GB" sz="1200" i="1"/>
              <a:t>et al</a:t>
            </a:r>
            <a:r>
              <a:rPr lang="en-GB" sz="1200"/>
              <a:t>. </a:t>
            </a:r>
            <a:r>
              <a:rPr lang="en-US" sz="1200" i="1"/>
              <a:t>Blood</a:t>
            </a:r>
            <a:r>
              <a:rPr lang="en-US" sz="1200"/>
              <a:t> 2004:104:263–269</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mtClean="0"/>
              <a:t>Properties of an ideal chelator</a:t>
            </a:r>
          </a:p>
        </p:txBody>
      </p:sp>
      <p:sp>
        <p:nvSpPr>
          <p:cNvPr id="126979" name="Rectangle 3"/>
          <p:cNvSpPr>
            <a:spLocks noGrp="1" noChangeArrowheads="1"/>
          </p:cNvSpPr>
          <p:nvPr>
            <p:ph type="body" idx="1"/>
          </p:nvPr>
        </p:nvSpPr>
        <p:spPr/>
        <p:txBody>
          <a:bodyPr/>
          <a:lstStyle/>
          <a:p>
            <a:pPr marL="261938" indent="-261938" eaLnBrk="1" hangingPunct="1">
              <a:lnSpc>
                <a:spcPct val="90000"/>
              </a:lnSpc>
              <a:buFont typeface="Arial" pitchFamily="34" charset="0"/>
              <a:buNone/>
            </a:pPr>
            <a:r>
              <a:rPr lang="en-US" sz="1800" smtClean="0">
                <a:solidFill>
                  <a:srgbClr val="EC8026"/>
                </a:solidFill>
              </a:rPr>
              <a:t>Efficacy</a:t>
            </a:r>
          </a:p>
          <a:p>
            <a:pPr marL="261938" indent="-261938" eaLnBrk="1" hangingPunct="1">
              <a:lnSpc>
                <a:spcPct val="90000"/>
              </a:lnSpc>
            </a:pPr>
            <a:r>
              <a:rPr lang="en-US" sz="1800" smtClean="0"/>
              <a:t>Maintenance of iron balance or achievement of negative iron balance</a:t>
            </a:r>
          </a:p>
          <a:p>
            <a:pPr marL="261938" indent="-261938" eaLnBrk="1" hangingPunct="1">
              <a:lnSpc>
                <a:spcPct val="90000"/>
              </a:lnSpc>
            </a:pPr>
            <a:r>
              <a:rPr lang="en-US" sz="1800" smtClean="0"/>
              <a:t>High and specific affinity for ferric iron (Fe</a:t>
            </a:r>
            <a:r>
              <a:rPr lang="en-US" sz="1800" baseline="30000" smtClean="0"/>
              <a:t>3+</a:t>
            </a:r>
            <a:r>
              <a:rPr lang="en-US" sz="1800" smtClean="0"/>
              <a:t>)</a:t>
            </a:r>
          </a:p>
          <a:p>
            <a:pPr marL="261938" indent="-261938" eaLnBrk="1" hangingPunct="1">
              <a:lnSpc>
                <a:spcPct val="90000"/>
              </a:lnSpc>
            </a:pPr>
            <a:r>
              <a:rPr lang="en-US" sz="1800" smtClean="0"/>
              <a:t>Effective tissue and cell penetration</a:t>
            </a:r>
          </a:p>
          <a:p>
            <a:pPr marL="261938" indent="-261938" eaLnBrk="1" hangingPunct="1">
              <a:lnSpc>
                <a:spcPct val="90000"/>
              </a:lnSpc>
            </a:pPr>
            <a:r>
              <a:rPr lang="en-US" sz="1800" smtClean="0"/>
              <a:t>High-chelating efficiency</a:t>
            </a:r>
          </a:p>
          <a:p>
            <a:pPr marL="261938" indent="-261938" eaLnBrk="1" hangingPunct="1">
              <a:lnSpc>
                <a:spcPct val="90000"/>
              </a:lnSpc>
            </a:pPr>
            <a:r>
              <a:rPr lang="en-US" sz="1800" smtClean="0"/>
              <a:t>No iron redistribution</a:t>
            </a:r>
          </a:p>
          <a:p>
            <a:pPr marL="261938" indent="-261938" eaLnBrk="1" hangingPunct="1">
              <a:lnSpc>
                <a:spcPct val="90000"/>
              </a:lnSpc>
            </a:pPr>
            <a:r>
              <a:rPr lang="en-GB" sz="1800" smtClean="0"/>
              <a:t>Slow metabolism and elimination rate</a:t>
            </a:r>
          </a:p>
          <a:p>
            <a:pPr marL="261938" indent="-261938" eaLnBrk="1" hangingPunct="1">
              <a:lnSpc>
                <a:spcPct val="90000"/>
              </a:lnSpc>
              <a:spcAft>
                <a:spcPct val="80000"/>
              </a:spcAft>
            </a:pPr>
            <a:r>
              <a:rPr lang="en-US" sz="1800" smtClean="0"/>
              <a:t>24-hour chelation coverage</a:t>
            </a:r>
          </a:p>
          <a:p>
            <a:pPr marL="261938" indent="-261938" eaLnBrk="1" hangingPunct="1">
              <a:lnSpc>
                <a:spcPct val="90000"/>
              </a:lnSpc>
              <a:buFont typeface="Arial" pitchFamily="34" charset="0"/>
              <a:buNone/>
            </a:pPr>
            <a:r>
              <a:rPr lang="en-GB" sz="1800" smtClean="0">
                <a:solidFill>
                  <a:srgbClr val="EC8026"/>
                </a:solidFill>
              </a:rPr>
              <a:t>Convenience</a:t>
            </a:r>
            <a:endParaRPr lang="en-US" sz="1800" smtClean="0">
              <a:solidFill>
                <a:srgbClr val="EC8026"/>
              </a:solidFill>
            </a:endParaRPr>
          </a:p>
          <a:p>
            <a:pPr marL="261938" indent="-261938" eaLnBrk="1" hangingPunct="1">
              <a:lnSpc>
                <a:spcPct val="90000"/>
              </a:lnSpc>
            </a:pPr>
            <a:r>
              <a:rPr lang="en-US" sz="1800" smtClean="0"/>
              <a:t>Oral bioavailability</a:t>
            </a:r>
          </a:p>
          <a:p>
            <a:pPr marL="261938" indent="-261938" eaLnBrk="1" hangingPunct="1">
              <a:lnSpc>
                <a:spcPct val="90000"/>
              </a:lnSpc>
            </a:pPr>
            <a:r>
              <a:rPr lang="en-US" sz="1800" smtClean="0"/>
              <a:t>Half-life compatible with once-daily dosing</a:t>
            </a:r>
          </a:p>
          <a:p>
            <a:pPr marL="261938" indent="-261938" eaLnBrk="1" hangingPunct="1">
              <a:lnSpc>
                <a:spcPct val="90000"/>
              </a:lnSpc>
              <a:spcAft>
                <a:spcPct val="80000"/>
              </a:spcAft>
            </a:pPr>
            <a:r>
              <a:rPr lang="en-GB" sz="1800" smtClean="0"/>
              <a:t>Good compliance</a:t>
            </a:r>
          </a:p>
          <a:p>
            <a:pPr marL="261938" indent="-261938" eaLnBrk="1" hangingPunct="1">
              <a:lnSpc>
                <a:spcPct val="90000"/>
              </a:lnSpc>
              <a:buFont typeface="Arial" pitchFamily="34" charset="0"/>
              <a:buNone/>
            </a:pPr>
            <a:r>
              <a:rPr lang="en-GB" sz="1800" smtClean="0">
                <a:solidFill>
                  <a:srgbClr val="EC8026"/>
                </a:solidFill>
              </a:rPr>
              <a:t>Tolerability</a:t>
            </a:r>
            <a:endParaRPr lang="en-US" sz="1800" smtClean="0">
              <a:solidFill>
                <a:srgbClr val="EC8026"/>
              </a:solidFill>
            </a:endParaRPr>
          </a:p>
          <a:p>
            <a:pPr marL="261938" indent="-261938" eaLnBrk="1" hangingPunct="1">
              <a:lnSpc>
                <a:spcPct val="90000"/>
              </a:lnSpc>
            </a:pPr>
            <a:r>
              <a:rPr lang="en-GB" sz="1800" smtClean="0"/>
              <a:t>Good adverse event (AE) profile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6979">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6979">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7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6979">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97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6979">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97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6979">
                                            <p:txEl>
                                              <p:pRg st="5" end="5"/>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97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6979">
                                            <p:txEl>
                                              <p:pRg st="6" end="6"/>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697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6979">
                                            <p:txEl>
                                              <p:pRg st="7" end="7"/>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6979">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26979">
                                            <p:txEl>
                                              <p:pRg st="9" end="9"/>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6979">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6979">
                                            <p:txEl>
                                              <p:pRg st="10" end="10"/>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6979">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26979">
                                            <p:txEl>
                                              <p:pRg st="11" end="11"/>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697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Chelating agents</a:t>
            </a:r>
          </a:p>
        </p:txBody>
      </p:sp>
      <p:sp>
        <p:nvSpPr>
          <p:cNvPr id="133123" name="Rectangle 3"/>
          <p:cNvSpPr>
            <a:spLocks noGrp="1" noChangeArrowheads="1"/>
          </p:cNvSpPr>
          <p:nvPr>
            <p:ph type="body" idx="1"/>
          </p:nvPr>
        </p:nvSpPr>
        <p:spPr>
          <a:xfrm>
            <a:off x="457200" y="1700213"/>
            <a:ext cx="8229600" cy="4537075"/>
          </a:xfrm>
        </p:spPr>
        <p:txBody>
          <a:bodyPr/>
          <a:lstStyle/>
          <a:p>
            <a:pPr eaLnBrk="1" hangingPunct="1">
              <a:spcAft>
                <a:spcPct val="40000"/>
              </a:spcAft>
              <a:buFont typeface="Arial" pitchFamily="34" charset="0"/>
              <a:buNone/>
            </a:pPr>
            <a:r>
              <a:rPr lang="en-GB" smtClean="0">
                <a:solidFill>
                  <a:srgbClr val="EC8026"/>
                </a:solidFill>
              </a:rPr>
              <a:t>DFO</a:t>
            </a:r>
          </a:p>
          <a:p>
            <a:pPr eaLnBrk="1" hangingPunct="1">
              <a:spcAft>
                <a:spcPct val="40000"/>
              </a:spcAft>
            </a:pPr>
            <a:r>
              <a:rPr lang="en-GB" smtClean="0"/>
              <a:t>Indicated for the treatment of chronic iron overload in patients with transfusion-dependent anemias</a:t>
            </a:r>
            <a:r>
              <a:rPr lang="en-GB" baseline="30000" smtClean="0"/>
              <a:t>1</a:t>
            </a:r>
          </a:p>
          <a:p>
            <a:pPr eaLnBrk="1" hangingPunct="1">
              <a:spcAft>
                <a:spcPct val="40000"/>
              </a:spcAft>
              <a:buFont typeface="Arial" pitchFamily="34" charset="0"/>
              <a:buNone/>
            </a:pPr>
            <a:r>
              <a:rPr lang="en-GB" smtClean="0">
                <a:solidFill>
                  <a:srgbClr val="007FA1"/>
                </a:solidFill>
              </a:rPr>
              <a:t>Deferiprone</a:t>
            </a:r>
            <a:r>
              <a:rPr lang="en-GB" smtClean="0"/>
              <a:t> </a:t>
            </a:r>
          </a:p>
          <a:p>
            <a:pPr eaLnBrk="1" hangingPunct="1">
              <a:spcAft>
                <a:spcPct val="40000"/>
              </a:spcAft>
            </a:pPr>
            <a:r>
              <a:rPr lang="en-GB" smtClean="0"/>
              <a:t>Treatment of </a:t>
            </a:r>
            <a:r>
              <a:rPr lang="en-US" smtClean="0"/>
              <a:t>iron overload in patients with thalassemia major for whom DFO therapy is contraindicated or inadequate.</a:t>
            </a:r>
            <a:r>
              <a:rPr lang="en-US" baseline="30000" smtClean="0"/>
              <a:t>2</a:t>
            </a:r>
            <a:r>
              <a:rPr lang="en-US" smtClean="0"/>
              <a:t> Only limited data are available for pediatric patients aged 6–10 years and no data for patients &lt;6 years</a:t>
            </a:r>
            <a:endParaRPr lang="en-GB" baseline="30000" smtClean="0"/>
          </a:p>
          <a:p>
            <a:pPr eaLnBrk="1" hangingPunct="1">
              <a:spcAft>
                <a:spcPct val="40000"/>
              </a:spcAft>
              <a:buFont typeface="Arial" pitchFamily="34" charset="0"/>
              <a:buNone/>
            </a:pPr>
            <a:r>
              <a:rPr lang="en-GB" smtClean="0">
                <a:solidFill>
                  <a:srgbClr val="923222"/>
                </a:solidFill>
              </a:rPr>
              <a:t>Deferasirox</a:t>
            </a:r>
          </a:p>
          <a:p>
            <a:pPr eaLnBrk="1" hangingPunct="1">
              <a:spcAft>
                <a:spcPct val="40000"/>
              </a:spcAft>
            </a:pPr>
            <a:r>
              <a:rPr lang="en-GB" smtClean="0"/>
              <a:t>Treatment of iron overload due to blood transfusions in adults and children aged 2 years and older</a:t>
            </a:r>
            <a:r>
              <a:rPr lang="en-GB" baseline="30000" smtClean="0"/>
              <a:t>3</a:t>
            </a:r>
            <a:r>
              <a:rPr lang="en-GB" smtClean="0"/>
              <a:t> </a:t>
            </a:r>
            <a:r>
              <a:rPr lang="en-GB" smtClean="0">
                <a:solidFill>
                  <a:srgbClr val="923222"/>
                </a:solidFill>
              </a:rPr>
              <a:t>(Please substitute with regional prescribing information where slide is being presented)</a:t>
            </a:r>
          </a:p>
          <a:p>
            <a:pPr eaLnBrk="1" hangingPunct="1">
              <a:spcAft>
                <a:spcPct val="40000"/>
              </a:spcAft>
              <a:buFont typeface="Arial" pitchFamily="34" charset="0"/>
              <a:buNone/>
            </a:pPr>
            <a:endParaRPr lang="en-GB" smtClean="0">
              <a:solidFill>
                <a:srgbClr val="007FA1"/>
              </a:solidFill>
            </a:endParaRPr>
          </a:p>
          <a:p>
            <a:pPr eaLnBrk="1" hangingPunct="1">
              <a:spcAft>
                <a:spcPct val="40000"/>
              </a:spcAft>
            </a:pPr>
            <a:endParaRPr lang="en-US" smtClean="0">
              <a:solidFill>
                <a:srgbClr val="FF0000"/>
              </a:solidFill>
            </a:endParaRPr>
          </a:p>
        </p:txBody>
      </p:sp>
      <p:sp>
        <p:nvSpPr>
          <p:cNvPr id="116740" name="Text Box 4"/>
          <p:cNvSpPr txBox="1">
            <a:spLocks noChangeArrowheads="1"/>
          </p:cNvSpPr>
          <p:nvPr/>
        </p:nvSpPr>
        <p:spPr bwMode="auto">
          <a:xfrm>
            <a:off x="144463" y="6254750"/>
            <a:ext cx="8748712" cy="422275"/>
          </a:xfrm>
          <a:prstGeom prst="rect">
            <a:avLst/>
          </a:prstGeom>
          <a:noFill/>
          <a:ln w="9525">
            <a:noFill/>
            <a:miter lim="800000"/>
            <a:headEnd/>
            <a:tailEnd/>
          </a:ln>
        </p:spPr>
        <p:txBody>
          <a:bodyPr lIns="91427" tIns="45713" rIns="91427" bIns="45713">
            <a:spAutoFit/>
          </a:bodyPr>
          <a:lstStyle/>
          <a:p>
            <a:pPr>
              <a:lnSpc>
                <a:spcPct val="90000"/>
              </a:lnSpc>
              <a:spcBef>
                <a:spcPct val="30000"/>
              </a:spcBef>
            </a:pPr>
            <a:r>
              <a:rPr lang="en-GB" sz="1200" baseline="30000"/>
              <a:t>1</a:t>
            </a:r>
            <a:r>
              <a:rPr lang="en-GB" sz="1200"/>
              <a:t>Desferal</a:t>
            </a:r>
            <a:r>
              <a:rPr lang="en-US" sz="1200" baseline="30000"/>
              <a:t>®</a:t>
            </a:r>
            <a:r>
              <a:rPr lang="en-GB" sz="1200"/>
              <a:t> Prescribing Information. Novartis 2007; </a:t>
            </a:r>
            <a:r>
              <a:rPr lang="en-US" sz="1200" baseline="30000"/>
              <a:t>2</a:t>
            </a:r>
            <a:r>
              <a:rPr lang="en-US" sz="1200"/>
              <a:t>Ferriprox</a:t>
            </a:r>
            <a:r>
              <a:rPr lang="en-US" sz="1200" baseline="30000"/>
              <a:t>®</a:t>
            </a:r>
            <a:r>
              <a:rPr lang="en-US" sz="1200"/>
              <a:t> [package insert]. Apotex Europe Ltd 2004; </a:t>
            </a:r>
            <a:r>
              <a:rPr lang="en-US" sz="1200" baseline="30000"/>
              <a:t>3</a:t>
            </a:r>
            <a:r>
              <a:rPr lang="en-GB" sz="1200"/>
              <a:t>EXJADE</a:t>
            </a:r>
            <a:r>
              <a:rPr lang="en-US" sz="1200" baseline="30000"/>
              <a:t>®</a:t>
            </a:r>
            <a:r>
              <a:rPr lang="en-US" sz="1200"/>
              <a:t> (deferasirox) Basic Prescribing Information. Novartis Pharma AG</a:t>
            </a:r>
            <a:endParaRPr lang="en-US" sz="1200"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fade">
                                      <p:cBhvr>
                                        <p:cTn id="7" dur="1000"/>
                                        <p:tgtEl>
                                          <p:spTgt spid="1331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23">
                                            <p:txEl>
                                              <p:pRg st="1" end="1"/>
                                            </p:txEl>
                                          </p:spTgt>
                                        </p:tgtEl>
                                        <p:attrNameLst>
                                          <p:attrName>style.visibility</p:attrName>
                                        </p:attrNameLst>
                                      </p:cBhvr>
                                      <p:to>
                                        <p:strVal val="visible"/>
                                      </p:to>
                                    </p:set>
                                    <p:animEffect transition="in" filter="fade">
                                      <p:cBhvr>
                                        <p:cTn id="10" dur="1000"/>
                                        <p:tgtEl>
                                          <p:spTgt spid="1331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23">
                                            <p:txEl>
                                              <p:pRg st="2" end="2"/>
                                            </p:txEl>
                                          </p:spTgt>
                                        </p:tgtEl>
                                        <p:attrNameLst>
                                          <p:attrName>style.visibility</p:attrName>
                                        </p:attrNameLst>
                                      </p:cBhvr>
                                      <p:to>
                                        <p:strVal val="visible"/>
                                      </p:to>
                                    </p:set>
                                    <p:animEffect transition="in" filter="fade">
                                      <p:cBhvr>
                                        <p:cTn id="13" dur="1000"/>
                                        <p:tgtEl>
                                          <p:spTgt spid="13312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3123">
                                            <p:txEl>
                                              <p:pRg st="3" end="3"/>
                                            </p:txEl>
                                          </p:spTgt>
                                        </p:tgtEl>
                                        <p:attrNameLst>
                                          <p:attrName>style.visibility</p:attrName>
                                        </p:attrNameLst>
                                      </p:cBhvr>
                                      <p:to>
                                        <p:strVal val="visible"/>
                                      </p:to>
                                    </p:set>
                                    <p:animEffect transition="in" filter="fade">
                                      <p:cBhvr>
                                        <p:cTn id="16" dur="1000"/>
                                        <p:tgtEl>
                                          <p:spTgt spid="13312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1000" fill="hold"/>
                                        <p:tgtEl>
                                          <p:spTgt spid="133123">
                                            <p:txEl>
                                              <p:pRg st="0" end="0"/>
                                            </p:txEl>
                                          </p:spTgt>
                                        </p:tgtEl>
                                        <p:attrNameLst>
                                          <p:attrName>style.color</p:attrName>
                                        </p:attrNameLst>
                                      </p:cBhvr>
                                      <p:to>
                                        <a:srgbClr val="B2B2B2"/>
                                      </p:to>
                                    </p:animClr>
                                  </p:childTnLst>
                                </p:cTn>
                              </p:par>
                              <p:par>
                                <p:cTn id="21" presetID="3" presetClass="emph" presetSubtype="2" fill="hold" nodeType="withEffect">
                                  <p:stCondLst>
                                    <p:cond delay="0"/>
                                  </p:stCondLst>
                                  <p:childTnLst>
                                    <p:animClr clrSpc="rgb" dir="cw">
                                      <p:cBhvr override="childStyle">
                                        <p:cTn id="22" dur="1000" fill="hold"/>
                                        <p:tgtEl>
                                          <p:spTgt spid="133123">
                                            <p:txEl>
                                              <p:pRg st="1" end="1"/>
                                            </p:txEl>
                                          </p:spTgt>
                                        </p:tgtEl>
                                        <p:attrNameLst>
                                          <p:attrName>style.color</p:attrName>
                                        </p:attrNameLst>
                                      </p:cBhvr>
                                      <p:to>
                                        <a:srgbClr val="B2B2B2"/>
                                      </p:to>
                                    </p:animClr>
                                  </p:childTnLst>
                                </p:cTn>
                              </p:par>
                              <p:par>
                                <p:cTn id="23" presetID="3" presetClass="emph" presetSubtype="2" fill="hold" nodeType="withEffect">
                                  <p:stCondLst>
                                    <p:cond delay="0"/>
                                  </p:stCondLst>
                                  <p:childTnLst>
                                    <p:animClr clrSpc="rgb" dir="cw">
                                      <p:cBhvr override="childStyle">
                                        <p:cTn id="24" dur="1000" fill="hold"/>
                                        <p:tgtEl>
                                          <p:spTgt spid="133123">
                                            <p:txEl>
                                              <p:pRg st="2" end="2"/>
                                            </p:txEl>
                                          </p:spTgt>
                                        </p:tgtEl>
                                        <p:attrNameLst>
                                          <p:attrName>style.color</p:attrName>
                                        </p:attrNameLst>
                                      </p:cBhvr>
                                      <p:to>
                                        <a:srgbClr val="B2B2B2"/>
                                      </p:to>
                                    </p:animClr>
                                  </p:childTnLst>
                                </p:cTn>
                              </p:par>
                              <p:par>
                                <p:cTn id="25" presetID="3" presetClass="emph" presetSubtype="2" fill="hold" nodeType="withEffect">
                                  <p:stCondLst>
                                    <p:cond delay="0"/>
                                  </p:stCondLst>
                                  <p:childTnLst>
                                    <p:animClr clrSpc="rgb" dir="cw">
                                      <p:cBhvr override="childStyle">
                                        <p:cTn id="26" dur="1000" fill="hold"/>
                                        <p:tgtEl>
                                          <p:spTgt spid="133123">
                                            <p:txEl>
                                              <p:pRg st="3" end="3"/>
                                            </p:txEl>
                                          </p:spTgt>
                                        </p:tgtEl>
                                        <p:attrNameLst>
                                          <p:attrName>style.color</p:attrName>
                                        </p:attrNameLst>
                                      </p:cBhvr>
                                      <p:to>
                                        <a:srgbClr val="B2B2B2"/>
                                      </p:to>
                                    </p:animClr>
                                  </p:childTnLst>
                                </p:cTn>
                              </p:par>
                              <p:par>
                                <p:cTn id="27" presetID="10" presetClass="entr" presetSubtype="0" fill="hold" nodeType="withEffect">
                                  <p:stCondLst>
                                    <p:cond delay="0"/>
                                  </p:stCondLst>
                                  <p:childTnLst>
                                    <p:set>
                                      <p:cBhvr>
                                        <p:cTn id="28" dur="1" fill="hold">
                                          <p:stCondLst>
                                            <p:cond delay="0"/>
                                          </p:stCondLst>
                                        </p:cTn>
                                        <p:tgtEl>
                                          <p:spTgt spid="133123">
                                            <p:txEl>
                                              <p:pRg st="4" end="4"/>
                                            </p:txEl>
                                          </p:spTgt>
                                        </p:tgtEl>
                                        <p:attrNameLst>
                                          <p:attrName>style.visibility</p:attrName>
                                        </p:attrNameLst>
                                      </p:cBhvr>
                                      <p:to>
                                        <p:strVal val="visible"/>
                                      </p:to>
                                    </p:set>
                                    <p:animEffect transition="in" filter="fade">
                                      <p:cBhvr>
                                        <p:cTn id="29" dur="1000"/>
                                        <p:tgtEl>
                                          <p:spTgt spid="133123">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33123">
                                            <p:txEl>
                                              <p:pRg st="5" end="5"/>
                                            </p:txEl>
                                          </p:spTgt>
                                        </p:tgtEl>
                                        <p:attrNameLst>
                                          <p:attrName>style.visibility</p:attrName>
                                        </p:attrNameLst>
                                      </p:cBhvr>
                                      <p:to>
                                        <p:strVal val="visible"/>
                                      </p:to>
                                    </p:set>
                                    <p:animEffect transition="in" filter="fade">
                                      <p:cBhvr>
                                        <p:cTn id="32" dur="1000"/>
                                        <p:tgtEl>
                                          <p:spTgt spid="133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dia39"/>
          <p:cNvPicPr>
            <a:picLocks noChangeAspect="1" noChangeArrowheads="1"/>
          </p:cNvPicPr>
          <p:nvPr/>
        </p:nvPicPr>
        <p:blipFill>
          <a:blip r:embed="rId3"/>
          <a:srcRect/>
          <a:stretch>
            <a:fillRect/>
          </a:stretch>
        </p:blipFill>
        <p:spPr bwMode="auto">
          <a:xfrm>
            <a:off x="5564188" y="3452813"/>
            <a:ext cx="3327400" cy="1946275"/>
          </a:xfrm>
          <a:prstGeom prst="rect">
            <a:avLst/>
          </a:prstGeom>
          <a:noFill/>
          <a:ln w="3175">
            <a:noFill/>
            <a:miter lim="800000"/>
            <a:headEnd/>
            <a:tailEnd/>
          </a:ln>
        </p:spPr>
      </p:pic>
      <p:pic>
        <p:nvPicPr>
          <p:cNvPr id="118787" name="Picture 3" descr="Needle3"/>
          <p:cNvPicPr preferRelativeResize="0">
            <a:picLocks noChangeAspect="1" noChangeArrowheads="1"/>
          </p:cNvPicPr>
          <p:nvPr/>
        </p:nvPicPr>
        <p:blipFill>
          <a:blip r:embed="rId4">
            <a:lum bright="-12000" contrast="6000"/>
          </a:blip>
          <a:srcRect/>
          <a:stretch>
            <a:fillRect/>
          </a:stretch>
        </p:blipFill>
        <p:spPr bwMode="auto">
          <a:xfrm>
            <a:off x="255588" y="3452813"/>
            <a:ext cx="3287712" cy="1876425"/>
          </a:xfrm>
          <a:prstGeom prst="rect">
            <a:avLst/>
          </a:prstGeom>
          <a:noFill/>
          <a:ln w="3175">
            <a:noFill/>
            <a:miter lim="800000"/>
            <a:headEnd/>
            <a:tailEnd/>
          </a:ln>
        </p:spPr>
      </p:pic>
      <p:sp>
        <p:nvSpPr>
          <p:cNvPr id="118788" name="Text Box 4"/>
          <p:cNvSpPr txBox="1">
            <a:spLocks noChangeArrowheads="1"/>
          </p:cNvSpPr>
          <p:nvPr/>
        </p:nvSpPr>
        <p:spPr bwMode="auto">
          <a:xfrm>
            <a:off x="534988" y="5503863"/>
            <a:ext cx="2668587" cy="641350"/>
          </a:xfrm>
          <a:prstGeom prst="rect">
            <a:avLst/>
          </a:prstGeom>
          <a:noFill/>
          <a:ln w="9525">
            <a:noFill/>
            <a:miter lim="800000"/>
            <a:headEnd/>
            <a:tailEnd/>
          </a:ln>
        </p:spPr>
        <p:txBody>
          <a:bodyPr>
            <a:spAutoFit/>
          </a:bodyPr>
          <a:lstStyle/>
          <a:p>
            <a:pPr algn="ctr">
              <a:spcBef>
                <a:spcPct val="50000"/>
              </a:spcBef>
            </a:pPr>
            <a:r>
              <a:rPr lang="en-GB" sz="1800" b="1">
                <a:cs typeface="Arial" pitchFamily="34" charset="0"/>
              </a:rPr>
              <a:t>Injection</a:t>
            </a:r>
            <a:r>
              <a:rPr lang="en-US" sz="1800" b="1">
                <a:cs typeface="Arial" pitchFamily="34" charset="0"/>
              </a:rPr>
              <a:t>-</a:t>
            </a:r>
            <a:r>
              <a:rPr lang="en-GB" sz="1800" b="1">
                <a:cs typeface="Arial" pitchFamily="34" charset="0"/>
              </a:rPr>
              <a:t>site reactions and pain</a:t>
            </a:r>
            <a:endParaRPr lang="en-US" sz="1800" b="1" baseline="30000">
              <a:cs typeface="Arial" pitchFamily="34" charset="0"/>
            </a:endParaRPr>
          </a:p>
        </p:txBody>
      </p:sp>
      <p:sp>
        <p:nvSpPr>
          <p:cNvPr id="118789" name="Text Box 5"/>
          <p:cNvSpPr txBox="1">
            <a:spLocks noChangeArrowheads="1"/>
          </p:cNvSpPr>
          <p:nvPr/>
        </p:nvSpPr>
        <p:spPr bwMode="auto">
          <a:xfrm>
            <a:off x="6011863" y="5503863"/>
            <a:ext cx="2589212" cy="915987"/>
          </a:xfrm>
          <a:prstGeom prst="rect">
            <a:avLst/>
          </a:prstGeom>
          <a:noFill/>
          <a:ln w="9525">
            <a:noFill/>
            <a:miter lim="800000"/>
            <a:headEnd/>
            <a:tailEnd/>
          </a:ln>
        </p:spPr>
        <p:txBody>
          <a:bodyPr>
            <a:spAutoFit/>
          </a:bodyPr>
          <a:lstStyle/>
          <a:p>
            <a:pPr algn="ctr">
              <a:spcBef>
                <a:spcPct val="50000"/>
              </a:spcBef>
            </a:pPr>
            <a:r>
              <a:rPr lang="en-GB" sz="1800" b="1">
                <a:cs typeface="Arial" pitchFamily="34" charset="0"/>
              </a:rPr>
              <a:t>Equipment not widely available in many countries</a:t>
            </a:r>
            <a:endParaRPr lang="en-US" sz="1800" b="1">
              <a:cs typeface="Arial" pitchFamily="34" charset="0"/>
            </a:endParaRPr>
          </a:p>
        </p:txBody>
      </p:sp>
      <p:sp>
        <p:nvSpPr>
          <p:cNvPr id="118790" name="Line 6"/>
          <p:cNvSpPr>
            <a:spLocks noChangeShapeType="1"/>
          </p:cNvSpPr>
          <p:nvPr/>
        </p:nvSpPr>
        <p:spPr bwMode="auto">
          <a:xfrm>
            <a:off x="4572000" y="2420938"/>
            <a:ext cx="0" cy="244475"/>
          </a:xfrm>
          <a:prstGeom prst="line">
            <a:avLst/>
          </a:prstGeom>
          <a:noFill/>
          <a:ln w="28575">
            <a:solidFill>
              <a:schemeClr val="tx1"/>
            </a:solidFill>
            <a:round/>
            <a:headEnd/>
            <a:tailEnd type="triangle" w="lg" len="lg"/>
          </a:ln>
        </p:spPr>
        <p:txBody>
          <a:bodyPr wrap="none" anchor="ctr"/>
          <a:lstStyle/>
          <a:p>
            <a:endParaRPr lang="en-US"/>
          </a:p>
        </p:txBody>
      </p:sp>
      <p:sp>
        <p:nvSpPr>
          <p:cNvPr id="118791" name="Line 7"/>
          <p:cNvSpPr>
            <a:spLocks noChangeShapeType="1"/>
          </p:cNvSpPr>
          <p:nvPr/>
        </p:nvSpPr>
        <p:spPr bwMode="auto">
          <a:xfrm>
            <a:off x="2425700" y="3068638"/>
            <a:ext cx="0" cy="346075"/>
          </a:xfrm>
          <a:prstGeom prst="line">
            <a:avLst/>
          </a:prstGeom>
          <a:noFill/>
          <a:ln w="28575">
            <a:solidFill>
              <a:schemeClr val="tx1"/>
            </a:solidFill>
            <a:round/>
            <a:headEnd/>
            <a:tailEnd type="triangle" w="lg" len="lg"/>
          </a:ln>
        </p:spPr>
        <p:txBody>
          <a:bodyPr wrap="none" anchor="ctr"/>
          <a:lstStyle/>
          <a:p>
            <a:endParaRPr lang="en-US"/>
          </a:p>
        </p:txBody>
      </p:sp>
      <p:sp>
        <p:nvSpPr>
          <p:cNvPr id="118792" name="Line 8"/>
          <p:cNvSpPr>
            <a:spLocks noChangeShapeType="1"/>
          </p:cNvSpPr>
          <p:nvPr/>
        </p:nvSpPr>
        <p:spPr bwMode="auto">
          <a:xfrm>
            <a:off x="6715125" y="3068638"/>
            <a:ext cx="0" cy="336550"/>
          </a:xfrm>
          <a:prstGeom prst="line">
            <a:avLst/>
          </a:prstGeom>
          <a:noFill/>
          <a:ln w="28575">
            <a:solidFill>
              <a:schemeClr val="tx1"/>
            </a:solidFill>
            <a:round/>
            <a:headEnd/>
            <a:tailEnd type="triangle" w="lg" len="lg"/>
          </a:ln>
        </p:spPr>
        <p:txBody>
          <a:bodyPr wrap="none" anchor="ctr"/>
          <a:lstStyle/>
          <a:p>
            <a:endParaRPr lang="en-US"/>
          </a:p>
        </p:txBody>
      </p:sp>
      <p:sp>
        <p:nvSpPr>
          <p:cNvPr id="118793" name="Line 9"/>
          <p:cNvSpPr>
            <a:spLocks noChangeShapeType="1"/>
          </p:cNvSpPr>
          <p:nvPr/>
        </p:nvSpPr>
        <p:spPr bwMode="auto">
          <a:xfrm>
            <a:off x="3586163" y="3489325"/>
            <a:ext cx="314325" cy="265113"/>
          </a:xfrm>
          <a:prstGeom prst="line">
            <a:avLst/>
          </a:prstGeom>
          <a:noFill/>
          <a:ln w="28575">
            <a:solidFill>
              <a:schemeClr val="tx1"/>
            </a:solidFill>
            <a:round/>
            <a:headEnd/>
            <a:tailEnd type="triangle" w="lg" len="lg"/>
          </a:ln>
        </p:spPr>
        <p:txBody>
          <a:bodyPr wrap="none" anchor="ctr"/>
          <a:lstStyle/>
          <a:p>
            <a:endParaRPr lang="en-US"/>
          </a:p>
        </p:txBody>
      </p:sp>
      <p:sp>
        <p:nvSpPr>
          <p:cNvPr id="118794" name="Line 10"/>
          <p:cNvSpPr>
            <a:spLocks noChangeShapeType="1"/>
          </p:cNvSpPr>
          <p:nvPr/>
        </p:nvSpPr>
        <p:spPr bwMode="auto">
          <a:xfrm flipH="1">
            <a:off x="5173663" y="3452813"/>
            <a:ext cx="323850" cy="284162"/>
          </a:xfrm>
          <a:prstGeom prst="line">
            <a:avLst/>
          </a:prstGeom>
          <a:noFill/>
          <a:ln w="28575">
            <a:solidFill>
              <a:schemeClr val="tx1"/>
            </a:solidFill>
            <a:round/>
            <a:headEnd/>
            <a:tailEnd type="triangle" w="lg" len="lg"/>
          </a:ln>
        </p:spPr>
        <p:txBody>
          <a:bodyPr wrap="none" anchor="ctr"/>
          <a:lstStyle/>
          <a:p>
            <a:endParaRPr lang="en-US"/>
          </a:p>
        </p:txBody>
      </p:sp>
      <p:sp>
        <p:nvSpPr>
          <p:cNvPr id="118795" name="Line 11"/>
          <p:cNvSpPr>
            <a:spLocks noChangeShapeType="1"/>
          </p:cNvSpPr>
          <p:nvPr/>
        </p:nvSpPr>
        <p:spPr bwMode="auto">
          <a:xfrm>
            <a:off x="4572000" y="4683125"/>
            <a:ext cx="6350" cy="735013"/>
          </a:xfrm>
          <a:prstGeom prst="line">
            <a:avLst/>
          </a:prstGeom>
          <a:noFill/>
          <a:ln w="28575">
            <a:solidFill>
              <a:schemeClr val="tx1"/>
            </a:solidFill>
            <a:round/>
            <a:headEnd/>
            <a:tailEnd type="triangle" w="lg" len="lg"/>
          </a:ln>
        </p:spPr>
        <p:txBody>
          <a:bodyPr wrap="none" anchor="ctr"/>
          <a:lstStyle/>
          <a:p>
            <a:endParaRPr lang="en-US"/>
          </a:p>
        </p:txBody>
      </p:sp>
      <p:sp>
        <p:nvSpPr>
          <p:cNvPr id="118796" name="Rectangle 12"/>
          <p:cNvSpPr>
            <a:spLocks noGrp="1" noChangeArrowheads="1"/>
          </p:cNvSpPr>
          <p:nvPr>
            <p:ph type="title"/>
          </p:nvPr>
        </p:nvSpPr>
        <p:spPr/>
        <p:txBody>
          <a:bodyPr/>
          <a:lstStyle/>
          <a:p>
            <a:pPr eaLnBrk="1" hangingPunct="1"/>
            <a:r>
              <a:rPr lang="en-GB" smtClean="0"/>
              <a:t>Limitations of DFO therapy</a:t>
            </a:r>
          </a:p>
        </p:txBody>
      </p:sp>
      <p:sp>
        <p:nvSpPr>
          <p:cNvPr id="118797" name="Text Box 13"/>
          <p:cNvSpPr txBox="1">
            <a:spLocks noChangeArrowheads="1"/>
          </p:cNvSpPr>
          <p:nvPr/>
        </p:nvSpPr>
        <p:spPr bwMode="auto">
          <a:xfrm>
            <a:off x="144463" y="6402388"/>
            <a:ext cx="3648075" cy="274637"/>
          </a:xfrm>
          <a:prstGeom prst="rect">
            <a:avLst/>
          </a:prstGeom>
          <a:noFill/>
          <a:ln w="9525">
            <a:noFill/>
            <a:miter lim="800000"/>
            <a:headEnd/>
            <a:tailEnd/>
          </a:ln>
        </p:spPr>
        <p:txBody>
          <a:bodyPr wrap="none">
            <a:spAutoFit/>
          </a:bodyPr>
          <a:lstStyle/>
          <a:p>
            <a:pPr eaLnBrk="0" hangingPunct="0"/>
            <a:r>
              <a:rPr lang="en-GB" sz="1200" baseline="30000">
                <a:cs typeface="Arial" pitchFamily="34" charset="0"/>
              </a:rPr>
              <a:t>1</a:t>
            </a:r>
            <a:r>
              <a:rPr lang="en-GB" sz="1200">
                <a:cs typeface="Arial" pitchFamily="34" charset="0"/>
              </a:rPr>
              <a:t>Gabutti V &amp; Piga A. </a:t>
            </a:r>
            <a:r>
              <a:rPr lang="en-GB" sz="1200" i="1">
                <a:cs typeface="Arial" pitchFamily="34" charset="0"/>
              </a:rPr>
              <a:t>Acta Haematol</a:t>
            </a:r>
            <a:r>
              <a:rPr lang="en-GB" sz="1200">
                <a:cs typeface="Arial" pitchFamily="34" charset="0"/>
              </a:rPr>
              <a:t> 1996;95:26–36</a:t>
            </a:r>
          </a:p>
        </p:txBody>
      </p:sp>
      <p:sp>
        <p:nvSpPr>
          <p:cNvPr id="118798" name="AutoShape 14"/>
          <p:cNvSpPr>
            <a:spLocks noChangeArrowheads="1"/>
          </p:cNvSpPr>
          <p:nvPr/>
        </p:nvSpPr>
        <p:spPr bwMode="auto">
          <a:xfrm>
            <a:off x="2951163" y="1773238"/>
            <a:ext cx="3240087" cy="576262"/>
          </a:xfrm>
          <a:prstGeom prst="roundRect">
            <a:avLst>
              <a:gd name="adj" fmla="val 16667"/>
            </a:avLst>
          </a:prstGeom>
          <a:solidFill>
            <a:srgbClr val="EC8026"/>
          </a:solidFill>
          <a:ln w="38100">
            <a:noFill/>
            <a:round/>
            <a:headEnd/>
            <a:tailEnd/>
          </a:ln>
        </p:spPr>
        <p:txBody>
          <a:bodyPr wrap="none" anchor="ctr"/>
          <a:lstStyle/>
          <a:p>
            <a:pPr algn="ctr" eaLnBrk="0" hangingPunct="0">
              <a:spcBef>
                <a:spcPct val="50000"/>
              </a:spcBef>
            </a:pPr>
            <a:r>
              <a:rPr lang="en-GB" b="1"/>
              <a:t>Poor oral bioavailability</a:t>
            </a:r>
            <a:br>
              <a:rPr lang="en-GB" b="1"/>
            </a:br>
            <a:r>
              <a:rPr lang="en-GB" b="1"/>
              <a:t>and a short plasma half-life</a:t>
            </a:r>
            <a:endParaRPr lang="en-US" b="1"/>
          </a:p>
        </p:txBody>
      </p:sp>
      <p:sp>
        <p:nvSpPr>
          <p:cNvPr id="118799" name="AutoShape 15"/>
          <p:cNvSpPr>
            <a:spLocks noChangeArrowheads="1"/>
          </p:cNvSpPr>
          <p:nvPr/>
        </p:nvSpPr>
        <p:spPr bwMode="auto">
          <a:xfrm>
            <a:off x="2916238" y="2708275"/>
            <a:ext cx="3240087" cy="576263"/>
          </a:xfrm>
          <a:prstGeom prst="roundRect">
            <a:avLst>
              <a:gd name="adj" fmla="val 16667"/>
            </a:avLst>
          </a:prstGeom>
          <a:solidFill>
            <a:srgbClr val="EC8026"/>
          </a:solidFill>
          <a:ln w="38100">
            <a:noFill/>
            <a:round/>
            <a:headEnd/>
            <a:tailEnd/>
          </a:ln>
        </p:spPr>
        <p:txBody>
          <a:bodyPr wrap="none" anchor="ctr"/>
          <a:lstStyle/>
          <a:p>
            <a:pPr algn="ctr">
              <a:spcBef>
                <a:spcPct val="50000"/>
              </a:spcBef>
            </a:pPr>
            <a:r>
              <a:rPr lang="en-GB" b="1"/>
              <a:t>Slow subcutaneous infusion</a:t>
            </a:r>
            <a:br>
              <a:rPr lang="en-GB" b="1"/>
            </a:br>
            <a:r>
              <a:rPr lang="en-GB" b="1"/>
              <a:t>3–7 times weekly</a:t>
            </a:r>
            <a:endParaRPr lang="en-US" b="1"/>
          </a:p>
        </p:txBody>
      </p:sp>
      <p:sp>
        <p:nvSpPr>
          <p:cNvPr id="118800" name="AutoShape 16"/>
          <p:cNvSpPr>
            <a:spLocks noChangeArrowheads="1"/>
          </p:cNvSpPr>
          <p:nvPr/>
        </p:nvSpPr>
        <p:spPr bwMode="auto">
          <a:xfrm>
            <a:off x="3490913" y="5516563"/>
            <a:ext cx="2160587" cy="865187"/>
          </a:xfrm>
          <a:prstGeom prst="roundRect">
            <a:avLst>
              <a:gd name="adj" fmla="val 16667"/>
            </a:avLst>
          </a:prstGeom>
          <a:solidFill>
            <a:srgbClr val="EC8026"/>
          </a:solidFill>
          <a:ln w="38100">
            <a:noFill/>
            <a:round/>
            <a:headEnd/>
            <a:tailEnd/>
          </a:ln>
        </p:spPr>
        <p:txBody>
          <a:bodyPr wrap="none" anchor="ctr"/>
          <a:lstStyle/>
          <a:p>
            <a:pPr algn="ctr">
              <a:spcBef>
                <a:spcPct val="50000"/>
              </a:spcBef>
            </a:pPr>
            <a:r>
              <a:rPr lang="en-GB" b="1"/>
              <a:t>Poor compliance</a:t>
            </a:r>
            <a:br>
              <a:rPr lang="en-GB" b="1"/>
            </a:br>
            <a:r>
              <a:rPr lang="en-GB" b="1"/>
              <a:t>reported to lead to</a:t>
            </a:r>
            <a:br>
              <a:rPr lang="en-GB" b="1"/>
            </a:br>
            <a:r>
              <a:rPr lang="en-GB" b="1"/>
              <a:t>increased mortality</a:t>
            </a:r>
            <a:r>
              <a:rPr lang="en-GB" b="1" baseline="30000"/>
              <a:t>1</a:t>
            </a:r>
            <a:endParaRPr lang="en-US" b="1" baseline="30000"/>
          </a:p>
        </p:txBody>
      </p:sp>
      <p:sp>
        <p:nvSpPr>
          <p:cNvPr id="118801" name="AutoShape 17"/>
          <p:cNvSpPr>
            <a:spLocks noChangeArrowheads="1"/>
          </p:cNvSpPr>
          <p:nvPr/>
        </p:nvSpPr>
        <p:spPr bwMode="auto">
          <a:xfrm>
            <a:off x="3851275" y="3933825"/>
            <a:ext cx="1441450" cy="576263"/>
          </a:xfrm>
          <a:prstGeom prst="roundRect">
            <a:avLst>
              <a:gd name="adj" fmla="val 16667"/>
            </a:avLst>
          </a:prstGeom>
          <a:solidFill>
            <a:srgbClr val="007FA1"/>
          </a:solidFill>
          <a:ln w="38100">
            <a:noFill/>
            <a:round/>
            <a:headEnd/>
            <a:tailEnd/>
          </a:ln>
        </p:spPr>
        <p:txBody>
          <a:bodyPr wrap="none" anchor="ctr"/>
          <a:lstStyle/>
          <a:p>
            <a:pPr algn="ctr">
              <a:spcBef>
                <a:spcPct val="50000"/>
              </a:spcBef>
            </a:pPr>
            <a:r>
              <a:rPr lang="en-GB" b="1">
                <a:solidFill>
                  <a:schemeClr val="bg1"/>
                </a:solidFill>
              </a:rPr>
              <a:t>Inconvenient</a:t>
            </a:r>
            <a:br>
              <a:rPr lang="en-GB" b="1">
                <a:solidFill>
                  <a:schemeClr val="bg1"/>
                </a:solidFill>
              </a:rPr>
            </a:br>
            <a:r>
              <a:rPr lang="en-GB" b="1">
                <a:solidFill>
                  <a:schemeClr val="bg1"/>
                </a:solidFill>
              </a:rPr>
              <a:t>administration</a:t>
            </a:r>
            <a:endParaRPr lang="en-US" b="1">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2" descr="Slide 3"/>
          <p:cNvPicPr>
            <a:picLocks noChangeAspect="1" noChangeArrowheads="1"/>
          </p:cNvPicPr>
          <p:nvPr/>
        </p:nvPicPr>
        <p:blipFill>
          <a:blip r:embed="rId3"/>
          <a:srcRect/>
          <a:stretch>
            <a:fillRect/>
          </a:stretch>
        </p:blipFill>
        <p:spPr bwMode="auto">
          <a:xfrm>
            <a:off x="4033838" y="2763838"/>
            <a:ext cx="2363787" cy="3287712"/>
          </a:xfrm>
          <a:prstGeom prst="rect">
            <a:avLst/>
          </a:prstGeom>
          <a:noFill/>
          <a:ln w="9525">
            <a:noFill/>
            <a:miter lim="800000"/>
            <a:headEnd/>
            <a:tailEnd/>
          </a:ln>
        </p:spPr>
      </p:pic>
      <p:sp>
        <p:nvSpPr>
          <p:cNvPr id="40963" name="Rectangle 3"/>
          <p:cNvSpPr>
            <a:spLocks noGrp="1" noChangeArrowheads="1"/>
          </p:cNvSpPr>
          <p:nvPr>
            <p:ph type="title"/>
          </p:nvPr>
        </p:nvSpPr>
        <p:spPr/>
        <p:txBody>
          <a:bodyPr/>
          <a:lstStyle/>
          <a:p>
            <a:pPr eaLnBrk="1" hangingPunct="1"/>
            <a:r>
              <a:rPr lang="en-GB" smtClean="0"/>
              <a:t>Specialized cells have mechanisms for exporting iron into plasma</a:t>
            </a:r>
          </a:p>
        </p:txBody>
      </p:sp>
      <p:sp>
        <p:nvSpPr>
          <p:cNvPr id="40964" name="Rectangle 3"/>
          <p:cNvSpPr>
            <a:spLocks noChangeArrowheads="1"/>
          </p:cNvSpPr>
          <p:nvPr/>
        </p:nvSpPr>
        <p:spPr bwMode="auto">
          <a:xfrm>
            <a:off x="4324350" y="3863975"/>
            <a:ext cx="303213" cy="214313"/>
          </a:xfrm>
          <a:prstGeom prst="rect">
            <a:avLst/>
          </a:prstGeom>
          <a:noFill/>
          <a:ln w="9525">
            <a:noFill/>
            <a:miter lim="800000"/>
            <a:headEnd/>
            <a:tailEnd/>
          </a:ln>
        </p:spPr>
        <p:txBody>
          <a:bodyPr wrap="none">
            <a:spAutoFit/>
          </a:bodyPr>
          <a:lstStyle/>
          <a:p>
            <a:r>
              <a:rPr lang="en-US" sz="1200" b="1" baseline="-14000">
                <a:solidFill>
                  <a:srgbClr val="000000"/>
                </a:solidFill>
                <a:cs typeface="Arial" pitchFamily="34" charset="0"/>
              </a:rPr>
              <a:t>Fe</a:t>
            </a:r>
          </a:p>
        </p:txBody>
      </p:sp>
      <p:pic>
        <p:nvPicPr>
          <p:cNvPr id="40965" name="Picture 23" descr="RBCs"/>
          <p:cNvPicPr>
            <a:picLocks noChangeAspect="1" noChangeArrowheads="1"/>
          </p:cNvPicPr>
          <p:nvPr/>
        </p:nvPicPr>
        <p:blipFill>
          <a:blip r:embed="rId4"/>
          <a:srcRect t="45325" r="64709"/>
          <a:stretch>
            <a:fillRect/>
          </a:stretch>
        </p:blipFill>
        <p:spPr bwMode="auto">
          <a:xfrm>
            <a:off x="6011863" y="1773238"/>
            <a:ext cx="739775" cy="879475"/>
          </a:xfrm>
          <a:prstGeom prst="rect">
            <a:avLst/>
          </a:prstGeom>
          <a:noFill/>
          <a:ln w="9525">
            <a:noFill/>
            <a:miter lim="800000"/>
            <a:headEnd/>
            <a:tailEnd/>
          </a:ln>
        </p:spPr>
      </p:pic>
      <p:sp>
        <p:nvSpPr>
          <p:cNvPr id="40966" name="Freeform 24"/>
          <p:cNvSpPr>
            <a:spLocks/>
          </p:cNvSpPr>
          <p:nvPr/>
        </p:nvSpPr>
        <p:spPr bwMode="auto">
          <a:xfrm rot="-390338">
            <a:off x="5808663" y="2727325"/>
            <a:ext cx="622300" cy="754063"/>
          </a:xfrm>
          <a:custGeom>
            <a:avLst/>
            <a:gdLst>
              <a:gd name="T0" fmla="*/ 2147483647 w 182"/>
              <a:gd name="T1" fmla="*/ 0 h 227"/>
              <a:gd name="T2" fmla="*/ 0 w 182"/>
              <a:gd name="T3" fmla="*/ 2147483647 h 227"/>
              <a:gd name="T4" fmla="*/ 0 60000 65536"/>
              <a:gd name="T5" fmla="*/ 0 60000 65536"/>
              <a:gd name="T6" fmla="*/ 0 w 182"/>
              <a:gd name="T7" fmla="*/ 0 h 227"/>
              <a:gd name="T8" fmla="*/ 182 w 182"/>
              <a:gd name="T9" fmla="*/ 227 h 227"/>
            </a:gdLst>
            <a:ahLst/>
            <a:cxnLst>
              <a:cxn ang="T4">
                <a:pos x="T0" y="T1"/>
              </a:cxn>
              <a:cxn ang="T5">
                <a:pos x="T2" y="T3"/>
              </a:cxn>
            </a:cxnLst>
            <a:rect l="T6" t="T7" r="T8" b="T9"/>
            <a:pathLst>
              <a:path w="182" h="227">
                <a:moveTo>
                  <a:pt x="182" y="0"/>
                </a:moveTo>
                <a:cubicBezTo>
                  <a:pt x="182" y="0"/>
                  <a:pt x="91" y="113"/>
                  <a:pt x="0" y="227"/>
                </a:cubicBezTo>
              </a:path>
            </a:pathLst>
          </a:custGeom>
          <a:noFill/>
          <a:ln w="28575">
            <a:solidFill>
              <a:schemeClr val="tx1"/>
            </a:solidFill>
            <a:round/>
            <a:headEnd/>
            <a:tailEnd type="stealth" w="lg" len="lg"/>
          </a:ln>
        </p:spPr>
        <p:txBody>
          <a:bodyPr/>
          <a:lstStyle/>
          <a:p>
            <a:pPr algn="r" rtl="1"/>
            <a:endParaRPr lang="en-US" sz="1200" b="1" baseline="-14000">
              <a:solidFill>
                <a:srgbClr val="000000"/>
              </a:solidFill>
              <a:cs typeface="Arial" pitchFamily="34" charset="0"/>
            </a:endParaRPr>
          </a:p>
        </p:txBody>
      </p:sp>
      <p:sp>
        <p:nvSpPr>
          <p:cNvPr id="40967" name="Line 27"/>
          <p:cNvSpPr>
            <a:spLocks noChangeShapeType="1"/>
          </p:cNvSpPr>
          <p:nvPr/>
        </p:nvSpPr>
        <p:spPr bwMode="auto">
          <a:xfrm flipV="1">
            <a:off x="5435600" y="2420938"/>
            <a:ext cx="549275" cy="425450"/>
          </a:xfrm>
          <a:prstGeom prst="line">
            <a:avLst/>
          </a:prstGeom>
          <a:noFill/>
          <a:ln w="28575">
            <a:solidFill>
              <a:srgbClr val="EC8026"/>
            </a:solidFill>
            <a:round/>
            <a:headEnd/>
            <a:tailEnd/>
          </a:ln>
        </p:spPr>
        <p:txBody>
          <a:bodyPr/>
          <a:lstStyle/>
          <a:p>
            <a:endParaRPr lang="en-US"/>
          </a:p>
        </p:txBody>
      </p:sp>
      <p:sp>
        <p:nvSpPr>
          <p:cNvPr id="40968" name="Rectangle 24"/>
          <p:cNvSpPr>
            <a:spLocks noChangeArrowheads="1"/>
          </p:cNvSpPr>
          <p:nvPr/>
        </p:nvSpPr>
        <p:spPr bwMode="auto">
          <a:xfrm>
            <a:off x="3206750" y="5176838"/>
            <a:ext cx="1054100" cy="212725"/>
          </a:xfrm>
          <a:prstGeom prst="rect">
            <a:avLst/>
          </a:prstGeom>
          <a:noFill/>
          <a:ln w="9525">
            <a:noFill/>
            <a:miter lim="800000"/>
            <a:headEnd/>
            <a:tailEnd/>
          </a:ln>
        </p:spPr>
        <p:txBody>
          <a:bodyPr wrap="none" lIns="0" tIns="0" rIns="0" bIns="0">
            <a:spAutoFit/>
          </a:bodyPr>
          <a:lstStyle/>
          <a:p>
            <a:r>
              <a:rPr lang="en-US" sz="1400" b="1">
                <a:solidFill>
                  <a:srgbClr val="923222"/>
                </a:solidFill>
                <a:cs typeface="Arial" pitchFamily="34" charset="0"/>
              </a:rPr>
              <a:t> Ferroportin </a:t>
            </a:r>
          </a:p>
        </p:txBody>
      </p:sp>
      <p:sp>
        <p:nvSpPr>
          <p:cNvPr id="40969" name="Oval 104"/>
          <p:cNvSpPr>
            <a:spLocks noChangeArrowheads="1"/>
          </p:cNvSpPr>
          <p:nvPr/>
        </p:nvSpPr>
        <p:spPr bwMode="auto">
          <a:xfrm>
            <a:off x="4786313" y="5154613"/>
            <a:ext cx="1512887" cy="268287"/>
          </a:xfrm>
          <a:prstGeom prst="ellipse">
            <a:avLst/>
          </a:prstGeom>
          <a:solidFill>
            <a:srgbClr val="EC8026"/>
          </a:solidFill>
          <a:ln w="9525">
            <a:noFill/>
            <a:round/>
            <a:headEnd/>
            <a:tailEnd/>
          </a:ln>
        </p:spPr>
        <p:txBody>
          <a:bodyPr lIns="0" tIns="0" rIns="0" bIns="0" anchor="ctr"/>
          <a:lstStyle/>
          <a:p>
            <a:r>
              <a:rPr lang="en-US" sz="1100" b="1">
                <a:solidFill>
                  <a:schemeClr val="tx2"/>
                </a:solidFill>
                <a:cs typeface="Arial" pitchFamily="34" charset="0"/>
              </a:rPr>
              <a:t>Ceruloplasmin</a:t>
            </a:r>
          </a:p>
        </p:txBody>
      </p:sp>
      <p:sp>
        <p:nvSpPr>
          <p:cNvPr id="40970" name="Rectangle 24"/>
          <p:cNvSpPr>
            <a:spLocks noChangeArrowheads="1"/>
          </p:cNvSpPr>
          <p:nvPr/>
        </p:nvSpPr>
        <p:spPr bwMode="auto">
          <a:xfrm>
            <a:off x="5915025" y="4256088"/>
            <a:ext cx="784225" cy="212725"/>
          </a:xfrm>
          <a:prstGeom prst="rect">
            <a:avLst/>
          </a:prstGeom>
          <a:noFill/>
          <a:ln w="9525">
            <a:noFill/>
            <a:miter lim="800000"/>
            <a:headEnd/>
            <a:tailEnd/>
          </a:ln>
        </p:spPr>
        <p:txBody>
          <a:bodyPr lIns="0" tIns="0" rIns="0" bIns="0">
            <a:spAutoFit/>
          </a:bodyPr>
          <a:lstStyle/>
          <a:p>
            <a:r>
              <a:rPr lang="en-US" sz="1400" b="1">
                <a:solidFill>
                  <a:srgbClr val="0097C0"/>
                </a:solidFill>
                <a:cs typeface="Arial" pitchFamily="34" charset="0"/>
              </a:rPr>
              <a:t>Ferritin</a:t>
            </a:r>
          </a:p>
        </p:txBody>
      </p:sp>
      <p:sp>
        <p:nvSpPr>
          <p:cNvPr id="40971" name="Rectangle 34"/>
          <p:cNvSpPr>
            <a:spLocks noChangeArrowheads="1"/>
          </p:cNvSpPr>
          <p:nvPr/>
        </p:nvSpPr>
        <p:spPr bwMode="auto">
          <a:xfrm>
            <a:off x="7197725" y="1536700"/>
            <a:ext cx="935038" cy="260350"/>
          </a:xfrm>
          <a:prstGeom prst="rect">
            <a:avLst/>
          </a:prstGeom>
          <a:noFill/>
          <a:ln w="9525">
            <a:noFill/>
            <a:miter lim="800000"/>
            <a:headEnd/>
            <a:tailEnd/>
          </a:ln>
        </p:spPr>
        <p:txBody>
          <a:bodyPr wrap="none" anchor="ctr"/>
          <a:lstStyle/>
          <a:p>
            <a:pPr algn="ctr"/>
            <a:r>
              <a:rPr lang="en-US" sz="1400" b="1">
                <a:cs typeface="Arial" pitchFamily="34" charset="0"/>
              </a:rPr>
              <a:t>Spleen</a:t>
            </a:r>
          </a:p>
        </p:txBody>
      </p:sp>
      <p:sp>
        <p:nvSpPr>
          <p:cNvPr id="40972" name="Rectangle 36"/>
          <p:cNvSpPr>
            <a:spLocks noChangeArrowheads="1"/>
          </p:cNvSpPr>
          <p:nvPr/>
        </p:nvSpPr>
        <p:spPr bwMode="auto">
          <a:xfrm>
            <a:off x="6061075" y="6165850"/>
            <a:ext cx="1257300" cy="336550"/>
          </a:xfrm>
          <a:prstGeom prst="rect">
            <a:avLst/>
          </a:prstGeom>
          <a:noFill/>
          <a:ln w="9525">
            <a:noFill/>
            <a:miter lim="800000"/>
            <a:headEnd/>
            <a:tailEnd/>
          </a:ln>
        </p:spPr>
        <p:txBody>
          <a:bodyPr wrap="none">
            <a:spAutoFit/>
          </a:bodyPr>
          <a:lstStyle/>
          <a:p>
            <a:r>
              <a:rPr lang="en-US" b="1">
                <a:solidFill>
                  <a:srgbClr val="000000"/>
                </a:solidFill>
                <a:cs typeface="Arial" pitchFamily="34" charset="0"/>
              </a:rPr>
              <a:t>Transferrin</a:t>
            </a:r>
            <a:endParaRPr lang="en-US">
              <a:solidFill>
                <a:srgbClr val="000000"/>
              </a:solidFill>
              <a:cs typeface="Arial" pitchFamily="34" charset="0"/>
            </a:endParaRPr>
          </a:p>
        </p:txBody>
      </p:sp>
      <p:pic>
        <p:nvPicPr>
          <p:cNvPr id="40973" name="Picture 10" descr="http://www.stanford.edu/~magg/ass4/transboth.jpg"/>
          <p:cNvPicPr>
            <a:picLocks noChangeAspect="1" noChangeArrowheads="1"/>
          </p:cNvPicPr>
          <p:nvPr/>
        </p:nvPicPr>
        <p:blipFill>
          <a:blip r:embed="rId5">
            <a:lum contrast="50000"/>
          </a:blip>
          <a:srcRect l="12981" t="13663" r="57881" b="16435"/>
          <a:stretch>
            <a:fillRect/>
          </a:stretch>
        </p:blipFill>
        <p:spPr bwMode="auto">
          <a:xfrm flipH="1">
            <a:off x="6326188" y="5189538"/>
            <a:ext cx="749300" cy="995362"/>
          </a:xfrm>
          <a:prstGeom prst="rect">
            <a:avLst/>
          </a:prstGeom>
          <a:solidFill>
            <a:srgbClr val="111111"/>
          </a:solidFill>
          <a:ln w="12700">
            <a:solidFill>
              <a:schemeClr val="tx2"/>
            </a:solidFill>
            <a:miter lim="800000"/>
            <a:headEnd/>
            <a:tailEnd/>
          </a:ln>
        </p:spPr>
      </p:pic>
      <p:sp>
        <p:nvSpPr>
          <p:cNvPr id="40974" name="Text Box 14"/>
          <p:cNvSpPr txBox="1">
            <a:spLocks noChangeArrowheads="1"/>
          </p:cNvSpPr>
          <p:nvPr/>
        </p:nvSpPr>
        <p:spPr bwMode="auto">
          <a:xfrm>
            <a:off x="6943725" y="4221163"/>
            <a:ext cx="1949450" cy="866775"/>
          </a:xfrm>
          <a:prstGeom prst="rect">
            <a:avLst/>
          </a:prstGeom>
          <a:noFill/>
          <a:ln w="9525">
            <a:noFill/>
            <a:miter lim="800000"/>
            <a:headEnd/>
            <a:tailEnd/>
          </a:ln>
        </p:spPr>
        <p:txBody>
          <a:bodyPr lIns="0" tIns="0" rIns="0" bIns="0" anchor="b" anchorCtr="1"/>
          <a:lstStyle/>
          <a:p>
            <a:pPr marL="342900" indent="-342900">
              <a:buFontTx/>
              <a:buAutoNum type="arabicPeriod" startAt="3"/>
            </a:pPr>
            <a:endParaRPr lang="it-IT" b="1">
              <a:solidFill>
                <a:srgbClr val="000000"/>
              </a:solidFill>
              <a:cs typeface="Arial" pitchFamily="34" charset="0"/>
            </a:endParaRPr>
          </a:p>
          <a:p>
            <a:pPr marL="342900" indent="-342900">
              <a:buFontTx/>
              <a:buAutoNum type="arabicPeriod" startAt="3"/>
            </a:pPr>
            <a:r>
              <a:rPr lang="it-IT" b="1">
                <a:solidFill>
                  <a:srgbClr val="000000"/>
                </a:solidFill>
                <a:cs typeface="Arial" pitchFamily="34" charset="0"/>
              </a:rPr>
              <a:t>The released iron is absorbed by transferrin</a:t>
            </a:r>
          </a:p>
        </p:txBody>
      </p:sp>
      <p:sp>
        <p:nvSpPr>
          <p:cNvPr id="40975" name="Rectangle 2"/>
          <p:cNvSpPr txBox="1">
            <a:spLocks noChangeArrowheads="1"/>
          </p:cNvSpPr>
          <p:nvPr/>
        </p:nvSpPr>
        <p:spPr bwMode="auto">
          <a:xfrm>
            <a:off x="449263" y="3284538"/>
            <a:ext cx="3375025" cy="757237"/>
          </a:xfrm>
          <a:prstGeom prst="rect">
            <a:avLst/>
          </a:prstGeom>
          <a:noFill/>
          <a:ln w="9525">
            <a:noFill/>
            <a:miter lim="800000"/>
            <a:headEnd/>
            <a:tailEnd/>
          </a:ln>
        </p:spPr>
        <p:txBody>
          <a:bodyPr anchor="ctr"/>
          <a:lstStyle/>
          <a:p>
            <a:pPr marL="342900" indent="-342900">
              <a:buFontTx/>
              <a:buAutoNum type="arabicPeriod" startAt="2"/>
            </a:pPr>
            <a:r>
              <a:rPr lang="it-IT" b="1">
                <a:solidFill>
                  <a:srgbClr val="000000"/>
                </a:solidFill>
              </a:rPr>
              <a:t>Iron released from processed hemoglobin is either exported back into plasma (via ferroportin) or stored as ferritin </a:t>
            </a:r>
          </a:p>
        </p:txBody>
      </p:sp>
      <p:sp>
        <p:nvSpPr>
          <p:cNvPr id="40976" name="Rectangle 2"/>
          <p:cNvSpPr txBox="1">
            <a:spLocks noChangeArrowheads="1"/>
          </p:cNvSpPr>
          <p:nvPr/>
        </p:nvSpPr>
        <p:spPr bwMode="auto">
          <a:xfrm>
            <a:off x="449263" y="1773238"/>
            <a:ext cx="3375025" cy="757237"/>
          </a:xfrm>
          <a:prstGeom prst="rect">
            <a:avLst/>
          </a:prstGeom>
          <a:noFill/>
          <a:ln w="9525">
            <a:noFill/>
            <a:miter lim="800000"/>
            <a:headEnd/>
            <a:tailEnd/>
          </a:ln>
        </p:spPr>
        <p:txBody>
          <a:bodyPr anchor="ctr"/>
          <a:lstStyle/>
          <a:p>
            <a:pPr marL="342900" indent="-342900">
              <a:buFontTx/>
              <a:buAutoNum type="arabicPeriod"/>
            </a:pPr>
            <a:r>
              <a:rPr lang="it-IT" b="1">
                <a:solidFill>
                  <a:srgbClr val="000000"/>
                </a:solidFill>
              </a:rPr>
              <a:t>1% of the red cell mass is processed daily by spleen macrophages (10</a:t>
            </a:r>
            <a:r>
              <a:rPr lang="it-IT" b="1">
                <a:solidFill>
                  <a:srgbClr val="000000"/>
                </a:solidFill>
                <a:cs typeface="Arial" pitchFamily="34" charset="0"/>
              </a:rPr>
              <a:t>–</a:t>
            </a:r>
            <a:r>
              <a:rPr lang="it-IT" b="1">
                <a:solidFill>
                  <a:srgbClr val="000000"/>
                </a:solidFill>
              </a:rPr>
              <a:t>15 mg Fe/day)</a:t>
            </a:r>
          </a:p>
        </p:txBody>
      </p:sp>
      <p:sp>
        <p:nvSpPr>
          <p:cNvPr id="40977" name="Rectangle 17"/>
          <p:cNvSpPr>
            <a:spLocks noChangeArrowheads="1"/>
          </p:cNvSpPr>
          <p:nvPr/>
        </p:nvSpPr>
        <p:spPr bwMode="auto">
          <a:xfrm>
            <a:off x="4622800" y="1911350"/>
            <a:ext cx="1379538" cy="336550"/>
          </a:xfrm>
          <a:prstGeom prst="rect">
            <a:avLst/>
          </a:prstGeom>
          <a:noFill/>
          <a:ln w="9525">
            <a:noFill/>
            <a:miter lim="800000"/>
            <a:headEnd/>
            <a:tailEnd/>
          </a:ln>
        </p:spPr>
        <p:txBody>
          <a:bodyPr wrap="none">
            <a:spAutoFit/>
          </a:bodyPr>
          <a:lstStyle/>
          <a:p>
            <a:r>
              <a:rPr lang="en-GB" b="1">
                <a:solidFill>
                  <a:schemeClr val="folHlink"/>
                </a:solidFill>
              </a:rPr>
              <a:t>Macrophage</a:t>
            </a:r>
          </a:p>
        </p:txBody>
      </p:sp>
      <p:sp>
        <p:nvSpPr>
          <p:cNvPr id="40978" name="Text Box 18"/>
          <p:cNvSpPr txBox="1">
            <a:spLocks noChangeArrowheads="1"/>
          </p:cNvSpPr>
          <p:nvPr/>
        </p:nvSpPr>
        <p:spPr bwMode="auto">
          <a:xfrm>
            <a:off x="4152900" y="2670175"/>
            <a:ext cx="1312863" cy="336550"/>
          </a:xfrm>
          <a:prstGeom prst="rect">
            <a:avLst/>
          </a:prstGeom>
          <a:noFill/>
          <a:ln w="9525">
            <a:noFill/>
            <a:miter lim="800000"/>
            <a:headEnd/>
            <a:tailEnd/>
          </a:ln>
        </p:spPr>
        <p:txBody>
          <a:bodyPr wrap="none">
            <a:spAutoFit/>
          </a:bodyPr>
          <a:lstStyle/>
          <a:p>
            <a:r>
              <a:rPr lang="en-GB" b="1">
                <a:solidFill>
                  <a:srgbClr val="EC8026"/>
                </a:solidFill>
              </a:rPr>
              <a:t>Erythrocyte</a:t>
            </a:r>
          </a:p>
        </p:txBody>
      </p:sp>
      <p:sp>
        <p:nvSpPr>
          <p:cNvPr id="40979" name="Line 27"/>
          <p:cNvSpPr>
            <a:spLocks noChangeShapeType="1"/>
          </p:cNvSpPr>
          <p:nvPr/>
        </p:nvSpPr>
        <p:spPr bwMode="auto">
          <a:xfrm>
            <a:off x="5448300" y="2933700"/>
            <a:ext cx="317500" cy="520700"/>
          </a:xfrm>
          <a:custGeom>
            <a:avLst/>
            <a:gdLst>
              <a:gd name="T0" fmla="*/ 317500 w 200"/>
              <a:gd name="T1" fmla="*/ 520700 h 328"/>
              <a:gd name="T2" fmla="*/ 0 w 200"/>
              <a:gd name="T3" fmla="*/ 0 h 328"/>
              <a:gd name="T4" fmla="*/ 0 60000 65536"/>
              <a:gd name="T5" fmla="*/ 0 60000 65536"/>
              <a:gd name="T6" fmla="*/ 0 w 200"/>
              <a:gd name="T7" fmla="*/ 0 h 328"/>
              <a:gd name="T8" fmla="*/ 200 w 200"/>
              <a:gd name="T9" fmla="*/ 328 h 328"/>
            </a:gdLst>
            <a:ahLst/>
            <a:cxnLst>
              <a:cxn ang="T4">
                <a:pos x="T0" y="T1"/>
              </a:cxn>
              <a:cxn ang="T5">
                <a:pos x="T2" y="T3"/>
              </a:cxn>
            </a:cxnLst>
            <a:rect l="T6" t="T7" r="T8" b="T9"/>
            <a:pathLst>
              <a:path w="200" h="328">
                <a:moveTo>
                  <a:pt x="200" y="328"/>
                </a:moveTo>
                <a:lnTo>
                  <a:pt x="0" y="0"/>
                </a:lnTo>
              </a:path>
            </a:pathLst>
          </a:custGeom>
          <a:noFill/>
          <a:ln w="28575">
            <a:solidFill>
              <a:srgbClr val="EC8026"/>
            </a:solidFill>
            <a:round/>
            <a:headEnd/>
            <a:tailEnd/>
          </a:ln>
        </p:spPr>
        <p:txBody>
          <a:bodyPr/>
          <a:lstStyle/>
          <a:p>
            <a:endParaRPr lang="en-US"/>
          </a:p>
        </p:txBody>
      </p:sp>
      <p:sp>
        <p:nvSpPr>
          <p:cNvPr id="40980" name="Freeform 20"/>
          <p:cNvSpPr>
            <a:spLocks/>
          </p:cNvSpPr>
          <p:nvPr/>
        </p:nvSpPr>
        <p:spPr bwMode="auto">
          <a:xfrm>
            <a:off x="4767263" y="3465513"/>
            <a:ext cx="657225" cy="347662"/>
          </a:xfrm>
          <a:custGeom>
            <a:avLst/>
            <a:gdLst>
              <a:gd name="T0" fmla="*/ 657225 w 381"/>
              <a:gd name="T1" fmla="*/ 5349 h 195"/>
              <a:gd name="T2" fmla="*/ 481275 w 381"/>
              <a:gd name="T3" fmla="*/ 14263 h 195"/>
              <a:gd name="T4" fmla="*/ 282900 w 381"/>
              <a:gd name="T5" fmla="*/ 85578 h 195"/>
              <a:gd name="T6" fmla="*/ 124200 w 381"/>
              <a:gd name="T7" fmla="*/ 206814 h 195"/>
              <a:gd name="T8" fmla="*/ 0 w 381"/>
              <a:gd name="T9" fmla="*/ 347662 h 195"/>
              <a:gd name="T10" fmla="*/ 0 60000 65536"/>
              <a:gd name="T11" fmla="*/ 0 60000 65536"/>
              <a:gd name="T12" fmla="*/ 0 60000 65536"/>
              <a:gd name="T13" fmla="*/ 0 60000 65536"/>
              <a:gd name="T14" fmla="*/ 0 60000 65536"/>
              <a:gd name="T15" fmla="*/ 0 w 381"/>
              <a:gd name="T16" fmla="*/ 0 h 195"/>
              <a:gd name="T17" fmla="*/ 381 w 381"/>
              <a:gd name="T18" fmla="*/ 195 h 195"/>
            </a:gdLst>
            <a:ahLst/>
            <a:cxnLst>
              <a:cxn ang="T10">
                <a:pos x="T0" y="T1"/>
              </a:cxn>
              <a:cxn ang="T11">
                <a:pos x="T2" y="T3"/>
              </a:cxn>
              <a:cxn ang="T12">
                <a:pos x="T4" y="T5"/>
              </a:cxn>
              <a:cxn ang="T13">
                <a:pos x="T6" y="T7"/>
              </a:cxn>
              <a:cxn ang="T14">
                <a:pos x="T8" y="T9"/>
              </a:cxn>
            </a:cxnLst>
            <a:rect l="T15" t="T16" r="T17" b="T18"/>
            <a:pathLst>
              <a:path w="381" h="195">
                <a:moveTo>
                  <a:pt x="381" y="3"/>
                </a:moveTo>
                <a:cubicBezTo>
                  <a:pt x="365" y="4"/>
                  <a:pt x="315" y="0"/>
                  <a:pt x="279" y="8"/>
                </a:cubicBezTo>
                <a:cubicBezTo>
                  <a:pt x="212" y="23"/>
                  <a:pt x="185" y="38"/>
                  <a:pt x="164" y="48"/>
                </a:cubicBezTo>
                <a:cubicBezTo>
                  <a:pt x="143" y="58"/>
                  <a:pt x="99" y="91"/>
                  <a:pt x="72" y="116"/>
                </a:cubicBezTo>
                <a:cubicBezTo>
                  <a:pt x="45" y="141"/>
                  <a:pt x="15" y="179"/>
                  <a:pt x="0" y="195"/>
                </a:cubicBezTo>
              </a:path>
            </a:pathLst>
          </a:custGeom>
          <a:noFill/>
          <a:ln w="28575">
            <a:solidFill>
              <a:schemeClr val="tx1"/>
            </a:solidFill>
            <a:round/>
            <a:headEnd/>
            <a:tailEnd type="stealth" w="lg" len="med"/>
          </a:ln>
        </p:spPr>
        <p:txBody>
          <a:bodyPr/>
          <a:lstStyle/>
          <a:p>
            <a:endParaRPr lang="en-US"/>
          </a:p>
        </p:txBody>
      </p:sp>
      <p:grpSp>
        <p:nvGrpSpPr>
          <p:cNvPr id="40981" name="Group 21"/>
          <p:cNvGrpSpPr>
            <a:grpSpLocks/>
          </p:cNvGrpSpPr>
          <p:nvPr/>
        </p:nvGrpSpPr>
        <p:grpSpPr bwMode="auto">
          <a:xfrm>
            <a:off x="4384675" y="3875088"/>
            <a:ext cx="469900" cy="444500"/>
            <a:chOff x="3131" y="1087"/>
            <a:chExt cx="296" cy="280"/>
          </a:xfrm>
        </p:grpSpPr>
        <p:sp>
          <p:nvSpPr>
            <p:cNvPr id="41001" name="Oval 22"/>
            <p:cNvSpPr>
              <a:spLocks noChangeArrowheads="1"/>
            </p:cNvSpPr>
            <p:nvPr/>
          </p:nvSpPr>
          <p:spPr bwMode="auto">
            <a:xfrm>
              <a:off x="3131" y="1087"/>
              <a:ext cx="280" cy="28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1002" name="Rectangle 49"/>
            <p:cNvSpPr>
              <a:spLocks noChangeArrowheads="1"/>
            </p:cNvSpPr>
            <p:nvPr/>
          </p:nvSpPr>
          <p:spPr bwMode="auto">
            <a:xfrm>
              <a:off x="3138" y="1146"/>
              <a:ext cx="289" cy="115"/>
            </a:xfrm>
            <a:prstGeom prst="rect">
              <a:avLst/>
            </a:prstGeom>
            <a:noFill/>
            <a:ln w="9525">
              <a:noFill/>
              <a:miter lim="800000"/>
              <a:headEnd/>
              <a:tailEnd/>
            </a:ln>
          </p:spPr>
          <p:txBody>
            <a:bodyPr lIns="0" tIns="0" rIns="0" bIns="0">
              <a:spAutoFit/>
            </a:bodyPr>
            <a:lstStyle/>
            <a:p>
              <a:pPr algn="ctr"/>
              <a:r>
                <a:rPr lang="en-US" sz="1200" b="1">
                  <a:solidFill>
                    <a:srgbClr val="FFFFFF"/>
                  </a:solidFill>
                  <a:cs typeface="Arial" pitchFamily="34" charset="0"/>
                </a:rPr>
                <a:t>Fe</a:t>
              </a:r>
              <a:r>
                <a:rPr lang="en-US" sz="1200" b="1" baseline="30000">
                  <a:solidFill>
                    <a:srgbClr val="FFFFFF"/>
                  </a:solidFill>
                  <a:cs typeface="Arial" pitchFamily="34" charset="0"/>
                </a:rPr>
                <a:t>2+</a:t>
              </a:r>
            </a:p>
          </p:txBody>
        </p:sp>
      </p:grpSp>
      <p:sp>
        <p:nvSpPr>
          <p:cNvPr id="40982" name="Oval 24"/>
          <p:cNvSpPr>
            <a:spLocks noChangeArrowheads="1"/>
          </p:cNvSpPr>
          <p:nvPr/>
        </p:nvSpPr>
        <p:spPr bwMode="auto">
          <a:xfrm>
            <a:off x="5370513" y="5505450"/>
            <a:ext cx="444500" cy="444500"/>
          </a:xfrm>
          <a:prstGeom prst="ellipse">
            <a:avLst/>
          </a:prstGeom>
          <a:solidFill>
            <a:srgbClr val="CC0000"/>
          </a:solidFill>
          <a:ln w="19050">
            <a:solidFill>
              <a:schemeClr val="tx1"/>
            </a:solidFill>
            <a:round/>
            <a:headEnd/>
            <a:tailEnd/>
          </a:ln>
        </p:spPr>
        <p:txBody>
          <a:bodyPr wrap="none" anchor="ctr"/>
          <a:lstStyle/>
          <a:p>
            <a:endParaRPr lang="en-US"/>
          </a:p>
        </p:txBody>
      </p:sp>
      <p:sp>
        <p:nvSpPr>
          <p:cNvPr id="40983" name="Rectangle 49"/>
          <p:cNvSpPr>
            <a:spLocks noChangeArrowheads="1"/>
          </p:cNvSpPr>
          <p:nvPr/>
        </p:nvSpPr>
        <p:spPr bwMode="auto">
          <a:xfrm>
            <a:off x="5383213" y="5627688"/>
            <a:ext cx="458787" cy="182562"/>
          </a:xfrm>
          <a:prstGeom prst="rect">
            <a:avLst/>
          </a:prstGeom>
          <a:noFill/>
          <a:ln w="9525">
            <a:noFill/>
            <a:miter lim="800000"/>
            <a:headEnd/>
            <a:tailEnd/>
          </a:ln>
        </p:spPr>
        <p:txBody>
          <a:bodyPr lIns="0" tIns="0" rIns="0" bIns="0">
            <a:spAutoFit/>
          </a:bodyPr>
          <a:lstStyle/>
          <a:p>
            <a:pPr algn="ctr"/>
            <a:r>
              <a:rPr lang="en-US" sz="1200" b="1">
                <a:solidFill>
                  <a:srgbClr val="FFFFFF"/>
                </a:solidFill>
                <a:cs typeface="Arial" pitchFamily="34" charset="0"/>
              </a:rPr>
              <a:t>Fe</a:t>
            </a:r>
            <a:r>
              <a:rPr lang="en-US" sz="1200" b="1" baseline="30000">
                <a:solidFill>
                  <a:srgbClr val="FFFFFF"/>
                </a:solidFill>
                <a:cs typeface="Arial" pitchFamily="34" charset="0"/>
              </a:rPr>
              <a:t>3+</a:t>
            </a:r>
          </a:p>
        </p:txBody>
      </p:sp>
      <p:pic>
        <p:nvPicPr>
          <p:cNvPr id="40984" name="Picture 26" descr="Slide 2 ferratin copy"/>
          <p:cNvPicPr>
            <a:picLocks noChangeAspect="1" noChangeArrowheads="1"/>
          </p:cNvPicPr>
          <p:nvPr/>
        </p:nvPicPr>
        <p:blipFill>
          <a:blip r:embed="rId6"/>
          <a:srcRect/>
          <a:stretch>
            <a:fillRect/>
          </a:stretch>
        </p:blipFill>
        <p:spPr bwMode="auto">
          <a:xfrm rot="1965579">
            <a:off x="5129213" y="4098925"/>
            <a:ext cx="558800" cy="744538"/>
          </a:xfrm>
          <a:prstGeom prst="rect">
            <a:avLst/>
          </a:prstGeom>
          <a:noFill/>
          <a:ln w="9525">
            <a:noFill/>
            <a:miter lim="800000"/>
            <a:headEnd/>
            <a:tailEnd/>
          </a:ln>
        </p:spPr>
      </p:pic>
      <p:sp>
        <p:nvSpPr>
          <p:cNvPr id="40985" name="Oval 27"/>
          <p:cNvSpPr>
            <a:spLocks noChangeArrowheads="1"/>
          </p:cNvSpPr>
          <p:nvPr/>
        </p:nvSpPr>
        <p:spPr bwMode="auto">
          <a:xfrm>
            <a:off x="4271963" y="5538788"/>
            <a:ext cx="444500" cy="444500"/>
          </a:xfrm>
          <a:prstGeom prst="ellipse">
            <a:avLst/>
          </a:prstGeom>
          <a:solidFill>
            <a:schemeClr val="hlink"/>
          </a:solidFill>
          <a:ln w="19050">
            <a:solidFill>
              <a:schemeClr val="tx1"/>
            </a:solidFill>
            <a:round/>
            <a:headEnd/>
            <a:tailEnd/>
          </a:ln>
        </p:spPr>
        <p:txBody>
          <a:bodyPr wrap="none" anchor="ctr"/>
          <a:lstStyle/>
          <a:p>
            <a:endParaRPr lang="en-US"/>
          </a:p>
        </p:txBody>
      </p:sp>
      <p:sp>
        <p:nvSpPr>
          <p:cNvPr id="40986" name="Rectangle 49"/>
          <p:cNvSpPr>
            <a:spLocks noChangeArrowheads="1"/>
          </p:cNvSpPr>
          <p:nvPr/>
        </p:nvSpPr>
        <p:spPr bwMode="auto">
          <a:xfrm>
            <a:off x="4292600" y="5661025"/>
            <a:ext cx="458788" cy="182563"/>
          </a:xfrm>
          <a:prstGeom prst="rect">
            <a:avLst/>
          </a:prstGeom>
          <a:noFill/>
          <a:ln w="9525">
            <a:noFill/>
            <a:miter lim="800000"/>
            <a:headEnd/>
            <a:tailEnd/>
          </a:ln>
        </p:spPr>
        <p:txBody>
          <a:bodyPr lIns="0" tIns="0" rIns="0" bIns="0">
            <a:spAutoFit/>
          </a:bodyPr>
          <a:lstStyle/>
          <a:p>
            <a:pPr algn="ctr"/>
            <a:r>
              <a:rPr lang="en-US" sz="1200" b="1">
                <a:solidFill>
                  <a:srgbClr val="FFFFFF"/>
                </a:solidFill>
              </a:rPr>
              <a:t>Fe</a:t>
            </a:r>
            <a:r>
              <a:rPr lang="en-US" sz="1200" b="1" baseline="30000">
                <a:solidFill>
                  <a:srgbClr val="FFFFFF"/>
                </a:solidFill>
              </a:rPr>
              <a:t>2+</a:t>
            </a:r>
            <a:endParaRPr lang="en-US" sz="1200" b="1" baseline="30000">
              <a:solidFill>
                <a:srgbClr val="FFFFFF"/>
              </a:solidFill>
              <a:cs typeface="Arial" pitchFamily="34" charset="0"/>
            </a:endParaRPr>
          </a:p>
        </p:txBody>
      </p:sp>
      <p:sp>
        <p:nvSpPr>
          <p:cNvPr id="40987" name="Freeform 29"/>
          <p:cNvSpPr>
            <a:spLocks/>
          </p:cNvSpPr>
          <p:nvPr/>
        </p:nvSpPr>
        <p:spPr bwMode="auto">
          <a:xfrm>
            <a:off x="4465638" y="4365625"/>
            <a:ext cx="106362" cy="1168400"/>
          </a:xfrm>
          <a:custGeom>
            <a:avLst/>
            <a:gdLst>
              <a:gd name="T0" fmla="*/ 106362 w 67"/>
              <a:gd name="T1" fmla="*/ 0 h 736"/>
              <a:gd name="T2" fmla="*/ 11112 w 67"/>
              <a:gd name="T3" fmla="*/ 287338 h 736"/>
              <a:gd name="T4" fmla="*/ 39687 w 67"/>
              <a:gd name="T5" fmla="*/ 944563 h 736"/>
              <a:gd name="T6" fmla="*/ 34925 w 67"/>
              <a:gd name="T7" fmla="*/ 1168400 h 736"/>
              <a:gd name="T8" fmla="*/ 0 60000 65536"/>
              <a:gd name="T9" fmla="*/ 0 60000 65536"/>
              <a:gd name="T10" fmla="*/ 0 60000 65536"/>
              <a:gd name="T11" fmla="*/ 0 60000 65536"/>
              <a:gd name="T12" fmla="*/ 0 w 67"/>
              <a:gd name="T13" fmla="*/ 0 h 736"/>
              <a:gd name="T14" fmla="*/ 67 w 67"/>
              <a:gd name="T15" fmla="*/ 736 h 736"/>
            </a:gdLst>
            <a:ahLst/>
            <a:cxnLst>
              <a:cxn ang="T8">
                <a:pos x="T0" y="T1"/>
              </a:cxn>
              <a:cxn ang="T9">
                <a:pos x="T2" y="T3"/>
              </a:cxn>
              <a:cxn ang="T10">
                <a:pos x="T4" y="T5"/>
              </a:cxn>
              <a:cxn ang="T11">
                <a:pos x="T6" y="T7"/>
              </a:cxn>
            </a:cxnLst>
            <a:rect l="T12" t="T13" r="T14" b="T15"/>
            <a:pathLst>
              <a:path w="67" h="736">
                <a:moveTo>
                  <a:pt x="67" y="0"/>
                </a:moveTo>
                <a:cubicBezTo>
                  <a:pt x="57" y="30"/>
                  <a:pt x="14" y="82"/>
                  <a:pt x="7" y="181"/>
                </a:cubicBezTo>
                <a:cubicBezTo>
                  <a:pt x="0" y="280"/>
                  <a:pt x="23" y="503"/>
                  <a:pt x="25" y="595"/>
                </a:cubicBezTo>
                <a:cubicBezTo>
                  <a:pt x="27" y="687"/>
                  <a:pt x="23" y="714"/>
                  <a:pt x="22" y="736"/>
                </a:cubicBezTo>
              </a:path>
            </a:pathLst>
          </a:custGeom>
          <a:noFill/>
          <a:ln w="28575">
            <a:solidFill>
              <a:schemeClr val="tx1"/>
            </a:solidFill>
            <a:round/>
            <a:headEnd/>
            <a:tailEnd type="stealth" w="lg" len="med"/>
          </a:ln>
        </p:spPr>
        <p:txBody>
          <a:bodyPr/>
          <a:lstStyle/>
          <a:p>
            <a:endParaRPr lang="en-US"/>
          </a:p>
        </p:txBody>
      </p:sp>
      <p:grpSp>
        <p:nvGrpSpPr>
          <p:cNvPr id="3" name="Group 30"/>
          <p:cNvGrpSpPr>
            <a:grpSpLocks/>
          </p:cNvGrpSpPr>
          <p:nvPr/>
        </p:nvGrpSpPr>
        <p:grpSpPr bwMode="auto">
          <a:xfrm>
            <a:off x="250825" y="5434013"/>
            <a:ext cx="4016375" cy="1019175"/>
            <a:chOff x="158" y="3444"/>
            <a:chExt cx="2530" cy="642"/>
          </a:xfrm>
        </p:grpSpPr>
        <p:sp>
          <p:nvSpPr>
            <p:cNvPr id="40995" name="Text Box 31"/>
            <p:cNvSpPr txBox="1">
              <a:spLocks noChangeArrowheads="1"/>
            </p:cNvSpPr>
            <p:nvPr/>
          </p:nvSpPr>
          <p:spPr bwMode="auto">
            <a:xfrm>
              <a:off x="158" y="3566"/>
              <a:ext cx="1496" cy="520"/>
            </a:xfrm>
            <a:prstGeom prst="rect">
              <a:avLst/>
            </a:prstGeom>
            <a:noFill/>
            <a:ln w="9525">
              <a:noFill/>
              <a:miter lim="800000"/>
              <a:headEnd/>
              <a:tailEnd/>
            </a:ln>
          </p:spPr>
          <p:txBody>
            <a:bodyPr>
              <a:spAutoFit/>
            </a:bodyPr>
            <a:lstStyle/>
            <a:p>
              <a:r>
                <a:rPr lang="en-US" b="1">
                  <a:solidFill>
                    <a:srgbClr val="000000"/>
                  </a:solidFill>
                  <a:cs typeface="Arial" pitchFamily="34" charset="0"/>
                </a:rPr>
                <a:t>Ferroportin activity is regulated by hepcidin produced in the liver</a:t>
              </a:r>
              <a:endParaRPr lang="en-US">
                <a:solidFill>
                  <a:srgbClr val="000000"/>
                </a:solidFill>
                <a:cs typeface="Arial" pitchFamily="34" charset="0"/>
              </a:endParaRPr>
            </a:p>
          </p:txBody>
        </p:sp>
        <p:pic>
          <p:nvPicPr>
            <p:cNvPr id="40996" name="Picture 42" descr="liver"/>
            <p:cNvPicPr>
              <a:picLocks noChangeAspect="1" noChangeArrowheads="1"/>
            </p:cNvPicPr>
            <p:nvPr/>
          </p:nvPicPr>
          <p:blipFill>
            <a:blip r:embed="rId7"/>
            <a:srcRect/>
            <a:stretch>
              <a:fillRect/>
            </a:stretch>
          </p:blipFill>
          <p:spPr bwMode="auto">
            <a:xfrm>
              <a:off x="1565" y="3691"/>
              <a:ext cx="524" cy="337"/>
            </a:xfrm>
            <a:prstGeom prst="rect">
              <a:avLst/>
            </a:prstGeom>
            <a:noFill/>
            <a:ln w="9525">
              <a:noFill/>
              <a:miter lim="800000"/>
              <a:headEnd/>
              <a:tailEnd/>
            </a:ln>
          </p:spPr>
        </p:pic>
        <p:grpSp>
          <p:nvGrpSpPr>
            <p:cNvPr id="40997" name="Group 33"/>
            <p:cNvGrpSpPr>
              <a:grpSpLocks/>
            </p:cNvGrpSpPr>
            <p:nvPr/>
          </p:nvGrpSpPr>
          <p:grpSpPr bwMode="auto">
            <a:xfrm>
              <a:off x="1951" y="3444"/>
              <a:ext cx="737" cy="254"/>
              <a:chOff x="1951" y="3448"/>
              <a:chExt cx="737" cy="254"/>
            </a:xfrm>
          </p:grpSpPr>
          <p:sp>
            <p:nvSpPr>
              <p:cNvPr id="40998" name="Oval 18"/>
              <p:cNvSpPr>
                <a:spLocks noChangeArrowheads="1"/>
              </p:cNvSpPr>
              <p:nvPr/>
            </p:nvSpPr>
            <p:spPr bwMode="auto">
              <a:xfrm rot="-1160925">
                <a:off x="1958" y="3486"/>
                <a:ext cx="471" cy="216"/>
              </a:xfrm>
              <a:prstGeom prst="ellipse">
                <a:avLst/>
              </a:prstGeom>
              <a:solidFill>
                <a:schemeClr val="tx2"/>
              </a:solidFill>
              <a:ln w="28575">
                <a:solidFill>
                  <a:srgbClr val="007FA1"/>
                </a:solidFill>
                <a:round/>
                <a:headEnd/>
                <a:tailEnd/>
              </a:ln>
            </p:spPr>
            <p:txBody>
              <a:bodyPr wrap="none" anchor="ctr"/>
              <a:lstStyle/>
              <a:p>
                <a:pPr algn="ctr"/>
                <a:endParaRPr lang="en-US" b="1" baseline="-14000">
                  <a:solidFill>
                    <a:srgbClr val="000000"/>
                  </a:solidFill>
                  <a:cs typeface="Arial" pitchFamily="34" charset="0"/>
                </a:endParaRPr>
              </a:p>
            </p:txBody>
          </p:sp>
          <p:sp>
            <p:nvSpPr>
              <p:cNvPr id="40999" name="Rectangle 6"/>
              <p:cNvSpPr>
                <a:spLocks noChangeArrowheads="1"/>
              </p:cNvSpPr>
              <p:nvPr/>
            </p:nvSpPr>
            <p:spPr bwMode="auto">
              <a:xfrm rot="-1125858">
                <a:off x="1951" y="3504"/>
                <a:ext cx="488" cy="164"/>
              </a:xfrm>
              <a:prstGeom prst="rect">
                <a:avLst/>
              </a:prstGeom>
              <a:noFill/>
              <a:ln w="9525">
                <a:noFill/>
                <a:miter lim="800000"/>
                <a:headEnd/>
                <a:tailEnd/>
              </a:ln>
            </p:spPr>
            <p:txBody>
              <a:bodyPr wrap="none" anchor="ctr">
                <a:spAutoFit/>
              </a:bodyPr>
              <a:lstStyle/>
              <a:p>
                <a:pPr algn="ctr"/>
                <a:r>
                  <a:rPr lang="en-US" sz="1100" b="1">
                    <a:solidFill>
                      <a:srgbClr val="007FA1"/>
                    </a:solidFill>
                    <a:cs typeface="Arial" pitchFamily="34" charset="0"/>
                  </a:rPr>
                  <a:t>Hepcidin</a:t>
                </a:r>
              </a:p>
            </p:txBody>
          </p:sp>
          <p:sp>
            <p:nvSpPr>
              <p:cNvPr id="41000" name="Striped Right Arrow 72"/>
              <p:cNvSpPr>
                <a:spLocks noChangeArrowheads="1"/>
              </p:cNvSpPr>
              <p:nvPr/>
            </p:nvSpPr>
            <p:spPr bwMode="auto">
              <a:xfrm rot="-1136121">
                <a:off x="2415" y="3448"/>
                <a:ext cx="273" cy="49"/>
              </a:xfrm>
              <a:custGeom>
                <a:avLst/>
                <a:gdLst>
                  <a:gd name="T0" fmla="*/ 0 w 500134"/>
                  <a:gd name="T1" fmla="*/ 0 h 80976"/>
                  <a:gd name="T2" fmla="*/ 0 w 500134"/>
                  <a:gd name="T3" fmla="*/ 0 h 80976"/>
                  <a:gd name="T4" fmla="*/ 0 w 500134"/>
                  <a:gd name="T5" fmla="*/ 0 h 80976"/>
                  <a:gd name="T6" fmla="*/ 0 w 500134"/>
                  <a:gd name="T7" fmla="*/ 0 h 80976"/>
                  <a:gd name="T8" fmla="*/ 0 60000 65536"/>
                  <a:gd name="T9" fmla="*/ 0 60000 65536"/>
                  <a:gd name="T10" fmla="*/ 0 60000 65536"/>
                  <a:gd name="T11" fmla="*/ 0 60000 65536"/>
                  <a:gd name="T12" fmla="*/ 12824 w 500134"/>
                  <a:gd name="T13" fmla="*/ 19831 h 80976"/>
                  <a:gd name="T14" fmla="*/ 479982 w 500134"/>
                  <a:gd name="T15" fmla="*/ 61145 h 80976"/>
                </a:gdLst>
                <a:ahLst/>
                <a:cxnLst>
                  <a:cxn ang="T8">
                    <a:pos x="T0" y="T1"/>
                  </a:cxn>
                  <a:cxn ang="T9">
                    <a:pos x="T2" y="T3"/>
                  </a:cxn>
                  <a:cxn ang="T10">
                    <a:pos x="T4" y="T5"/>
                  </a:cxn>
                  <a:cxn ang="T11">
                    <a:pos x="T6" y="T7"/>
                  </a:cxn>
                </a:cxnLst>
                <a:rect l="T12" t="T13" r="T14" b="T15"/>
                <a:pathLst>
                  <a:path w="500134" h="80976">
                    <a:moveTo>
                      <a:pt x="0" y="20244"/>
                    </a:moveTo>
                    <a:lnTo>
                      <a:pt x="2531" y="20244"/>
                    </a:lnTo>
                    <a:lnTo>
                      <a:pt x="2531" y="60732"/>
                    </a:lnTo>
                    <a:lnTo>
                      <a:pt x="0" y="60732"/>
                    </a:lnTo>
                    <a:close/>
                    <a:moveTo>
                      <a:pt x="5061" y="20244"/>
                    </a:moveTo>
                    <a:lnTo>
                      <a:pt x="10122" y="20244"/>
                    </a:lnTo>
                    <a:lnTo>
                      <a:pt x="10122" y="60732"/>
                    </a:lnTo>
                    <a:lnTo>
                      <a:pt x="5061" y="60732"/>
                    </a:lnTo>
                    <a:close/>
                    <a:moveTo>
                      <a:pt x="12652" y="20244"/>
                    </a:moveTo>
                    <a:lnTo>
                      <a:pt x="459646" y="20244"/>
                    </a:lnTo>
                    <a:lnTo>
                      <a:pt x="459646" y="0"/>
                    </a:lnTo>
                    <a:lnTo>
                      <a:pt x="500134" y="40488"/>
                    </a:lnTo>
                    <a:lnTo>
                      <a:pt x="459646" y="80976"/>
                    </a:lnTo>
                    <a:lnTo>
                      <a:pt x="459646" y="60732"/>
                    </a:lnTo>
                    <a:lnTo>
                      <a:pt x="12652" y="60732"/>
                    </a:lnTo>
                    <a:close/>
                  </a:path>
                </a:pathLst>
              </a:custGeom>
              <a:solidFill>
                <a:srgbClr val="007FA1"/>
              </a:solidFill>
              <a:ln w="25400">
                <a:solidFill>
                  <a:srgbClr val="007FA1"/>
                </a:solidFill>
                <a:miter lim="800000"/>
                <a:headEnd/>
                <a:tailEnd/>
              </a:ln>
            </p:spPr>
            <p:txBody>
              <a:bodyPr anchor="ctr"/>
              <a:lstStyle/>
              <a:p>
                <a:pPr algn="ctr"/>
                <a:endParaRPr lang="en-US" sz="1800">
                  <a:solidFill>
                    <a:srgbClr val="FFFFFF"/>
                  </a:solidFill>
                </a:endParaRPr>
              </a:p>
            </p:txBody>
          </p:sp>
        </p:grpSp>
      </p:grpSp>
      <p:sp>
        <p:nvSpPr>
          <p:cNvPr id="40989" name="Freeform 37"/>
          <p:cNvSpPr>
            <a:spLocks/>
          </p:cNvSpPr>
          <p:nvPr/>
        </p:nvSpPr>
        <p:spPr bwMode="auto">
          <a:xfrm>
            <a:off x="4759325" y="5678488"/>
            <a:ext cx="561975" cy="49212"/>
          </a:xfrm>
          <a:custGeom>
            <a:avLst/>
            <a:gdLst>
              <a:gd name="T0" fmla="*/ 0 w 336"/>
              <a:gd name="T1" fmla="*/ 0 h 142"/>
              <a:gd name="T2" fmla="*/ 207396 w 336"/>
              <a:gd name="T3" fmla="*/ 31191 h 142"/>
              <a:gd name="T4" fmla="*/ 561975 w 336"/>
              <a:gd name="T5" fmla="*/ 49212 h 142"/>
              <a:gd name="T6" fmla="*/ 0 60000 65536"/>
              <a:gd name="T7" fmla="*/ 0 60000 65536"/>
              <a:gd name="T8" fmla="*/ 0 60000 65536"/>
              <a:gd name="T9" fmla="*/ 0 w 336"/>
              <a:gd name="T10" fmla="*/ 0 h 142"/>
              <a:gd name="T11" fmla="*/ 336 w 336"/>
              <a:gd name="T12" fmla="*/ 142 h 142"/>
            </a:gdLst>
            <a:ahLst/>
            <a:cxnLst>
              <a:cxn ang="T6">
                <a:pos x="T0" y="T1"/>
              </a:cxn>
              <a:cxn ang="T7">
                <a:pos x="T2" y="T3"/>
              </a:cxn>
              <a:cxn ang="T8">
                <a:pos x="T4" y="T5"/>
              </a:cxn>
            </a:cxnLst>
            <a:rect l="T9" t="T10" r="T11" b="T12"/>
            <a:pathLst>
              <a:path w="336" h="142">
                <a:moveTo>
                  <a:pt x="0" y="0"/>
                </a:moveTo>
                <a:cubicBezTo>
                  <a:pt x="34" y="33"/>
                  <a:pt x="68" y="66"/>
                  <a:pt x="124" y="90"/>
                </a:cubicBezTo>
                <a:cubicBezTo>
                  <a:pt x="180" y="114"/>
                  <a:pt x="258" y="128"/>
                  <a:pt x="336" y="142"/>
                </a:cubicBezTo>
              </a:path>
            </a:pathLst>
          </a:custGeom>
          <a:noFill/>
          <a:ln w="28575">
            <a:solidFill>
              <a:schemeClr val="tx1"/>
            </a:solidFill>
            <a:round/>
            <a:headEnd/>
            <a:tailEnd type="stealth" w="lg" len="med"/>
          </a:ln>
        </p:spPr>
        <p:txBody>
          <a:bodyPr/>
          <a:lstStyle/>
          <a:p>
            <a:endParaRPr lang="en-US"/>
          </a:p>
        </p:txBody>
      </p:sp>
      <p:sp>
        <p:nvSpPr>
          <p:cNvPr id="40990" name="AutoShape 69"/>
          <p:cNvSpPr>
            <a:spLocks noChangeArrowheads="1"/>
          </p:cNvSpPr>
          <p:nvPr/>
        </p:nvSpPr>
        <p:spPr bwMode="auto">
          <a:xfrm rot="-255661">
            <a:off x="4292600" y="5035550"/>
            <a:ext cx="427038" cy="395288"/>
          </a:xfrm>
          <a:prstGeom prst="bracePair">
            <a:avLst>
              <a:gd name="adj" fmla="val 8333"/>
            </a:avLst>
          </a:prstGeom>
          <a:noFill/>
          <a:ln w="130175">
            <a:solidFill>
              <a:schemeClr val="tx1"/>
            </a:solidFill>
            <a:round/>
            <a:headEnd/>
            <a:tailEnd/>
          </a:ln>
        </p:spPr>
        <p:txBody>
          <a:bodyPr wrap="none" lIns="0" tIns="0" rIns="0" bIns="0" anchor="ctr"/>
          <a:lstStyle/>
          <a:p>
            <a:endParaRPr lang="en-US" sz="1800">
              <a:solidFill>
                <a:srgbClr val="000000"/>
              </a:solidFill>
              <a:cs typeface="Arial" pitchFamily="34" charset="0"/>
            </a:endParaRPr>
          </a:p>
        </p:txBody>
      </p:sp>
      <p:sp>
        <p:nvSpPr>
          <p:cNvPr id="40991" name="Freeform 39"/>
          <p:cNvSpPr>
            <a:spLocks/>
          </p:cNvSpPr>
          <p:nvPr/>
        </p:nvSpPr>
        <p:spPr bwMode="auto">
          <a:xfrm>
            <a:off x="5867400" y="5661025"/>
            <a:ext cx="360363" cy="84138"/>
          </a:xfrm>
          <a:custGeom>
            <a:avLst/>
            <a:gdLst>
              <a:gd name="T0" fmla="*/ 0 w 196"/>
              <a:gd name="T1" fmla="*/ 84138 h 46"/>
              <a:gd name="T2" fmla="*/ 191213 w 196"/>
              <a:gd name="T3" fmla="*/ 3658 h 46"/>
              <a:gd name="T4" fmla="*/ 360363 w 196"/>
              <a:gd name="T5" fmla="*/ 62189 h 46"/>
              <a:gd name="T6" fmla="*/ 0 60000 65536"/>
              <a:gd name="T7" fmla="*/ 0 60000 65536"/>
              <a:gd name="T8" fmla="*/ 0 60000 65536"/>
              <a:gd name="T9" fmla="*/ 0 w 196"/>
              <a:gd name="T10" fmla="*/ 0 h 46"/>
              <a:gd name="T11" fmla="*/ 196 w 196"/>
              <a:gd name="T12" fmla="*/ 46 h 46"/>
            </a:gdLst>
            <a:ahLst/>
            <a:cxnLst>
              <a:cxn ang="T6">
                <a:pos x="T0" y="T1"/>
              </a:cxn>
              <a:cxn ang="T7">
                <a:pos x="T2" y="T3"/>
              </a:cxn>
              <a:cxn ang="T8">
                <a:pos x="T4" y="T5"/>
              </a:cxn>
            </a:cxnLst>
            <a:rect l="T9" t="T10" r="T11" b="T12"/>
            <a:pathLst>
              <a:path w="196" h="46">
                <a:moveTo>
                  <a:pt x="0" y="46"/>
                </a:moveTo>
                <a:cubicBezTo>
                  <a:pt x="35" y="25"/>
                  <a:pt x="71" y="4"/>
                  <a:pt x="104" y="2"/>
                </a:cubicBezTo>
                <a:cubicBezTo>
                  <a:pt x="137" y="0"/>
                  <a:pt x="166" y="17"/>
                  <a:pt x="196" y="34"/>
                </a:cubicBezTo>
              </a:path>
            </a:pathLst>
          </a:custGeom>
          <a:noFill/>
          <a:ln w="28575">
            <a:solidFill>
              <a:schemeClr val="tx1"/>
            </a:solidFill>
            <a:round/>
            <a:headEnd/>
            <a:tailEnd type="stealth" w="lg" len="med"/>
          </a:ln>
        </p:spPr>
        <p:txBody>
          <a:bodyPr/>
          <a:lstStyle/>
          <a:p>
            <a:endParaRPr lang="en-US"/>
          </a:p>
        </p:txBody>
      </p:sp>
      <p:sp>
        <p:nvSpPr>
          <p:cNvPr id="40992" name="Freeform 40"/>
          <p:cNvSpPr>
            <a:spLocks/>
          </p:cNvSpPr>
          <p:nvPr/>
        </p:nvSpPr>
        <p:spPr bwMode="auto">
          <a:xfrm rot="2208885" flipH="1">
            <a:off x="4794250" y="4230688"/>
            <a:ext cx="257175" cy="71437"/>
          </a:xfrm>
          <a:custGeom>
            <a:avLst/>
            <a:gdLst>
              <a:gd name="T0" fmla="*/ 257175 w 186"/>
              <a:gd name="T1" fmla="*/ 63500 h 45"/>
              <a:gd name="T2" fmla="*/ 117526 w 186"/>
              <a:gd name="T3" fmla="*/ 60325 h 45"/>
              <a:gd name="T4" fmla="*/ 0 w 186"/>
              <a:gd name="T5" fmla="*/ 0 h 45"/>
              <a:gd name="T6" fmla="*/ 0 60000 65536"/>
              <a:gd name="T7" fmla="*/ 0 60000 65536"/>
              <a:gd name="T8" fmla="*/ 0 60000 65536"/>
              <a:gd name="T9" fmla="*/ 0 w 186"/>
              <a:gd name="T10" fmla="*/ 0 h 45"/>
              <a:gd name="T11" fmla="*/ 186 w 186"/>
              <a:gd name="T12" fmla="*/ 45 h 45"/>
            </a:gdLst>
            <a:ahLst/>
            <a:cxnLst>
              <a:cxn ang="T6">
                <a:pos x="T0" y="T1"/>
              </a:cxn>
              <a:cxn ang="T7">
                <a:pos x="T2" y="T3"/>
              </a:cxn>
              <a:cxn ang="T8">
                <a:pos x="T4" y="T5"/>
              </a:cxn>
            </a:cxnLst>
            <a:rect l="T9" t="T10" r="T11" b="T12"/>
            <a:pathLst>
              <a:path w="186" h="45">
                <a:moveTo>
                  <a:pt x="186" y="40"/>
                </a:moveTo>
                <a:cubicBezTo>
                  <a:pt x="151" y="42"/>
                  <a:pt x="116" y="45"/>
                  <a:pt x="85" y="38"/>
                </a:cubicBezTo>
                <a:cubicBezTo>
                  <a:pt x="54" y="31"/>
                  <a:pt x="6" y="7"/>
                  <a:pt x="0" y="0"/>
                </a:cubicBezTo>
              </a:path>
            </a:pathLst>
          </a:custGeom>
          <a:noFill/>
          <a:ln w="28575">
            <a:solidFill>
              <a:schemeClr val="tx1"/>
            </a:solidFill>
            <a:round/>
            <a:headEnd/>
            <a:tailEnd type="stealth" w="lg" len="med"/>
          </a:ln>
        </p:spPr>
        <p:txBody>
          <a:bodyPr/>
          <a:lstStyle/>
          <a:p>
            <a:endParaRPr lang="en-US"/>
          </a:p>
        </p:txBody>
      </p:sp>
      <p:pic>
        <p:nvPicPr>
          <p:cNvPr id="40993" name="Picture 47" descr="spleen"/>
          <p:cNvPicPr>
            <a:picLocks noChangeAspect="1" noChangeArrowheads="1"/>
          </p:cNvPicPr>
          <p:nvPr/>
        </p:nvPicPr>
        <p:blipFill>
          <a:blip r:embed="rId8"/>
          <a:srcRect/>
          <a:stretch>
            <a:fillRect/>
          </a:stretch>
        </p:blipFill>
        <p:spPr bwMode="auto">
          <a:xfrm>
            <a:off x="7159625" y="1847850"/>
            <a:ext cx="1020763" cy="1335088"/>
          </a:xfrm>
          <a:prstGeom prst="rect">
            <a:avLst/>
          </a:prstGeom>
          <a:noFill/>
          <a:ln w="9525">
            <a:noFill/>
            <a:miter lim="800000"/>
            <a:headEnd/>
            <a:tailEnd/>
          </a:ln>
        </p:spPr>
      </p:pic>
      <p:sp>
        <p:nvSpPr>
          <p:cNvPr id="40994" name="Text Box 42"/>
          <p:cNvSpPr txBox="1">
            <a:spLocks noChangeArrowheads="1"/>
          </p:cNvSpPr>
          <p:nvPr/>
        </p:nvSpPr>
        <p:spPr bwMode="auto">
          <a:xfrm>
            <a:off x="146050" y="6403975"/>
            <a:ext cx="3984625" cy="274638"/>
          </a:xfrm>
          <a:prstGeom prst="rect">
            <a:avLst/>
          </a:prstGeom>
          <a:noFill/>
          <a:ln w="9525">
            <a:noFill/>
            <a:miter lim="800000"/>
            <a:headEnd/>
            <a:tailEnd/>
          </a:ln>
        </p:spPr>
        <p:txBody>
          <a:bodyPr anchor="b">
            <a:spAutoFit/>
          </a:bodyPr>
          <a:lstStyle/>
          <a:p>
            <a:r>
              <a:rPr lang="en-GB" sz="1200">
                <a:solidFill>
                  <a:srgbClr val="000000"/>
                </a:solidFill>
                <a:cs typeface="Arial" pitchFamily="34" charset="0"/>
                <a:sym typeface="Symbol" pitchFamily="18" charset="2"/>
              </a:rPr>
              <a:t>Courtesy of Professor IV Cabantchik</a:t>
            </a:r>
            <a:endParaRPr lang="en-US" sz="1200">
              <a:solidFill>
                <a:srgbClr val="000000"/>
              </a:solidFill>
              <a:cs typeface="Arial" pitchFamily="34"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GB" smtClean="0"/>
              <a:t>Possible chelation regimens</a:t>
            </a:r>
            <a:endParaRPr lang="en-US" smtClean="0"/>
          </a:p>
        </p:txBody>
      </p:sp>
      <p:sp>
        <p:nvSpPr>
          <p:cNvPr id="120835" name="Text Box 3"/>
          <p:cNvSpPr txBox="1">
            <a:spLocks noChangeArrowheads="1"/>
          </p:cNvSpPr>
          <p:nvPr/>
        </p:nvSpPr>
        <p:spPr bwMode="auto">
          <a:xfrm>
            <a:off x="827088" y="1774825"/>
            <a:ext cx="7462837" cy="457200"/>
          </a:xfrm>
          <a:prstGeom prst="rect">
            <a:avLst/>
          </a:prstGeom>
          <a:solidFill>
            <a:schemeClr val="bg1"/>
          </a:solidFill>
          <a:ln w="9525">
            <a:noFill/>
            <a:miter lim="800000"/>
            <a:headEnd/>
            <a:tailEnd/>
          </a:ln>
        </p:spPr>
        <p:txBody>
          <a:bodyPr lIns="91427" tIns="45713" rIns="91427" bIns="45713">
            <a:spAutoFit/>
          </a:bodyPr>
          <a:lstStyle/>
          <a:p>
            <a:pPr algn="ctr">
              <a:spcBef>
                <a:spcPct val="50000"/>
              </a:spcBef>
              <a:buClr>
                <a:schemeClr val="accent1"/>
              </a:buClr>
              <a:buFont typeface="Arial" pitchFamily="34" charset="0"/>
              <a:buNone/>
            </a:pPr>
            <a:r>
              <a:rPr lang="en-GB" sz="2400" b="1">
                <a:solidFill>
                  <a:srgbClr val="007FA1"/>
                </a:solidFill>
              </a:rPr>
              <a:t>Deferasirox monotherapy</a:t>
            </a:r>
          </a:p>
        </p:txBody>
      </p:sp>
      <p:grpSp>
        <p:nvGrpSpPr>
          <p:cNvPr id="120836" name="Group 4"/>
          <p:cNvGrpSpPr>
            <a:grpSpLocks/>
          </p:cNvGrpSpPr>
          <p:nvPr/>
        </p:nvGrpSpPr>
        <p:grpSpPr bwMode="auto">
          <a:xfrm>
            <a:off x="755650" y="2571750"/>
            <a:ext cx="7607300" cy="2432050"/>
            <a:chOff x="476" y="1593"/>
            <a:chExt cx="4792" cy="1532"/>
          </a:xfrm>
        </p:grpSpPr>
        <p:pic>
          <p:nvPicPr>
            <p:cNvPr id="120839" name="Picture 5" descr="MPj03143150000[1]"/>
            <p:cNvPicPr>
              <a:picLocks noChangeAspect="1" noChangeArrowheads="1"/>
            </p:cNvPicPr>
            <p:nvPr/>
          </p:nvPicPr>
          <p:blipFill>
            <a:blip r:embed="rId3"/>
            <a:srcRect/>
            <a:stretch>
              <a:fillRect/>
            </a:stretch>
          </p:blipFill>
          <p:spPr bwMode="auto">
            <a:xfrm>
              <a:off x="476" y="2375"/>
              <a:ext cx="375" cy="677"/>
            </a:xfrm>
            <a:prstGeom prst="rect">
              <a:avLst/>
            </a:prstGeom>
            <a:noFill/>
            <a:ln w="9525">
              <a:noFill/>
              <a:miter lim="800000"/>
              <a:headEnd/>
              <a:tailEnd/>
            </a:ln>
          </p:spPr>
        </p:pic>
        <p:pic>
          <p:nvPicPr>
            <p:cNvPr id="120840" name="Picture 6" descr="MPj03143150000[1]"/>
            <p:cNvPicPr>
              <a:picLocks noChangeAspect="1" noChangeArrowheads="1"/>
            </p:cNvPicPr>
            <p:nvPr/>
          </p:nvPicPr>
          <p:blipFill>
            <a:blip r:embed="rId3"/>
            <a:srcRect/>
            <a:stretch>
              <a:fillRect/>
            </a:stretch>
          </p:blipFill>
          <p:spPr bwMode="auto">
            <a:xfrm>
              <a:off x="1163" y="2375"/>
              <a:ext cx="375" cy="677"/>
            </a:xfrm>
            <a:prstGeom prst="rect">
              <a:avLst/>
            </a:prstGeom>
            <a:noFill/>
            <a:ln w="9525">
              <a:noFill/>
              <a:miter lim="800000"/>
              <a:headEnd/>
              <a:tailEnd/>
            </a:ln>
          </p:spPr>
        </p:pic>
        <p:pic>
          <p:nvPicPr>
            <p:cNvPr id="120841" name="Picture 7" descr="MPj03143150000[1]"/>
            <p:cNvPicPr>
              <a:picLocks noChangeAspect="1" noChangeArrowheads="1"/>
            </p:cNvPicPr>
            <p:nvPr/>
          </p:nvPicPr>
          <p:blipFill>
            <a:blip r:embed="rId3"/>
            <a:srcRect/>
            <a:stretch>
              <a:fillRect/>
            </a:stretch>
          </p:blipFill>
          <p:spPr bwMode="auto">
            <a:xfrm>
              <a:off x="1845" y="2375"/>
              <a:ext cx="375" cy="677"/>
            </a:xfrm>
            <a:prstGeom prst="rect">
              <a:avLst/>
            </a:prstGeom>
            <a:noFill/>
            <a:ln w="9525">
              <a:noFill/>
              <a:miter lim="800000"/>
              <a:headEnd/>
              <a:tailEnd/>
            </a:ln>
          </p:spPr>
        </p:pic>
        <p:pic>
          <p:nvPicPr>
            <p:cNvPr id="120842" name="Picture 8" descr="MPj03143150000[1]"/>
            <p:cNvPicPr>
              <a:picLocks noChangeAspect="1" noChangeArrowheads="1"/>
            </p:cNvPicPr>
            <p:nvPr/>
          </p:nvPicPr>
          <p:blipFill>
            <a:blip r:embed="rId3"/>
            <a:srcRect/>
            <a:stretch>
              <a:fillRect/>
            </a:stretch>
          </p:blipFill>
          <p:spPr bwMode="auto">
            <a:xfrm>
              <a:off x="2526" y="2375"/>
              <a:ext cx="375" cy="677"/>
            </a:xfrm>
            <a:prstGeom prst="rect">
              <a:avLst/>
            </a:prstGeom>
            <a:noFill/>
            <a:ln w="9525">
              <a:noFill/>
              <a:miter lim="800000"/>
              <a:headEnd/>
              <a:tailEnd/>
            </a:ln>
          </p:spPr>
        </p:pic>
        <p:pic>
          <p:nvPicPr>
            <p:cNvPr id="120843" name="Picture 9" descr="MPj03143150000[1]"/>
            <p:cNvPicPr>
              <a:picLocks noChangeAspect="1" noChangeArrowheads="1"/>
            </p:cNvPicPr>
            <p:nvPr/>
          </p:nvPicPr>
          <p:blipFill>
            <a:blip r:embed="rId3"/>
            <a:srcRect/>
            <a:stretch>
              <a:fillRect/>
            </a:stretch>
          </p:blipFill>
          <p:spPr bwMode="auto">
            <a:xfrm>
              <a:off x="3208" y="2375"/>
              <a:ext cx="375" cy="677"/>
            </a:xfrm>
            <a:prstGeom prst="rect">
              <a:avLst/>
            </a:prstGeom>
            <a:noFill/>
            <a:ln w="9525">
              <a:noFill/>
              <a:miter lim="800000"/>
              <a:headEnd/>
              <a:tailEnd/>
            </a:ln>
          </p:spPr>
        </p:pic>
        <p:pic>
          <p:nvPicPr>
            <p:cNvPr id="120844" name="Picture 10" descr="MPj03143150000[1]"/>
            <p:cNvPicPr>
              <a:picLocks noChangeAspect="1" noChangeArrowheads="1"/>
            </p:cNvPicPr>
            <p:nvPr/>
          </p:nvPicPr>
          <p:blipFill>
            <a:blip r:embed="rId3"/>
            <a:srcRect/>
            <a:stretch>
              <a:fillRect/>
            </a:stretch>
          </p:blipFill>
          <p:spPr bwMode="auto">
            <a:xfrm>
              <a:off x="3895" y="2375"/>
              <a:ext cx="375" cy="677"/>
            </a:xfrm>
            <a:prstGeom prst="rect">
              <a:avLst/>
            </a:prstGeom>
            <a:noFill/>
            <a:ln w="9525">
              <a:noFill/>
              <a:miter lim="800000"/>
              <a:headEnd/>
              <a:tailEnd/>
            </a:ln>
          </p:spPr>
        </p:pic>
        <p:pic>
          <p:nvPicPr>
            <p:cNvPr id="120845" name="Picture 11" descr="MPj03143150000[1]"/>
            <p:cNvPicPr>
              <a:picLocks noChangeAspect="1" noChangeArrowheads="1"/>
            </p:cNvPicPr>
            <p:nvPr/>
          </p:nvPicPr>
          <p:blipFill>
            <a:blip r:embed="rId3"/>
            <a:srcRect/>
            <a:stretch>
              <a:fillRect/>
            </a:stretch>
          </p:blipFill>
          <p:spPr bwMode="auto">
            <a:xfrm>
              <a:off x="4571" y="2375"/>
              <a:ext cx="375" cy="677"/>
            </a:xfrm>
            <a:prstGeom prst="rect">
              <a:avLst/>
            </a:prstGeom>
            <a:noFill/>
            <a:ln w="9525">
              <a:noFill/>
              <a:miter lim="800000"/>
              <a:headEnd/>
              <a:tailEnd/>
            </a:ln>
          </p:spPr>
        </p:pic>
        <p:grpSp>
          <p:nvGrpSpPr>
            <p:cNvPr id="120846" name="Group 12"/>
            <p:cNvGrpSpPr>
              <a:grpSpLocks/>
            </p:cNvGrpSpPr>
            <p:nvPr/>
          </p:nvGrpSpPr>
          <p:grpSpPr bwMode="auto">
            <a:xfrm>
              <a:off x="504" y="1599"/>
              <a:ext cx="4760" cy="274"/>
              <a:chOff x="0" y="1767"/>
              <a:chExt cx="4760" cy="227"/>
            </a:xfrm>
          </p:grpSpPr>
          <p:sp>
            <p:nvSpPr>
              <p:cNvPr id="120884" name="Rectangle 13"/>
              <p:cNvSpPr>
                <a:spLocks noChangeArrowheads="1"/>
              </p:cNvSpPr>
              <p:nvPr/>
            </p:nvSpPr>
            <p:spPr bwMode="auto">
              <a:xfrm>
                <a:off x="0" y="1767"/>
                <a:ext cx="680" cy="227"/>
              </a:xfrm>
              <a:prstGeom prst="rect">
                <a:avLst/>
              </a:prstGeom>
              <a:noFill/>
              <a:ln w="12700">
                <a:solidFill>
                  <a:srgbClr val="C0C0C0"/>
                </a:solidFill>
                <a:miter lim="800000"/>
                <a:headEnd/>
                <a:tailEnd/>
              </a:ln>
            </p:spPr>
            <p:txBody>
              <a:bodyPr wrap="none" lIns="91427" tIns="45713" rIns="91427" bIns="45713" anchor="ctr"/>
              <a:lstStyle/>
              <a:p>
                <a:pPr algn="ctr">
                  <a:spcBef>
                    <a:spcPct val="20000"/>
                  </a:spcBef>
                  <a:buClr>
                    <a:schemeClr val="accent1"/>
                  </a:buClr>
                  <a:buFont typeface="Arial" pitchFamily="34" charset="0"/>
                  <a:buNone/>
                </a:pPr>
                <a:r>
                  <a:rPr lang="en-GB" sz="2400" b="1"/>
                  <a:t>MON</a:t>
                </a:r>
              </a:p>
            </p:txBody>
          </p:sp>
          <p:sp>
            <p:nvSpPr>
              <p:cNvPr id="120885" name="Rectangle 14"/>
              <p:cNvSpPr>
                <a:spLocks noChangeArrowheads="1"/>
              </p:cNvSpPr>
              <p:nvPr/>
            </p:nvSpPr>
            <p:spPr bwMode="auto">
              <a:xfrm>
                <a:off x="680" y="1767"/>
                <a:ext cx="680" cy="227"/>
              </a:xfrm>
              <a:prstGeom prst="rect">
                <a:avLst/>
              </a:prstGeom>
              <a:noFill/>
              <a:ln w="12700">
                <a:solidFill>
                  <a:srgbClr val="C0C0C0"/>
                </a:solidFill>
                <a:miter lim="800000"/>
                <a:headEnd/>
                <a:tailEnd/>
              </a:ln>
            </p:spPr>
            <p:txBody>
              <a:bodyPr wrap="none" lIns="91427" tIns="45713" rIns="91427" bIns="45713" anchor="ctr"/>
              <a:lstStyle/>
              <a:p>
                <a:pPr algn="ctr">
                  <a:spcBef>
                    <a:spcPct val="20000"/>
                  </a:spcBef>
                  <a:buClr>
                    <a:schemeClr val="accent1"/>
                  </a:buClr>
                  <a:buFont typeface="Arial" pitchFamily="34" charset="0"/>
                  <a:buNone/>
                </a:pPr>
                <a:r>
                  <a:rPr lang="en-GB" sz="2400" b="1"/>
                  <a:t>TUE</a:t>
                </a:r>
              </a:p>
            </p:txBody>
          </p:sp>
          <p:sp>
            <p:nvSpPr>
              <p:cNvPr id="120886" name="Rectangle 15"/>
              <p:cNvSpPr>
                <a:spLocks noChangeArrowheads="1"/>
              </p:cNvSpPr>
              <p:nvPr/>
            </p:nvSpPr>
            <p:spPr bwMode="auto">
              <a:xfrm>
                <a:off x="1360" y="1767"/>
                <a:ext cx="680" cy="227"/>
              </a:xfrm>
              <a:prstGeom prst="rect">
                <a:avLst/>
              </a:prstGeom>
              <a:noFill/>
              <a:ln w="12700">
                <a:solidFill>
                  <a:srgbClr val="C0C0C0"/>
                </a:solidFill>
                <a:miter lim="800000"/>
                <a:headEnd/>
                <a:tailEnd/>
              </a:ln>
            </p:spPr>
            <p:txBody>
              <a:bodyPr wrap="none" lIns="91427" tIns="45713" rIns="91427" bIns="45713" anchor="ctr"/>
              <a:lstStyle/>
              <a:p>
                <a:pPr algn="ctr">
                  <a:spcBef>
                    <a:spcPct val="20000"/>
                  </a:spcBef>
                  <a:buClr>
                    <a:schemeClr val="accent1"/>
                  </a:buClr>
                  <a:buFont typeface="Arial" pitchFamily="34" charset="0"/>
                  <a:buNone/>
                </a:pPr>
                <a:r>
                  <a:rPr lang="en-GB" sz="2400" b="1"/>
                  <a:t>WED</a:t>
                </a:r>
              </a:p>
            </p:txBody>
          </p:sp>
          <p:sp>
            <p:nvSpPr>
              <p:cNvPr id="120887" name="Rectangle 16"/>
              <p:cNvSpPr>
                <a:spLocks noChangeArrowheads="1"/>
              </p:cNvSpPr>
              <p:nvPr/>
            </p:nvSpPr>
            <p:spPr bwMode="auto">
              <a:xfrm>
                <a:off x="2720" y="1767"/>
                <a:ext cx="680" cy="227"/>
              </a:xfrm>
              <a:prstGeom prst="rect">
                <a:avLst/>
              </a:prstGeom>
              <a:noFill/>
              <a:ln w="12700">
                <a:solidFill>
                  <a:srgbClr val="C0C0C0"/>
                </a:solidFill>
                <a:miter lim="800000"/>
                <a:headEnd/>
                <a:tailEnd/>
              </a:ln>
            </p:spPr>
            <p:txBody>
              <a:bodyPr wrap="none" lIns="91427" tIns="45713" rIns="91427" bIns="45713" anchor="ctr"/>
              <a:lstStyle/>
              <a:p>
                <a:pPr algn="ctr">
                  <a:spcBef>
                    <a:spcPct val="20000"/>
                  </a:spcBef>
                  <a:buClr>
                    <a:schemeClr val="accent1"/>
                  </a:buClr>
                  <a:buFont typeface="Arial" pitchFamily="34" charset="0"/>
                  <a:buNone/>
                </a:pPr>
                <a:r>
                  <a:rPr lang="en-GB" sz="2400" b="1"/>
                  <a:t>FRI</a:t>
                </a:r>
              </a:p>
            </p:txBody>
          </p:sp>
          <p:sp>
            <p:nvSpPr>
              <p:cNvPr id="120888" name="Rectangle 17"/>
              <p:cNvSpPr>
                <a:spLocks noChangeArrowheads="1"/>
              </p:cNvSpPr>
              <p:nvPr/>
            </p:nvSpPr>
            <p:spPr bwMode="auto">
              <a:xfrm>
                <a:off x="3400" y="1767"/>
                <a:ext cx="680" cy="227"/>
              </a:xfrm>
              <a:prstGeom prst="rect">
                <a:avLst/>
              </a:prstGeom>
              <a:noFill/>
              <a:ln w="12700">
                <a:solidFill>
                  <a:srgbClr val="C0C0C0"/>
                </a:solidFill>
                <a:miter lim="800000"/>
                <a:headEnd/>
                <a:tailEnd/>
              </a:ln>
            </p:spPr>
            <p:txBody>
              <a:bodyPr wrap="none" lIns="91427" tIns="45713" rIns="91427" bIns="45713" anchor="ctr"/>
              <a:lstStyle/>
              <a:p>
                <a:pPr algn="ctr">
                  <a:spcBef>
                    <a:spcPct val="20000"/>
                  </a:spcBef>
                  <a:buClr>
                    <a:schemeClr val="accent1"/>
                  </a:buClr>
                  <a:buFont typeface="Arial" pitchFamily="34" charset="0"/>
                  <a:buNone/>
                </a:pPr>
                <a:r>
                  <a:rPr lang="en-GB" sz="2400" b="1"/>
                  <a:t>SAT</a:t>
                </a:r>
              </a:p>
            </p:txBody>
          </p:sp>
          <p:sp>
            <p:nvSpPr>
              <p:cNvPr id="120889" name="Rectangle 18"/>
              <p:cNvSpPr>
                <a:spLocks noChangeArrowheads="1"/>
              </p:cNvSpPr>
              <p:nvPr/>
            </p:nvSpPr>
            <p:spPr bwMode="auto">
              <a:xfrm>
                <a:off x="4080" y="1767"/>
                <a:ext cx="680" cy="227"/>
              </a:xfrm>
              <a:prstGeom prst="rect">
                <a:avLst/>
              </a:prstGeom>
              <a:noFill/>
              <a:ln w="12700">
                <a:solidFill>
                  <a:srgbClr val="C0C0C0"/>
                </a:solidFill>
                <a:miter lim="800000"/>
                <a:headEnd/>
                <a:tailEnd/>
              </a:ln>
            </p:spPr>
            <p:txBody>
              <a:bodyPr wrap="none" lIns="91427" tIns="45713" rIns="91427" bIns="45713" anchor="ctr"/>
              <a:lstStyle/>
              <a:p>
                <a:pPr algn="ctr">
                  <a:spcBef>
                    <a:spcPct val="20000"/>
                  </a:spcBef>
                  <a:buClr>
                    <a:schemeClr val="accent1"/>
                  </a:buClr>
                  <a:buFont typeface="Arial" pitchFamily="34" charset="0"/>
                  <a:buNone/>
                </a:pPr>
                <a:r>
                  <a:rPr lang="en-GB" sz="2400" b="1"/>
                  <a:t>SUN</a:t>
                </a:r>
              </a:p>
            </p:txBody>
          </p:sp>
          <p:sp>
            <p:nvSpPr>
              <p:cNvPr id="120890" name="Rectangle 19"/>
              <p:cNvSpPr>
                <a:spLocks noChangeArrowheads="1"/>
              </p:cNvSpPr>
              <p:nvPr/>
            </p:nvSpPr>
            <p:spPr bwMode="auto">
              <a:xfrm>
                <a:off x="2040" y="1767"/>
                <a:ext cx="680" cy="227"/>
              </a:xfrm>
              <a:prstGeom prst="rect">
                <a:avLst/>
              </a:prstGeom>
              <a:noFill/>
              <a:ln w="12700">
                <a:solidFill>
                  <a:srgbClr val="C0C0C0"/>
                </a:solidFill>
                <a:miter lim="800000"/>
                <a:headEnd/>
                <a:tailEnd/>
              </a:ln>
            </p:spPr>
            <p:txBody>
              <a:bodyPr wrap="none" lIns="91427" tIns="45713" rIns="91427" bIns="45713" anchor="ctr"/>
              <a:lstStyle/>
              <a:p>
                <a:pPr algn="ctr">
                  <a:spcBef>
                    <a:spcPct val="20000"/>
                  </a:spcBef>
                  <a:buClr>
                    <a:schemeClr val="accent1"/>
                  </a:buClr>
                  <a:buFont typeface="Arial" pitchFamily="34" charset="0"/>
                  <a:buNone/>
                </a:pPr>
                <a:r>
                  <a:rPr lang="en-GB" sz="2400" b="1"/>
                  <a:t>THU</a:t>
                </a:r>
              </a:p>
            </p:txBody>
          </p:sp>
        </p:grpSp>
        <p:sp>
          <p:nvSpPr>
            <p:cNvPr id="120847" name="Rectangle 20"/>
            <p:cNvSpPr>
              <a:spLocks noChangeArrowheads="1"/>
            </p:cNvSpPr>
            <p:nvPr/>
          </p:nvSpPr>
          <p:spPr bwMode="auto">
            <a:xfrm>
              <a:off x="504" y="2249"/>
              <a:ext cx="680" cy="876"/>
            </a:xfrm>
            <a:prstGeom prst="rect">
              <a:avLst/>
            </a:prstGeom>
            <a:noFill/>
            <a:ln w="9525">
              <a:solidFill>
                <a:srgbClr val="C0C0C0"/>
              </a:solidFill>
              <a:miter lim="800000"/>
              <a:headEnd/>
              <a:tailEnd/>
            </a:ln>
          </p:spPr>
          <p:txBody>
            <a:bodyPr wrap="none" lIns="91427" tIns="45713" rIns="91427" bIns="45713" anchor="ctr"/>
            <a:lstStyle/>
            <a:p>
              <a:endParaRPr lang="en-US"/>
            </a:p>
          </p:txBody>
        </p:sp>
        <p:sp>
          <p:nvSpPr>
            <p:cNvPr id="120848" name="Rectangle 21"/>
            <p:cNvSpPr>
              <a:spLocks noChangeArrowheads="1"/>
            </p:cNvSpPr>
            <p:nvPr/>
          </p:nvSpPr>
          <p:spPr bwMode="auto">
            <a:xfrm>
              <a:off x="846" y="2249"/>
              <a:ext cx="338" cy="876"/>
            </a:xfrm>
            <a:prstGeom prst="rect">
              <a:avLst/>
            </a:prstGeom>
            <a:solidFill>
              <a:srgbClr val="333399">
                <a:alpha val="50980"/>
              </a:srgbClr>
            </a:solidFill>
            <a:ln w="9525">
              <a:solidFill>
                <a:srgbClr val="C0C0C0"/>
              </a:solidFill>
              <a:miter lim="800000"/>
              <a:headEnd/>
              <a:tailEnd/>
            </a:ln>
          </p:spPr>
          <p:txBody>
            <a:bodyPr wrap="none" lIns="91427" tIns="45713" rIns="91427" bIns="45713" anchor="ctr"/>
            <a:lstStyle/>
            <a:p>
              <a:endParaRPr lang="en-US"/>
            </a:p>
          </p:txBody>
        </p:sp>
        <p:sp>
          <p:nvSpPr>
            <p:cNvPr id="120849" name="Rectangle 22"/>
            <p:cNvSpPr>
              <a:spLocks noChangeArrowheads="1"/>
            </p:cNvSpPr>
            <p:nvPr/>
          </p:nvSpPr>
          <p:spPr bwMode="auto">
            <a:xfrm>
              <a:off x="1185" y="2249"/>
              <a:ext cx="680" cy="876"/>
            </a:xfrm>
            <a:prstGeom prst="rect">
              <a:avLst/>
            </a:prstGeom>
            <a:noFill/>
            <a:ln w="9525">
              <a:solidFill>
                <a:srgbClr val="C0C0C0"/>
              </a:solidFill>
              <a:miter lim="800000"/>
              <a:headEnd/>
              <a:tailEnd/>
            </a:ln>
          </p:spPr>
          <p:txBody>
            <a:bodyPr wrap="none" lIns="91427" tIns="45713" rIns="91427" bIns="45713" anchor="ctr"/>
            <a:lstStyle/>
            <a:p>
              <a:endParaRPr lang="en-US"/>
            </a:p>
          </p:txBody>
        </p:sp>
        <p:sp>
          <p:nvSpPr>
            <p:cNvPr id="120850" name="Rectangle 23"/>
            <p:cNvSpPr>
              <a:spLocks noChangeArrowheads="1"/>
            </p:cNvSpPr>
            <p:nvPr/>
          </p:nvSpPr>
          <p:spPr bwMode="auto">
            <a:xfrm>
              <a:off x="1527" y="2249"/>
              <a:ext cx="338" cy="876"/>
            </a:xfrm>
            <a:prstGeom prst="rect">
              <a:avLst/>
            </a:prstGeom>
            <a:solidFill>
              <a:srgbClr val="333399">
                <a:alpha val="50980"/>
              </a:srgbClr>
            </a:solidFill>
            <a:ln w="9525">
              <a:solidFill>
                <a:srgbClr val="C0C0C0"/>
              </a:solidFill>
              <a:miter lim="800000"/>
              <a:headEnd/>
              <a:tailEnd/>
            </a:ln>
          </p:spPr>
          <p:txBody>
            <a:bodyPr wrap="none" lIns="91427" tIns="45713" rIns="91427" bIns="45713" anchor="ctr"/>
            <a:lstStyle/>
            <a:p>
              <a:endParaRPr lang="en-US"/>
            </a:p>
          </p:txBody>
        </p:sp>
        <p:sp>
          <p:nvSpPr>
            <p:cNvPr id="120851" name="Rectangle 24"/>
            <p:cNvSpPr>
              <a:spLocks noChangeArrowheads="1"/>
            </p:cNvSpPr>
            <p:nvPr/>
          </p:nvSpPr>
          <p:spPr bwMode="auto">
            <a:xfrm>
              <a:off x="1862" y="2249"/>
              <a:ext cx="680" cy="876"/>
            </a:xfrm>
            <a:prstGeom prst="rect">
              <a:avLst/>
            </a:prstGeom>
            <a:noFill/>
            <a:ln w="9525">
              <a:solidFill>
                <a:srgbClr val="C0C0C0"/>
              </a:solidFill>
              <a:miter lim="800000"/>
              <a:headEnd/>
              <a:tailEnd/>
            </a:ln>
          </p:spPr>
          <p:txBody>
            <a:bodyPr wrap="none" lIns="91427" tIns="45713" rIns="91427" bIns="45713" anchor="ctr"/>
            <a:lstStyle/>
            <a:p>
              <a:endParaRPr lang="en-US"/>
            </a:p>
          </p:txBody>
        </p:sp>
        <p:sp>
          <p:nvSpPr>
            <p:cNvPr id="120852" name="Rectangle 25"/>
            <p:cNvSpPr>
              <a:spLocks noChangeArrowheads="1"/>
            </p:cNvSpPr>
            <p:nvPr/>
          </p:nvSpPr>
          <p:spPr bwMode="auto">
            <a:xfrm>
              <a:off x="2205" y="2249"/>
              <a:ext cx="337" cy="876"/>
            </a:xfrm>
            <a:prstGeom prst="rect">
              <a:avLst/>
            </a:prstGeom>
            <a:solidFill>
              <a:srgbClr val="333399">
                <a:alpha val="50980"/>
              </a:srgbClr>
            </a:solidFill>
            <a:ln w="9525">
              <a:solidFill>
                <a:srgbClr val="C0C0C0"/>
              </a:solidFill>
              <a:miter lim="800000"/>
              <a:headEnd/>
              <a:tailEnd/>
            </a:ln>
          </p:spPr>
          <p:txBody>
            <a:bodyPr wrap="none" lIns="91427" tIns="45713" rIns="91427" bIns="45713" anchor="ctr"/>
            <a:lstStyle/>
            <a:p>
              <a:endParaRPr lang="en-US"/>
            </a:p>
          </p:txBody>
        </p:sp>
        <p:sp>
          <p:nvSpPr>
            <p:cNvPr id="120853" name="Rectangle 26"/>
            <p:cNvSpPr>
              <a:spLocks noChangeArrowheads="1"/>
            </p:cNvSpPr>
            <p:nvPr/>
          </p:nvSpPr>
          <p:spPr bwMode="auto">
            <a:xfrm>
              <a:off x="2546" y="2249"/>
              <a:ext cx="680" cy="876"/>
            </a:xfrm>
            <a:prstGeom prst="rect">
              <a:avLst/>
            </a:prstGeom>
            <a:noFill/>
            <a:ln w="9525">
              <a:solidFill>
                <a:srgbClr val="C0C0C0"/>
              </a:solidFill>
              <a:miter lim="800000"/>
              <a:headEnd/>
              <a:tailEnd/>
            </a:ln>
          </p:spPr>
          <p:txBody>
            <a:bodyPr wrap="none" lIns="91427" tIns="45713" rIns="91427" bIns="45713" anchor="ctr"/>
            <a:lstStyle/>
            <a:p>
              <a:endParaRPr lang="en-US"/>
            </a:p>
          </p:txBody>
        </p:sp>
        <p:sp>
          <p:nvSpPr>
            <p:cNvPr id="120854" name="Rectangle 27"/>
            <p:cNvSpPr>
              <a:spLocks noChangeArrowheads="1"/>
            </p:cNvSpPr>
            <p:nvPr/>
          </p:nvSpPr>
          <p:spPr bwMode="auto">
            <a:xfrm>
              <a:off x="2888" y="2249"/>
              <a:ext cx="338" cy="876"/>
            </a:xfrm>
            <a:prstGeom prst="rect">
              <a:avLst/>
            </a:prstGeom>
            <a:solidFill>
              <a:srgbClr val="333399">
                <a:alpha val="50980"/>
              </a:srgbClr>
            </a:solidFill>
            <a:ln w="9525">
              <a:solidFill>
                <a:srgbClr val="C0C0C0"/>
              </a:solidFill>
              <a:miter lim="800000"/>
              <a:headEnd/>
              <a:tailEnd/>
            </a:ln>
          </p:spPr>
          <p:txBody>
            <a:bodyPr wrap="none" lIns="91427" tIns="45713" rIns="91427" bIns="45713" anchor="ctr"/>
            <a:lstStyle/>
            <a:p>
              <a:endParaRPr lang="en-US"/>
            </a:p>
          </p:txBody>
        </p:sp>
        <p:sp>
          <p:nvSpPr>
            <p:cNvPr id="120855" name="Rectangle 28"/>
            <p:cNvSpPr>
              <a:spLocks noChangeArrowheads="1"/>
            </p:cNvSpPr>
            <p:nvPr/>
          </p:nvSpPr>
          <p:spPr bwMode="auto">
            <a:xfrm>
              <a:off x="3228" y="2249"/>
              <a:ext cx="680" cy="876"/>
            </a:xfrm>
            <a:prstGeom prst="rect">
              <a:avLst/>
            </a:prstGeom>
            <a:noFill/>
            <a:ln w="9525">
              <a:solidFill>
                <a:srgbClr val="C0C0C0"/>
              </a:solidFill>
              <a:miter lim="800000"/>
              <a:headEnd/>
              <a:tailEnd/>
            </a:ln>
          </p:spPr>
          <p:txBody>
            <a:bodyPr wrap="none" lIns="91427" tIns="45713" rIns="91427" bIns="45713" anchor="ctr"/>
            <a:lstStyle/>
            <a:p>
              <a:endParaRPr lang="en-US"/>
            </a:p>
          </p:txBody>
        </p:sp>
        <p:sp>
          <p:nvSpPr>
            <p:cNvPr id="120856" name="Rectangle 29"/>
            <p:cNvSpPr>
              <a:spLocks noChangeArrowheads="1"/>
            </p:cNvSpPr>
            <p:nvPr/>
          </p:nvSpPr>
          <p:spPr bwMode="auto">
            <a:xfrm>
              <a:off x="3571" y="2249"/>
              <a:ext cx="337" cy="876"/>
            </a:xfrm>
            <a:prstGeom prst="rect">
              <a:avLst/>
            </a:prstGeom>
            <a:solidFill>
              <a:srgbClr val="333399">
                <a:alpha val="50980"/>
              </a:srgbClr>
            </a:solidFill>
            <a:ln w="9525">
              <a:solidFill>
                <a:srgbClr val="C0C0C0"/>
              </a:solidFill>
              <a:miter lim="800000"/>
              <a:headEnd/>
              <a:tailEnd/>
            </a:ln>
          </p:spPr>
          <p:txBody>
            <a:bodyPr wrap="none" lIns="91427" tIns="45713" rIns="91427" bIns="45713" anchor="ctr"/>
            <a:lstStyle/>
            <a:p>
              <a:endParaRPr lang="en-US"/>
            </a:p>
          </p:txBody>
        </p:sp>
        <p:sp>
          <p:nvSpPr>
            <p:cNvPr id="120857" name="Rectangle 30"/>
            <p:cNvSpPr>
              <a:spLocks noChangeArrowheads="1"/>
            </p:cNvSpPr>
            <p:nvPr/>
          </p:nvSpPr>
          <p:spPr bwMode="auto">
            <a:xfrm>
              <a:off x="3910" y="2249"/>
              <a:ext cx="680" cy="876"/>
            </a:xfrm>
            <a:prstGeom prst="rect">
              <a:avLst/>
            </a:prstGeom>
            <a:noFill/>
            <a:ln w="9525">
              <a:solidFill>
                <a:srgbClr val="C0C0C0"/>
              </a:solidFill>
              <a:miter lim="800000"/>
              <a:headEnd/>
              <a:tailEnd/>
            </a:ln>
          </p:spPr>
          <p:txBody>
            <a:bodyPr wrap="none" lIns="91427" tIns="45713" rIns="91427" bIns="45713" anchor="ctr"/>
            <a:lstStyle/>
            <a:p>
              <a:endParaRPr lang="en-US"/>
            </a:p>
          </p:txBody>
        </p:sp>
        <p:sp>
          <p:nvSpPr>
            <p:cNvPr id="120858" name="Rectangle 31"/>
            <p:cNvSpPr>
              <a:spLocks noChangeArrowheads="1"/>
            </p:cNvSpPr>
            <p:nvPr/>
          </p:nvSpPr>
          <p:spPr bwMode="auto">
            <a:xfrm>
              <a:off x="4252" y="2249"/>
              <a:ext cx="338" cy="876"/>
            </a:xfrm>
            <a:prstGeom prst="rect">
              <a:avLst/>
            </a:prstGeom>
            <a:solidFill>
              <a:srgbClr val="333399">
                <a:alpha val="50980"/>
              </a:srgbClr>
            </a:solidFill>
            <a:ln w="9525">
              <a:solidFill>
                <a:srgbClr val="C0C0C0"/>
              </a:solidFill>
              <a:miter lim="800000"/>
              <a:headEnd/>
              <a:tailEnd/>
            </a:ln>
          </p:spPr>
          <p:txBody>
            <a:bodyPr wrap="none" lIns="91427" tIns="45713" rIns="91427" bIns="45713" anchor="ctr"/>
            <a:lstStyle/>
            <a:p>
              <a:endParaRPr lang="en-US"/>
            </a:p>
          </p:txBody>
        </p:sp>
        <p:sp>
          <p:nvSpPr>
            <p:cNvPr id="120859" name="Rectangle 32"/>
            <p:cNvSpPr>
              <a:spLocks noChangeArrowheads="1"/>
            </p:cNvSpPr>
            <p:nvPr/>
          </p:nvSpPr>
          <p:spPr bwMode="auto">
            <a:xfrm>
              <a:off x="4588" y="2249"/>
              <a:ext cx="680" cy="876"/>
            </a:xfrm>
            <a:prstGeom prst="rect">
              <a:avLst/>
            </a:prstGeom>
            <a:noFill/>
            <a:ln w="9525">
              <a:solidFill>
                <a:srgbClr val="C0C0C0"/>
              </a:solidFill>
              <a:miter lim="800000"/>
              <a:headEnd/>
              <a:tailEnd/>
            </a:ln>
          </p:spPr>
          <p:txBody>
            <a:bodyPr wrap="none" lIns="91427" tIns="45713" rIns="91427" bIns="45713" anchor="ctr"/>
            <a:lstStyle/>
            <a:p>
              <a:endParaRPr lang="en-US"/>
            </a:p>
          </p:txBody>
        </p:sp>
        <p:sp>
          <p:nvSpPr>
            <p:cNvPr id="120860" name="Rectangle 33"/>
            <p:cNvSpPr>
              <a:spLocks noChangeArrowheads="1"/>
            </p:cNvSpPr>
            <p:nvPr/>
          </p:nvSpPr>
          <p:spPr bwMode="auto">
            <a:xfrm>
              <a:off x="4930" y="2249"/>
              <a:ext cx="338" cy="876"/>
            </a:xfrm>
            <a:prstGeom prst="rect">
              <a:avLst/>
            </a:prstGeom>
            <a:solidFill>
              <a:srgbClr val="333399">
                <a:alpha val="50980"/>
              </a:srgbClr>
            </a:solidFill>
            <a:ln w="9525">
              <a:solidFill>
                <a:srgbClr val="C0C0C0"/>
              </a:solidFill>
              <a:miter lim="800000"/>
              <a:headEnd/>
              <a:tailEnd/>
            </a:ln>
          </p:spPr>
          <p:txBody>
            <a:bodyPr wrap="none" lIns="91427" tIns="45713" rIns="91427" bIns="45713" anchor="ctr"/>
            <a:lstStyle/>
            <a:p>
              <a:endParaRPr lang="en-US"/>
            </a:p>
          </p:txBody>
        </p:sp>
        <p:grpSp>
          <p:nvGrpSpPr>
            <p:cNvPr id="120861" name="Group 34"/>
            <p:cNvGrpSpPr>
              <a:grpSpLocks/>
            </p:cNvGrpSpPr>
            <p:nvPr/>
          </p:nvGrpSpPr>
          <p:grpSpPr bwMode="auto">
            <a:xfrm>
              <a:off x="513" y="1931"/>
              <a:ext cx="4694" cy="279"/>
              <a:chOff x="516" y="2065"/>
              <a:chExt cx="4694" cy="249"/>
            </a:xfrm>
          </p:grpSpPr>
          <p:sp>
            <p:nvSpPr>
              <p:cNvPr id="120870" name="AutoShape 35"/>
              <p:cNvSpPr>
                <a:spLocks noChangeArrowheads="1"/>
              </p:cNvSpPr>
              <p:nvPr/>
            </p:nvSpPr>
            <p:spPr bwMode="auto">
              <a:xfrm>
                <a:off x="952" y="2090"/>
                <a:ext cx="155" cy="199"/>
              </a:xfrm>
              <a:prstGeom prst="moon">
                <a:avLst>
                  <a:gd name="adj" fmla="val 50000"/>
                </a:avLst>
              </a:prstGeom>
              <a:solidFill>
                <a:srgbClr val="333399"/>
              </a:solidFill>
              <a:ln w="9525">
                <a:noFill/>
                <a:miter lim="800000"/>
                <a:headEnd/>
                <a:tailEnd/>
              </a:ln>
            </p:spPr>
            <p:txBody>
              <a:bodyPr wrap="none" lIns="91427" tIns="45713" rIns="91427" bIns="45713" anchor="ctr"/>
              <a:lstStyle/>
              <a:p>
                <a:endParaRPr lang="en-US"/>
              </a:p>
            </p:txBody>
          </p:sp>
          <p:sp>
            <p:nvSpPr>
              <p:cNvPr id="120871" name="AutoShape 36"/>
              <p:cNvSpPr>
                <a:spLocks noChangeArrowheads="1"/>
              </p:cNvSpPr>
              <p:nvPr/>
            </p:nvSpPr>
            <p:spPr bwMode="auto">
              <a:xfrm>
                <a:off x="516" y="2065"/>
                <a:ext cx="296" cy="248"/>
              </a:xfrm>
              <a:prstGeom prst="sun">
                <a:avLst>
                  <a:gd name="adj" fmla="val 25000"/>
                </a:avLst>
              </a:prstGeom>
              <a:solidFill>
                <a:srgbClr val="FFCC00"/>
              </a:solidFill>
              <a:ln w="9525">
                <a:noFill/>
                <a:miter lim="800000"/>
                <a:headEnd/>
                <a:tailEnd/>
              </a:ln>
            </p:spPr>
            <p:txBody>
              <a:bodyPr wrap="none" lIns="91427" tIns="45713" rIns="91427" bIns="45713" anchor="ctr"/>
              <a:lstStyle/>
              <a:p>
                <a:endParaRPr lang="en-US"/>
              </a:p>
            </p:txBody>
          </p:sp>
          <p:sp>
            <p:nvSpPr>
              <p:cNvPr id="120872" name="AutoShape 37"/>
              <p:cNvSpPr>
                <a:spLocks noChangeArrowheads="1"/>
              </p:cNvSpPr>
              <p:nvPr/>
            </p:nvSpPr>
            <p:spPr bwMode="auto">
              <a:xfrm>
                <a:off x="1639" y="2090"/>
                <a:ext cx="156" cy="198"/>
              </a:xfrm>
              <a:prstGeom prst="moon">
                <a:avLst>
                  <a:gd name="adj" fmla="val 50000"/>
                </a:avLst>
              </a:prstGeom>
              <a:solidFill>
                <a:srgbClr val="333399"/>
              </a:solidFill>
              <a:ln w="9525">
                <a:noFill/>
                <a:miter lim="800000"/>
                <a:headEnd/>
                <a:tailEnd/>
              </a:ln>
            </p:spPr>
            <p:txBody>
              <a:bodyPr wrap="none" lIns="91427" tIns="45713" rIns="91427" bIns="45713" anchor="ctr"/>
              <a:lstStyle/>
              <a:p>
                <a:endParaRPr lang="en-US"/>
              </a:p>
            </p:txBody>
          </p:sp>
          <p:sp>
            <p:nvSpPr>
              <p:cNvPr id="120873" name="AutoShape 38"/>
              <p:cNvSpPr>
                <a:spLocks noChangeArrowheads="1"/>
              </p:cNvSpPr>
              <p:nvPr/>
            </p:nvSpPr>
            <p:spPr bwMode="auto">
              <a:xfrm>
                <a:off x="1203" y="2065"/>
                <a:ext cx="296" cy="249"/>
              </a:xfrm>
              <a:prstGeom prst="sun">
                <a:avLst>
                  <a:gd name="adj" fmla="val 25000"/>
                </a:avLst>
              </a:prstGeom>
              <a:solidFill>
                <a:srgbClr val="FFCC00"/>
              </a:solidFill>
              <a:ln w="9525">
                <a:noFill/>
                <a:miter lim="800000"/>
                <a:headEnd/>
                <a:tailEnd/>
              </a:ln>
            </p:spPr>
            <p:txBody>
              <a:bodyPr wrap="none" lIns="91427" tIns="45713" rIns="91427" bIns="45713" anchor="ctr"/>
              <a:lstStyle/>
              <a:p>
                <a:endParaRPr lang="en-US"/>
              </a:p>
            </p:txBody>
          </p:sp>
          <p:sp>
            <p:nvSpPr>
              <p:cNvPr id="120874" name="AutoShape 39"/>
              <p:cNvSpPr>
                <a:spLocks noChangeArrowheads="1"/>
              </p:cNvSpPr>
              <p:nvPr/>
            </p:nvSpPr>
            <p:spPr bwMode="auto">
              <a:xfrm>
                <a:off x="2315" y="2090"/>
                <a:ext cx="156" cy="199"/>
              </a:xfrm>
              <a:prstGeom prst="moon">
                <a:avLst>
                  <a:gd name="adj" fmla="val 50000"/>
                </a:avLst>
              </a:prstGeom>
              <a:solidFill>
                <a:srgbClr val="333399"/>
              </a:solidFill>
              <a:ln w="9525">
                <a:noFill/>
                <a:miter lim="800000"/>
                <a:headEnd/>
                <a:tailEnd/>
              </a:ln>
            </p:spPr>
            <p:txBody>
              <a:bodyPr wrap="none" lIns="91427" tIns="45713" rIns="91427" bIns="45713" anchor="ctr"/>
              <a:lstStyle/>
              <a:p>
                <a:endParaRPr lang="en-US"/>
              </a:p>
            </p:txBody>
          </p:sp>
          <p:sp>
            <p:nvSpPr>
              <p:cNvPr id="120875" name="AutoShape 40"/>
              <p:cNvSpPr>
                <a:spLocks noChangeArrowheads="1"/>
              </p:cNvSpPr>
              <p:nvPr/>
            </p:nvSpPr>
            <p:spPr bwMode="auto">
              <a:xfrm>
                <a:off x="1880" y="2065"/>
                <a:ext cx="295" cy="248"/>
              </a:xfrm>
              <a:prstGeom prst="sun">
                <a:avLst>
                  <a:gd name="adj" fmla="val 25000"/>
                </a:avLst>
              </a:prstGeom>
              <a:solidFill>
                <a:srgbClr val="FFCC00"/>
              </a:solidFill>
              <a:ln w="9525">
                <a:noFill/>
                <a:miter lim="800000"/>
                <a:headEnd/>
                <a:tailEnd/>
              </a:ln>
            </p:spPr>
            <p:txBody>
              <a:bodyPr wrap="none" lIns="91427" tIns="45713" rIns="91427" bIns="45713" anchor="ctr"/>
              <a:lstStyle/>
              <a:p>
                <a:endParaRPr lang="en-US"/>
              </a:p>
            </p:txBody>
          </p:sp>
          <p:sp>
            <p:nvSpPr>
              <p:cNvPr id="120876" name="AutoShape 41"/>
              <p:cNvSpPr>
                <a:spLocks noChangeArrowheads="1"/>
              </p:cNvSpPr>
              <p:nvPr/>
            </p:nvSpPr>
            <p:spPr bwMode="auto">
              <a:xfrm>
                <a:off x="3003" y="2091"/>
                <a:ext cx="155" cy="198"/>
              </a:xfrm>
              <a:prstGeom prst="moon">
                <a:avLst>
                  <a:gd name="adj" fmla="val 50000"/>
                </a:avLst>
              </a:prstGeom>
              <a:solidFill>
                <a:srgbClr val="333399"/>
              </a:solidFill>
              <a:ln w="9525">
                <a:noFill/>
                <a:miter lim="800000"/>
                <a:headEnd/>
                <a:tailEnd/>
              </a:ln>
            </p:spPr>
            <p:txBody>
              <a:bodyPr wrap="none" lIns="91427" tIns="45713" rIns="91427" bIns="45713" anchor="ctr"/>
              <a:lstStyle/>
              <a:p>
                <a:endParaRPr lang="en-US"/>
              </a:p>
            </p:txBody>
          </p:sp>
          <p:sp>
            <p:nvSpPr>
              <p:cNvPr id="120877" name="AutoShape 42"/>
              <p:cNvSpPr>
                <a:spLocks noChangeArrowheads="1"/>
              </p:cNvSpPr>
              <p:nvPr/>
            </p:nvSpPr>
            <p:spPr bwMode="auto">
              <a:xfrm>
                <a:off x="2567" y="2066"/>
                <a:ext cx="296" cy="248"/>
              </a:xfrm>
              <a:prstGeom prst="sun">
                <a:avLst>
                  <a:gd name="adj" fmla="val 25000"/>
                </a:avLst>
              </a:prstGeom>
              <a:solidFill>
                <a:srgbClr val="FFCC00"/>
              </a:solidFill>
              <a:ln w="9525">
                <a:noFill/>
                <a:miter lim="800000"/>
                <a:headEnd/>
                <a:tailEnd/>
              </a:ln>
            </p:spPr>
            <p:txBody>
              <a:bodyPr wrap="none" lIns="91427" tIns="45713" rIns="91427" bIns="45713" anchor="ctr"/>
              <a:lstStyle/>
              <a:p>
                <a:endParaRPr lang="en-US"/>
              </a:p>
            </p:txBody>
          </p:sp>
          <p:sp>
            <p:nvSpPr>
              <p:cNvPr id="120878" name="AutoShape 43"/>
              <p:cNvSpPr>
                <a:spLocks noChangeArrowheads="1"/>
              </p:cNvSpPr>
              <p:nvPr/>
            </p:nvSpPr>
            <p:spPr bwMode="auto">
              <a:xfrm>
                <a:off x="3669" y="2090"/>
                <a:ext cx="156" cy="199"/>
              </a:xfrm>
              <a:prstGeom prst="moon">
                <a:avLst>
                  <a:gd name="adj" fmla="val 50000"/>
                </a:avLst>
              </a:prstGeom>
              <a:solidFill>
                <a:srgbClr val="333399"/>
              </a:solidFill>
              <a:ln w="9525">
                <a:noFill/>
                <a:miter lim="800000"/>
                <a:headEnd/>
                <a:tailEnd/>
              </a:ln>
            </p:spPr>
            <p:txBody>
              <a:bodyPr wrap="none" lIns="91427" tIns="45713" rIns="91427" bIns="45713" anchor="ctr"/>
              <a:lstStyle/>
              <a:p>
                <a:endParaRPr lang="en-US"/>
              </a:p>
            </p:txBody>
          </p:sp>
          <p:sp>
            <p:nvSpPr>
              <p:cNvPr id="120879" name="AutoShape 44"/>
              <p:cNvSpPr>
                <a:spLocks noChangeArrowheads="1"/>
              </p:cNvSpPr>
              <p:nvPr/>
            </p:nvSpPr>
            <p:spPr bwMode="auto">
              <a:xfrm>
                <a:off x="3233" y="2066"/>
                <a:ext cx="296" cy="248"/>
              </a:xfrm>
              <a:prstGeom prst="sun">
                <a:avLst>
                  <a:gd name="adj" fmla="val 25000"/>
                </a:avLst>
              </a:prstGeom>
              <a:solidFill>
                <a:srgbClr val="FFCC00"/>
              </a:solidFill>
              <a:ln w="9525">
                <a:noFill/>
                <a:miter lim="800000"/>
                <a:headEnd/>
                <a:tailEnd/>
              </a:ln>
            </p:spPr>
            <p:txBody>
              <a:bodyPr wrap="none" lIns="91427" tIns="45713" rIns="91427" bIns="45713" anchor="ctr"/>
              <a:lstStyle/>
              <a:p>
                <a:endParaRPr lang="en-US"/>
              </a:p>
            </p:txBody>
          </p:sp>
          <p:sp>
            <p:nvSpPr>
              <p:cNvPr id="120880" name="AutoShape 45"/>
              <p:cNvSpPr>
                <a:spLocks noChangeArrowheads="1"/>
              </p:cNvSpPr>
              <p:nvPr/>
            </p:nvSpPr>
            <p:spPr bwMode="auto">
              <a:xfrm>
                <a:off x="4347" y="2090"/>
                <a:ext cx="155" cy="199"/>
              </a:xfrm>
              <a:prstGeom prst="moon">
                <a:avLst>
                  <a:gd name="adj" fmla="val 50000"/>
                </a:avLst>
              </a:prstGeom>
              <a:solidFill>
                <a:srgbClr val="333399"/>
              </a:solidFill>
              <a:ln w="9525">
                <a:noFill/>
                <a:miter lim="800000"/>
                <a:headEnd/>
                <a:tailEnd/>
              </a:ln>
            </p:spPr>
            <p:txBody>
              <a:bodyPr wrap="none" lIns="91427" tIns="45713" rIns="91427" bIns="45713" anchor="ctr"/>
              <a:lstStyle/>
              <a:p>
                <a:endParaRPr lang="en-US"/>
              </a:p>
            </p:txBody>
          </p:sp>
          <p:sp>
            <p:nvSpPr>
              <p:cNvPr id="120881" name="AutoShape 46"/>
              <p:cNvSpPr>
                <a:spLocks noChangeArrowheads="1"/>
              </p:cNvSpPr>
              <p:nvPr/>
            </p:nvSpPr>
            <p:spPr bwMode="auto">
              <a:xfrm>
                <a:off x="3911" y="2066"/>
                <a:ext cx="296" cy="248"/>
              </a:xfrm>
              <a:prstGeom prst="sun">
                <a:avLst>
                  <a:gd name="adj" fmla="val 25000"/>
                </a:avLst>
              </a:prstGeom>
              <a:solidFill>
                <a:srgbClr val="FFCC00"/>
              </a:solidFill>
              <a:ln w="9525">
                <a:noFill/>
                <a:miter lim="800000"/>
                <a:headEnd/>
                <a:tailEnd/>
              </a:ln>
            </p:spPr>
            <p:txBody>
              <a:bodyPr wrap="none" lIns="91427" tIns="45713" rIns="91427" bIns="45713" anchor="ctr"/>
              <a:lstStyle/>
              <a:p>
                <a:endParaRPr lang="en-US"/>
              </a:p>
            </p:txBody>
          </p:sp>
          <p:sp>
            <p:nvSpPr>
              <p:cNvPr id="120882" name="AutoShape 47"/>
              <p:cNvSpPr>
                <a:spLocks noChangeArrowheads="1"/>
              </p:cNvSpPr>
              <p:nvPr/>
            </p:nvSpPr>
            <p:spPr bwMode="auto">
              <a:xfrm>
                <a:off x="5054" y="2091"/>
                <a:ext cx="156" cy="198"/>
              </a:xfrm>
              <a:prstGeom prst="moon">
                <a:avLst>
                  <a:gd name="adj" fmla="val 50000"/>
                </a:avLst>
              </a:prstGeom>
              <a:solidFill>
                <a:srgbClr val="333399"/>
              </a:solidFill>
              <a:ln w="9525">
                <a:noFill/>
                <a:miter lim="800000"/>
                <a:headEnd/>
                <a:tailEnd/>
              </a:ln>
            </p:spPr>
            <p:txBody>
              <a:bodyPr wrap="none" lIns="91427" tIns="45713" rIns="91427" bIns="45713" anchor="ctr"/>
              <a:lstStyle/>
              <a:p>
                <a:endParaRPr lang="en-US"/>
              </a:p>
            </p:txBody>
          </p:sp>
          <p:sp>
            <p:nvSpPr>
              <p:cNvPr id="120883" name="AutoShape 48"/>
              <p:cNvSpPr>
                <a:spLocks noChangeArrowheads="1"/>
              </p:cNvSpPr>
              <p:nvPr/>
            </p:nvSpPr>
            <p:spPr bwMode="auto">
              <a:xfrm>
                <a:off x="4618" y="2066"/>
                <a:ext cx="296" cy="248"/>
              </a:xfrm>
              <a:prstGeom prst="sun">
                <a:avLst>
                  <a:gd name="adj" fmla="val 25000"/>
                </a:avLst>
              </a:prstGeom>
              <a:solidFill>
                <a:srgbClr val="FFCC00"/>
              </a:solidFill>
              <a:ln w="9525">
                <a:noFill/>
                <a:miter lim="800000"/>
                <a:headEnd/>
                <a:tailEnd/>
              </a:ln>
            </p:spPr>
            <p:txBody>
              <a:bodyPr wrap="none" lIns="91427" tIns="45713" rIns="91427" bIns="45713" anchor="ctr"/>
              <a:lstStyle/>
              <a:p>
                <a:endParaRPr lang="en-US"/>
              </a:p>
            </p:txBody>
          </p:sp>
        </p:grpSp>
        <p:grpSp>
          <p:nvGrpSpPr>
            <p:cNvPr id="120862" name="Group 49"/>
            <p:cNvGrpSpPr>
              <a:grpSpLocks/>
            </p:cNvGrpSpPr>
            <p:nvPr/>
          </p:nvGrpSpPr>
          <p:grpSpPr bwMode="auto">
            <a:xfrm>
              <a:off x="1184" y="1599"/>
              <a:ext cx="3400" cy="1526"/>
              <a:chOff x="1187" y="1703"/>
              <a:chExt cx="3400" cy="1564"/>
            </a:xfrm>
          </p:grpSpPr>
          <p:sp>
            <p:nvSpPr>
              <p:cNvPr id="120864" name="Line 50"/>
              <p:cNvSpPr>
                <a:spLocks noChangeShapeType="1"/>
              </p:cNvSpPr>
              <p:nvPr/>
            </p:nvSpPr>
            <p:spPr bwMode="auto">
              <a:xfrm>
                <a:off x="1187" y="1703"/>
                <a:ext cx="0" cy="1564"/>
              </a:xfrm>
              <a:prstGeom prst="line">
                <a:avLst/>
              </a:prstGeom>
              <a:noFill/>
              <a:ln w="19050">
                <a:solidFill>
                  <a:schemeClr val="tx1"/>
                </a:solidFill>
                <a:round/>
                <a:headEnd/>
                <a:tailEnd/>
              </a:ln>
            </p:spPr>
            <p:txBody>
              <a:bodyPr lIns="91427" tIns="45713" rIns="91427" bIns="45713"/>
              <a:lstStyle/>
              <a:p>
                <a:endParaRPr lang="en-US"/>
              </a:p>
            </p:txBody>
          </p:sp>
          <p:sp>
            <p:nvSpPr>
              <p:cNvPr id="120865" name="Line 51"/>
              <p:cNvSpPr>
                <a:spLocks noChangeShapeType="1"/>
              </p:cNvSpPr>
              <p:nvPr/>
            </p:nvSpPr>
            <p:spPr bwMode="auto">
              <a:xfrm>
                <a:off x="1867" y="1703"/>
                <a:ext cx="0" cy="1564"/>
              </a:xfrm>
              <a:prstGeom prst="line">
                <a:avLst/>
              </a:prstGeom>
              <a:noFill/>
              <a:ln w="19050">
                <a:solidFill>
                  <a:schemeClr val="tx1"/>
                </a:solidFill>
                <a:round/>
                <a:headEnd/>
                <a:tailEnd/>
              </a:ln>
            </p:spPr>
            <p:txBody>
              <a:bodyPr lIns="91427" tIns="45713" rIns="91427" bIns="45713"/>
              <a:lstStyle/>
              <a:p>
                <a:endParaRPr lang="en-US"/>
              </a:p>
            </p:txBody>
          </p:sp>
          <p:sp>
            <p:nvSpPr>
              <p:cNvPr id="120866" name="Line 52"/>
              <p:cNvSpPr>
                <a:spLocks noChangeShapeType="1"/>
              </p:cNvSpPr>
              <p:nvPr/>
            </p:nvSpPr>
            <p:spPr bwMode="auto">
              <a:xfrm>
                <a:off x="2547" y="1703"/>
                <a:ext cx="0" cy="1564"/>
              </a:xfrm>
              <a:prstGeom prst="line">
                <a:avLst/>
              </a:prstGeom>
              <a:noFill/>
              <a:ln w="19050">
                <a:solidFill>
                  <a:schemeClr val="tx1"/>
                </a:solidFill>
                <a:round/>
                <a:headEnd/>
                <a:tailEnd/>
              </a:ln>
            </p:spPr>
            <p:txBody>
              <a:bodyPr lIns="91427" tIns="45713" rIns="91427" bIns="45713"/>
              <a:lstStyle/>
              <a:p>
                <a:endParaRPr lang="en-US"/>
              </a:p>
            </p:txBody>
          </p:sp>
          <p:sp>
            <p:nvSpPr>
              <p:cNvPr id="120867" name="Line 53"/>
              <p:cNvSpPr>
                <a:spLocks noChangeShapeType="1"/>
              </p:cNvSpPr>
              <p:nvPr/>
            </p:nvSpPr>
            <p:spPr bwMode="auto">
              <a:xfrm>
                <a:off x="3228" y="1703"/>
                <a:ext cx="0" cy="1564"/>
              </a:xfrm>
              <a:prstGeom prst="line">
                <a:avLst/>
              </a:prstGeom>
              <a:noFill/>
              <a:ln w="19050">
                <a:solidFill>
                  <a:schemeClr val="tx1"/>
                </a:solidFill>
                <a:round/>
                <a:headEnd/>
                <a:tailEnd/>
              </a:ln>
            </p:spPr>
            <p:txBody>
              <a:bodyPr lIns="91427" tIns="45713" rIns="91427" bIns="45713"/>
              <a:lstStyle/>
              <a:p>
                <a:endParaRPr lang="en-US"/>
              </a:p>
            </p:txBody>
          </p:sp>
          <p:sp>
            <p:nvSpPr>
              <p:cNvPr id="120868" name="Line 54"/>
              <p:cNvSpPr>
                <a:spLocks noChangeShapeType="1"/>
              </p:cNvSpPr>
              <p:nvPr/>
            </p:nvSpPr>
            <p:spPr bwMode="auto">
              <a:xfrm>
                <a:off x="3909" y="1703"/>
                <a:ext cx="0" cy="1564"/>
              </a:xfrm>
              <a:prstGeom prst="line">
                <a:avLst/>
              </a:prstGeom>
              <a:noFill/>
              <a:ln w="19050">
                <a:solidFill>
                  <a:schemeClr val="tx1"/>
                </a:solidFill>
                <a:round/>
                <a:headEnd/>
                <a:tailEnd/>
              </a:ln>
            </p:spPr>
            <p:txBody>
              <a:bodyPr lIns="91427" tIns="45713" rIns="91427" bIns="45713"/>
              <a:lstStyle/>
              <a:p>
                <a:endParaRPr lang="en-US"/>
              </a:p>
            </p:txBody>
          </p:sp>
          <p:sp>
            <p:nvSpPr>
              <p:cNvPr id="120869" name="Line 55"/>
              <p:cNvSpPr>
                <a:spLocks noChangeShapeType="1"/>
              </p:cNvSpPr>
              <p:nvPr/>
            </p:nvSpPr>
            <p:spPr bwMode="auto">
              <a:xfrm>
                <a:off x="4587" y="1703"/>
                <a:ext cx="0" cy="1564"/>
              </a:xfrm>
              <a:prstGeom prst="line">
                <a:avLst/>
              </a:prstGeom>
              <a:noFill/>
              <a:ln w="19050">
                <a:solidFill>
                  <a:schemeClr val="tx1"/>
                </a:solidFill>
                <a:round/>
                <a:headEnd/>
                <a:tailEnd/>
              </a:ln>
            </p:spPr>
            <p:txBody>
              <a:bodyPr lIns="91427" tIns="45713" rIns="91427" bIns="45713"/>
              <a:lstStyle/>
              <a:p>
                <a:endParaRPr lang="en-US"/>
              </a:p>
            </p:txBody>
          </p:sp>
        </p:grpSp>
        <p:sp>
          <p:nvSpPr>
            <p:cNvPr id="120863" name="Rectangle 56"/>
            <p:cNvSpPr>
              <a:spLocks noChangeArrowheads="1"/>
            </p:cNvSpPr>
            <p:nvPr/>
          </p:nvSpPr>
          <p:spPr bwMode="auto">
            <a:xfrm>
              <a:off x="497" y="1593"/>
              <a:ext cx="4770" cy="1528"/>
            </a:xfrm>
            <a:prstGeom prst="rect">
              <a:avLst/>
            </a:prstGeom>
            <a:noFill/>
            <a:ln w="19050">
              <a:solidFill>
                <a:schemeClr val="accent1"/>
              </a:solidFill>
              <a:miter lim="800000"/>
              <a:headEnd/>
              <a:tailEnd/>
            </a:ln>
          </p:spPr>
          <p:txBody>
            <a:bodyPr wrap="none" lIns="91427" tIns="45713" rIns="91427" bIns="45713" anchor="ctr"/>
            <a:lstStyle/>
            <a:p>
              <a:endParaRPr lang="en-US"/>
            </a:p>
          </p:txBody>
        </p:sp>
      </p:grpSp>
      <p:sp>
        <p:nvSpPr>
          <p:cNvPr id="120837" name="AutoShape 57"/>
          <p:cNvSpPr>
            <a:spLocks noChangeArrowheads="1"/>
          </p:cNvSpPr>
          <p:nvPr/>
        </p:nvSpPr>
        <p:spPr bwMode="auto">
          <a:xfrm>
            <a:off x="468313" y="5300663"/>
            <a:ext cx="8207375" cy="360362"/>
          </a:xfrm>
          <a:prstGeom prst="roundRect">
            <a:avLst>
              <a:gd name="adj" fmla="val 16667"/>
            </a:avLst>
          </a:prstGeom>
          <a:solidFill>
            <a:srgbClr val="EC8026"/>
          </a:solidFill>
          <a:ln w="38100">
            <a:noFill/>
            <a:round/>
            <a:headEnd/>
            <a:tailEnd/>
          </a:ln>
        </p:spPr>
        <p:txBody>
          <a:bodyPr wrap="none" anchor="ctr"/>
          <a:lstStyle/>
          <a:p>
            <a:pPr algn="ctr">
              <a:spcBef>
                <a:spcPct val="50000"/>
              </a:spcBef>
              <a:buClr>
                <a:schemeClr val="accent1"/>
              </a:buClr>
              <a:buFont typeface="Arial" pitchFamily="34" charset="0"/>
              <a:buNone/>
            </a:pPr>
            <a:r>
              <a:rPr lang="en-GB" sz="2000" b="1"/>
              <a:t>100% chelation coverage</a:t>
            </a:r>
            <a:endParaRPr lang="en-US" sz="2000" b="1"/>
          </a:p>
        </p:txBody>
      </p:sp>
      <p:sp>
        <p:nvSpPr>
          <p:cNvPr id="120838" name="AutoShape 58"/>
          <p:cNvSpPr>
            <a:spLocks noChangeArrowheads="1"/>
          </p:cNvSpPr>
          <p:nvPr/>
        </p:nvSpPr>
        <p:spPr bwMode="auto">
          <a:xfrm>
            <a:off x="468313" y="5803900"/>
            <a:ext cx="8207375" cy="360363"/>
          </a:xfrm>
          <a:prstGeom prst="roundRect">
            <a:avLst>
              <a:gd name="adj" fmla="val 16667"/>
            </a:avLst>
          </a:prstGeom>
          <a:solidFill>
            <a:srgbClr val="EC8026"/>
          </a:solidFill>
          <a:ln w="38100">
            <a:noFill/>
            <a:round/>
            <a:headEnd/>
            <a:tailEnd/>
          </a:ln>
        </p:spPr>
        <p:txBody>
          <a:bodyPr wrap="none" anchor="ctr"/>
          <a:lstStyle/>
          <a:p>
            <a:pPr algn="ctr">
              <a:spcBef>
                <a:spcPct val="50000"/>
              </a:spcBef>
              <a:buClr>
                <a:schemeClr val="accent1"/>
              </a:buClr>
              <a:buFont typeface="Arial" pitchFamily="34" charset="0"/>
              <a:buNone/>
            </a:pPr>
            <a:r>
              <a:rPr lang="en-US" sz="2000" b="1"/>
              <a:t>Continuous chelation coverage with once-daily oral deferasirox</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910013" y="4724400"/>
            <a:ext cx="1981200" cy="527050"/>
          </a:xfrm>
          <a:prstGeom prst="rect">
            <a:avLst/>
          </a:prstGeom>
          <a:solidFill>
            <a:srgbClr val="DDDDDD"/>
          </a:solidFill>
          <a:ln w="28575">
            <a:noFill/>
            <a:miter lim="800000"/>
            <a:headEnd/>
            <a:tailEnd/>
          </a:ln>
        </p:spPr>
        <p:txBody>
          <a:bodyPr anchor="ctr">
            <a:spAutoFit/>
          </a:bodyPr>
          <a:lstStyle/>
          <a:p>
            <a:endParaRPr lang="en-US"/>
          </a:p>
        </p:txBody>
      </p:sp>
      <p:sp>
        <p:nvSpPr>
          <p:cNvPr id="122883" name="Rectangle 3"/>
          <p:cNvSpPr>
            <a:spLocks noChangeArrowheads="1"/>
          </p:cNvSpPr>
          <p:nvPr/>
        </p:nvSpPr>
        <p:spPr bwMode="auto">
          <a:xfrm>
            <a:off x="1066800" y="4687888"/>
            <a:ext cx="1989138" cy="527050"/>
          </a:xfrm>
          <a:prstGeom prst="rect">
            <a:avLst/>
          </a:prstGeom>
          <a:solidFill>
            <a:srgbClr val="DDDDDD"/>
          </a:solidFill>
          <a:ln w="28575">
            <a:noFill/>
            <a:miter lim="800000"/>
            <a:headEnd/>
            <a:tailEnd/>
          </a:ln>
        </p:spPr>
        <p:txBody>
          <a:bodyPr anchor="ctr">
            <a:spAutoFit/>
          </a:bodyPr>
          <a:lstStyle/>
          <a:p>
            <a:endParaRPr lang="en-US"/>
          </a:p>
        </p:txBody>
      </p:sp>
      <p:sp>
        <p:nvSpPr>
          <p:cNvPr id="122884" name="Rectangle 4"/>
          <p:cNvSpPr>
            <a:spLocks noChangeArrowheads="1"/>
          </p:cNvSpPr>
          <p:nvPr/>
        </p:nvSpPr>
        <p:spPr bwMode="auto">
          <a:xfrm>
            <a:off x="1000125" y="2708275"/>
            <a:ext cx="2055813" cy="527050"/>
          </a:xfrm>
          <a:prstGeom prst="rect">
            <a:avLst/>
          </a:prstGeom>
          <a:solidFill>
            <a:srgbClr val="DDDDDD"/>
          </a:solidFill>
          <a:ln w="28575">
            <a:noFill/>
            <a:miter lim="800000"/>
            <a:headEnd/>
            <a:tailEnd/>
          </a:ln>
        </p:spPr>
        <p:txBody>
          <a:bodyPr anchor="ctr">
            <a:spAutoFit/>
          </a:bodyPr>
          <a:lstStyle/>
          <a:p>
            <a:endParaRPr lang="en-US"/>
          </a:p>
        </p:txBody>
      </p:sp>
      <p:sp>
        <p:nvSpPr>
          <p:cNvPr id="122885" name="Rectangle 5"/>
          <p:cNvSpPr>
            <a:spLocks noGrp="1" noChangeArrowheads="1"/>
          </p:cNvSpPr>
          <p:nvPr>
            <p:ph type="title"/>
          </p:nvPr>
        </p:nvSpPr>
        <p:spPr/>
        <p:txBody>
          <a:bodyPr/>
          <a:lstStyle/>
          <a:p>
            <a:pPr eaLnBrk="1" hangingPunct="1"/>
            <a:r>
              <a:rPr lang="en-US" smtClean="0"/>
              <a:t>Protection from LPI appearance with standard chelation regimens</a:t>
            </a:r>
          </a:p>
        </p:txBody>
      </p:sp>
      <p:sp>
        <p:nvSpPr>
          <p:cNvPr id="122886" name="Rectangle 13"/>
          <p:cNvSpPr>
            <a:spLocks noChangeArrowheads="1"/>
          </p:cNvSpPr>
          <p:nvPr/>
        </p:nvSpPr>
        <p:spPr bwMode="auto">
          <a:xfrm>
            <a:off x="146050" y="6402388"/>
            <a:ext cx="3679825" cy="274637"/>
          </a:xfrm>
          <a:prstGeom prst="rect">
            <a:avLst/>
          </a:prstGeom>
          <a:noFill/>
          <a:ln w="9525">
            <a:noFill/>
            <a:miter lim="800000"/>
            <a:headEnd/>
            <a:tailEnd/>
          </a:ln>
        </p:spPr>
        <p:txBody>
          <a:bodyPr wrap="none" anchor="ctr">
            <a:spAutoFit/>
          </a:bodyPr>
          <a:lstStyle/>
          <a:p>
            <a:pPr eaLnBrk="0" hangingPunct="0"/>
            <a:r>
              <a:rPr lang="en-US" sz="1200">
                <a:solidFill>
                  <a:srgbClr val="000000"/>
                </a:solidFill>
                <a:cs typeface="Arial" pitchFamily="34" charset="0"/>
              </a:rPr>
              <a:t>Zanninelli G </a:t>
            </a:r>
            <a:r>
              <a:rPr lang="en-US" sz="1200" i="1">
                <a:solidFill>
                  <a:srgbClr val="000000"/>
                </a:solidFill>
                <a:cs typeface="Arial" pitchFamily="34" charset="0"/>
              </a:rPr>
              <a:t>et al</a:t>
            </a:r>
            <a:r>
              <a:rPr lang="en-US" sz="1200">
                <a:solidFill>
                  <a:srgbClr val="000000"/>
                </a:solidFill>
                <a:cs typeface="Arial" pitchFamily="34" charset="0"/>
              </a:rPr>
              <a:t>. </a:t>
            </a:r>
            <a:r>
              <a:rPr lang="en-US" sz="1200" i="1">
                <a:solidFill>
                  <a:srgbClr val="000000"/>
                </a:solidFill>
                <a:cs typeface="Arial" pitchFamily="34" charset="0"/>
              </a:rPr>
              <a:t>Br J Haematol</a:t>
            </a:r>
            <a:r>
              <a:rPr lang="en-US" sz="1200">
                <a:solidFill>
                  <a:srgbClr val="000000"/>
                </a:solidFill>
                <a:cs typeface="Arial" pitchFamily="34" charset="0"/>
              </a:rPr>
              <a:t> 2009;147:744–751</a:t>
            </a:r>
            <a:endParaRPr lang="en-US" sz="1200" b="1">
              <a:solidFill>
                <a:srgbClr val="FF0000"/>
              </a:solidFill>
              <a:cs typeface="Arial" pitchFamily="34" charset="0"/>
            </a:endParaRPr>
          </a:p>
        </p:txBody>
      </p:sp>
      <p:sp>
        <p:nvSpPr>
          <p:cNvPr id="122887" name="Text Box 7"/>
          <p:cNvSpPr txBox="1">
            <a:spLocks noChangeArrowheads="1"/>
          </p:cNvSpPr>
          <p:nvPr/>
        </p:nvSpPr>
        <p:spPr bwMode="auto">
          <a:xfrm>
            <a:off x="5948363" y="2501900"/>
            <a:ext cx="2732087" cy="2219325"/>
          </a:xfrm>
          <a:prstGeom prst="rect">
            <a:avLst/>
          </a:prstGeom>
          <a:noFill/>
          <a:ln w="9525">
            <a:noFill/>
            <a:miter lim="800000"/>
            <a:headEnd/>
            <a:tailEnd/>
          </a:ln>
        </p:spPr>
        <p:txBody>
          <a:bodyPr wrap="none">
            <a:spAutoFit/>
          </a:bodyPr>
          <a:lstStyle/>
          <a:p>
            <a:r>
              <a:rPr lang="en-GB" sz="1400" b="1"/>
              <a:t>Deferiprone (75 mg/kg/day</a:t>
            </a:r>
          </a:p>
          <a:p>
            <a:r>
              <a:rPr lang="en-GB" sz="1400" b="1"/>
              <a:t>orally in three daily doses)</a:t>
            </a:r>
          </a:p>
          <a:p>
            <a:endParaRPr lang="en-GB" sz="1400" b="1"/>
          </a:p>
          <a:p>
            <a:r>
              <a:rPr lang="en-GB" sz="1400" b="1"/>
              <a:t>DFO (40 mg/kg/day overnight)</a:t>
            </a:r>
          </a:p>
          <a:p>
            <a:endParaRPr lang="en-GB" sz="1400" b="1"/>
          </a:p>
          <a:p>
            <a:r>
              <a:rPr lang="en-GB" sz="1400" b="1"/>
              <a:t>Deferasirox (30 mg/kg/day</a:t>
            </a:r>
            <a:br>
              <a:rPr lang="en-GB" sz="1400" b="1"/>
            </a:br>
            <a:r>
              <a:rPr lang="en-GB" sz="1400" b="1"/>
              <a:t>once daily)</a:t>
            </a:r>
          </a:p>
          <a:p>
            <a:endParaRPr lang="en-GB" sz="1400" b="1"/>
          </a:p>
          <a:p>
            <a:r>
              <a:rPr lang="en-US" sz="1400" b="1"/>
              <a:t>The grey shaded area denotes</a:t>
            </a:r>
            <a:br>
              <a:rPr lang="en-US" sz="1400" b="1"/>
            </a:br>
            <a:r>
              <a:rPr lang="en-US" sz="1400" b="1"/>
              <a:t>the normal range of LPI</a:t>
            </a:r>
          </a:p>
        </p:txBody>
      </p:sp>
      <p:sp>
        <p:nvSpPr>
          <p:cNvPr id="155656" name="AutoShape 8"/>
          <p:cNvSpPr>
            <a:spLocks noChangeArrowheads="1"/>
          </p:cNvSpPr>
          <p:nvPr/>
        </p:nvSpPr>
        <p:spPr bwMode="auto">
          <a:xfrm>
            <a:off x="250825" y="5805488"/>
            <a:ext cx="8634413" cy="577850"/>
          </a:xfrm>
          <a:prstGeom prst="roundRect">
            <a:avLst>
              <a:gd name="adj" fmla="val 16667"/>
            </a:avLst>
          </a:prstGeom>
          <a:solidFill>
            <a:srgbClr val="EC8026"/>
          </a:solidFill>
          <a:ln w="38100">
            <a:noFill/>
            <a:round/>
            <a:headEnd/>
            <a:tailEnd/>
          </a:ln>
        </p:spPr>
        <p:txBody>
          <a:bodyPr wrap="none" anchor="ctr"/>
          <a:lstStyle/>
          <a:p>
            <a:pPr algn="ctr"/>
            <a:r>
              <a:rPr lang="en-US" altLang="ja-JP" b="1"/>
              <a:t>LPI values were determined in blood samples taken every 2 hours, starting at 8am </a:t>
            </a:r>
          </a:p>
          <a:p>
            <a:pPr algn="ctr"/>
            <a:r>
              <a:rPr lang="en-US" altLang="ja-JP" b="1"/>
              <a:t>(0 hours)until 8–10pm and ending at 8am the following day (24 hours)</a:t>
            </a:r>
            <a:endParaRPr lang="en-US" b="1"/>
          </a:p>
        </p:txBody>
      </p:sp>
      <p:sp>
        <p:nvSpPr>
          <p:cNvPr id="122889" name="Rectangle 9"/>
          <p:cNvSpPr>
            <a:spLocks noChangeArrowheads="1"/>
          </p:cNvSpPr>
          <p:nvPr/>
        </p:nvSpPr>
        <p:spPr bwMode="auto">
          <a:xfrm>
            <a:off x="903288" y="2101850"/>
            <a:ext cx="179387" cy="1139825"/>
          </a:xfrm>
          <a:prstGeom prst="rect">
            <a:avLst/>
          </a:prstGeom>
          <a:solidFill>
            <a:srgbClr val="EC8026"/>
          </a:solidFill>
          <a:ln w="28575">
            <a:noFill/>
            <a:miter lim="800000"/>
            <a:headEnd/>
            <a:tailEnd/>
          </a:ln>
        </p:spPr>
        <p:txBody>
          <a:bodyPr anchor="ctr">
            <a:spAutoFit/>
          </a:bodyPr>
          <a:lstStyle/>
          <a:p>
            <a:endParaRPr lang="en-US"/>
          </a:p>
        </p:txBody>
      </p:sp>
      <p:sp>
        <p:nvSpPr>
          <p:cNvPr id="122890" name="Rectangle 10"/>
          <p:cNvSpPr>
            <a:spLocks noChangeArrowheads="1"/>
          </p:cNvSpPr>
          <p:nvPr/>
        </p:nvSpPr>
        <p:spPr bwMode="auto">
          <a:xfrm>
            <a:off x="1141413" y="2990850"/>
            <a:ext cx="179387" cy="250825"/>
          </a:xfrm>
          <a:prstGeom prst="rect">
            <a:avLst/>
          </a:prstGeom>
          <a:solidFill>
            <a:srgbClr val="EC8026"/>
          </a:solidFill>
          <a:ln w="28575">
            <a:noFill/>
            <a:miter lim="800000"/>
            <a:headEnd/>
            <a:tailEnd/>
          </a:ln>
        </p:spPr>
        <p:txBody>
          <a:bodyPr anchor="ctr">
            <a:spAutoFit/>
          </a:bodyPr>
          <a:lstStyle/>
          <a:p>
            <a:endParaRPr lang="en-US"/>
          </a:p>
        </p:txBody>
      </p:sp>
      <p:sp>
        <p:nvSpPr>
          <p:cNvPr id="122891" name="Rectangle 11"/>
          <p:cNvSpPr>
            <a:spLocks noChangeArrowheads="1"/>
          </p:cNvSpPr>
          <p:nvPr/>
        </p:nvSpPr>
        <p:spPr bwMode="auto">
          <a:xfrm>
            <a:off x="1357313" y="2613025"/>
            <a:ext cx="179387" cy="628650"/>
          </a:xfrm>
          <a:prstGeom prst="rect">
            <a:avLst/>
          </a:prstGeom>
          <a:solidFill>
            <a:srgbClr val="EC8026"/>
          </a:solidFill>
          <a:ln w="28575">
            <a:noFill/>
            <a:miter lim="800000"/>
            <a:headEnd/>
            <a:tailEnd/>
          </a:ln>
        </p:spPr>
        <p:txBody>
          <a:bodyPr anchor="ctr">
            <a:spAutoFit/>
          </a:bodyPr>
          <a:lstStyle/>
          <a:p>
            <a:endParaRPr lang="en-US"/>
          </a:p>
        </p:txBody>
      </p:sp>
      <p:sp>
        <p:nvSpPr>
          <p:cNvPr id="122892" name="Rectangle 12"/>
          <p:cNvSpPr>
            <a:spLocks noChangeArrowheads="1"/>
          </p:cNvSpPr>
          <p:nvPr/>
        </p:nvSpPr>
        <p:spPr bwMode="auto">
          <a:xfrm>
            <a:off x="1601788" y="2940050"/>
            <a:ext cx="179387" cy="301625"/>
          </a:xfrm>
          <a:prstGeom prst="rect">
            <a:avLst/>
          </a:prstGeom>
          <a:solidFill>
            <a:srgbClr val="EC8026"/>
          </a:solidFill>
          <a:ln w="28575">
            <a:noFill/>
            <a:miter lim="800000"/>
            <a:headEnd/>
            <a:tailEnd/>
          </a:ln>
        </p:spPr>
        <p:txBody>
          <a:bodyPr anchor="ctr">
            <a:spAutoFit/>
          </a:bodyPr>
          <a:lstStyle/>
          <a:p>
            <a:endParaRPr lang="en-US"/>
          </a:p>
        </p:txBody>
      </p:sp>
      <p:sp>
        <p:nvSpPr>
          <p:cNvPr id="122893" name="Rectangle 13"/>
          <p:cNvSpPr>
            <a:spLocks noChangeArrowheads="1"/>
          </p:cNvSpPr>
          <p:nvPr/>
        </p:nvSpPr>
        <p:spPr bwMode="auto">
          <a:xfrm>
            <a:off x="1806575" y="2679700"/>
            <a:ext cx="179388" cy="561975"/>
          </a:xfrm>
          <a:prstGeom prst="rect">
            <a:avLst/>
          </a:prstGeom>
          <a:solidFill>
            <a:srgbClr val="EC8026"/>
          </a:solidFill>
          <a:ln w="28575">
            <a:noFill/>
            <a:miter lim="800000"/>
            <a:headEnd/>
            <a:tailEnd/>
          </a:ln>
        </p:spPr>
        <p:txBody>
          <a:bodyPr anchor="ctr">
            <a:spAutoFit/>
          </a:bodyPr>
          <a:lstStyle/>
          <a:p>
            <a:endParaRPr lang="en-US"/>
          </a:p>
        </p:txBody>
      </p:sp>
      <p:sp>
        <p:nvSpPr>
          <p:cNvPr id="122894" name="Rectangle 14"/>
          <p:cNvSpPr>
            <a:spLocks noChangeArrowheads="1"/>
          </p:cNvSpPr>
          <p:nvPr/>
        </p:nvSpPr>
        <p:spPr bwMode="auto">
          <a:xfrm>
            <a:off x="2060575" y="2549525"/>
            <a:ext cx="179388" cy="692150"/>
          </a:xfrm>
          <a:prstGeom prst="rect">
            <a:avLst/>
          </a:prstGeom>
          <a:solidFill>
            <a:srgbClr val="EC8026"/>
          </a:solidFill>
          <a:ln w="28575">
            <a:noFill/>
            <a:miter lim="800000"/>
            <a:headEnd/>
            <a:tailEnd/>
          </a:ln>
        </p:spPr>
        <p:txBody>
          <a:bodyPr anchor="ctr">
            <a:spAutoFit/>
          </a:bodyPr>
          <a:lstStyle/>
          <a:p>
            <a:endParaRPr lang="en-US"/>
          </a:p>
        </p:txBody>
      </p:sp>
      <p:sp>
        <p:nvSpPr>
          <p:cNvPr id="122895" name="Rectangle 15"/>
          <p:cNvSpPr>
            <a:spLocks noChangeArrowheads="1"/>
          </p:cNvSpPr>
          <p:nvPr/>
        </p:nvSpPr>
        <p:spPr bwMode="auto">
          <a:xfrm>
            <a:off x="2324100" y="2867025"/>
            <a:ext cx="179388" cy="374650"/>
          </a:xfrm>
          <a:prstGeom prst="rect">
            <a:avLst/>
          </a:prstGeom>
          <a:solidFill>
            <a:srgbClr val="EC8026"/>
          </a:solidFill>
          <a:ln w="28575">
            <a:noFill/>
            <a:miter lim="800000"/>
            <a:headEnd/>
            <a:tailEnd/>
          </a:ln>
        </p:spPr>
        <p:txBody>
          <a:bodyPr anchor="ctr">
            <a:spAutoFit/>
          </a:bodyPr>
          <a:lstStyle/>
          <a:p>
            <a:endParaRPr lang="en-US"/>
          </a:p>
        </p:txBody>
      </p:sp>
      <p:sp>
        <p:nvSpPr>
          <p:cNvPr id="122896" name="Rectangle 16"/>
          <p:cNvSpPr>
            <a:spLocks noChangeArrowheads="1"/>
          </p:cNvSpPr>
          <p:nvPr/>
        </p:nvSpPr>
        <p:spPr bwMode="auto">
          <a:xfrm>
            <a:off x="2698750" y="2359025"/>
            <a:ext cx="179388" cy="882650"/>
          </a:xfrm>
          <a:prstGeom prst="rect">
            <a:avLst/>
          </a:prstGeom>
          <a:solidFill>
            <a:srgbClr val="EC8026"/>
          </a:solidFill>
          <a:ln w="28575">
            <a:noFill/>
            <a:miter lim="800000"/>
            <a:headEnd/>
            <a:tailEnd/>
          </a:ln>
        </p:spPr>
        <p:txBody>
          <a:bodyPr anchor="ctr">
            <a:spAutoFit/>
          </a:bodyPr>
          <a:lstStyle/>
          <a:p>
            <a:endParaRPr lang="en-US"/>
          </a:p>
        </p:txBody>
      </p:sp>
      <p:sp>
        <p:nvSpPr>
          <p:cNvPr id="122897" name="Rectangle 17"/>
          <p:cNvSpPr>
            <a:spLocks noChangeArrowheads="1"/>
          </p:cNvSpPr>
          <p:nvPr/>
        </p:nvSpPr>
        <p:spPr bwMode="auto">
          <a:xfrm>
            <a:off x="3863975" y="2714625"/>
            <a:ext cx="2027238" cy="527050"/>
          </a:xfrm>
          <a:prstGeom prst="rect">
            <a:avLst/>
          </a:prstGeom>
          <a:solidFill>
            <a:srgbClr val="DDDDDD"/>
          </a:solidFill>
          <a:ln w="28575">
            <a:noFill/>
            <a:miter lim="800000"/>
            <a:headEnd/>
            <a:tailEnd/>
          </a:ln>
        </p:spPr>
        <p:txBody>
          <a:bodyPr anchor="ctr">
            <a:spAutoFit/>
          </a:bodyPr>
          <a:lstStyle/>
          <a:p>
            <a:endParaRPr lang="en-US"/>
          </a:p>
        </p:txBody>
      </p:sp>
      <p:sp>
        <p:nvSpPr>
          <p:cNvPr id="122898" name="Rectangle 18"/>
          <p:cNvSpPr>
            <a:spLocks noChangeArrowheads="1"/>
          </p:cNvSpPr>
          <p:nvPr/>
        </p:nvSpPr>
        <p:spPr bwMode="auto">
          <a:xfrm>
            <a:off x="3708400" y="3125788"/>
            <a:ext cx="179388" cy="122237"/>
          </a:xfrm>
          <a:prstGeom prst="rect">
            <a:avLst/>
          </a:prstGeom>
          <a:solidFill>
            <a:srgbClr val="EC8026"/>
          </a:solidFill>
          <a:ln w="28575">
            <a:noFill/>
            <a:miter lim="800000"/>
            <a:headEnd/>
            <a:tailEnd/>
          </a:ln>
        </p:spPr>
        <p:txBody>
          <a:bodyPr anchor="ctr">
            <a:spAutoFit/>
          </a:bodyPr>
          <a:lstStyle/>
          <a:p>
            <a:endParaRPr lang="en-US"/>
          </a:p>
        </p:txBody>
      </p:sp>
      <p:sp>
        <p:nvSpPr>
          <p:cNvPr id="122899" name="Rectangle 19"/>
          <p:cNvSpPr>
            <a:spLocks noChangeArrowheads="1"/>
          </p:cNvSpPr>
          <p:nvPr/>
        </p:nvSpPr>
        <p:spPr bwMode="auto">
          <a:xfrm>
            <a:off x="3946525" y="2968625"/>
            <a:ext cx="179388" cy="279400"/>
          </a:xfrm>
          <a:prstGeom prst="rect">
            <a:avLst/>
          </a:prstGeom>
          <a:solidFill>
            <a:srgbClr val="EC8026"/>
          </a:solidFill>
          <a:ln w="28575">
            <a:noFill/>
            <a:miter lim="800000"/>
            <a:headEnd/>
            <a:tailEnd/>
          </a:ln>
        </p:spPr>
        <p:txBody>
          <a:bodyPr anchor="ctr">
            <a:spAutoFit/>
          </a:bodyPr>
          <a:lstStyle/>
          <a:p>
            <a:endParaRPr lang="en-US"/>
          </a:p>
        </p:txBody>
      </p:sp>
      <p:sp>
        <p:nvSpPr>
          <p:cNvPr id="122900" name="Rectangle 20"/>
          <p:cNvSpPr>
            <a:spLocks noChangeArrowheads="1"/>
          </p:cNvSpPr>
          <p:nvPr/>
        </p:nvSpPr>
        <p:spPr bwMode="auto">
          <a:xfrm>
            <a:off x="4162425" y="2770188"/>
            <a:ext cx="179388" cy="477837"/>
          </a:xfrm>
          <a:prstGeom prst="rect">
            <a:avLst/>
          </a:prstGeom>
          <a:solidFill>
            <a:srgbClr val="EC8026"/>
          </a:solidFill>
          <a:ln w="28575">
            <a:noFill/>
            <a:miter lim="800000"/>
            <a:headEnd/>
            <a:tailEnd/>
          </a:ln>
        </p:spPr>
        <p:txBody>
          <a:bodyPr anchor="ctr">
            <a:spAutoFit/>
          </a:bodyPr>
          <a:lstStyle/>
          <a:p>
            <a:endParaRPr lang="en-US"/>
          </a:p>
        </p:txBody>
      </p:sp>
      <p:sp>
        <p:nvSpPr>
          <p:cNvPr id="122901" name="Rectangle 21"/>
          <p:cNvSpPr>
            <a:spLocks noChangeArrowheads="1"/>
          </p:cNvSpPr>
          <p:nvPr/>
        </p:nvSpPr>
        <p:spPr bwMode="auto">
          <a:xfrm>
            <a:off x="4406900" y="2679700"/>
            <a:ext cx="179388" cy="568325"/>
          </a:xfrm>
          <a:prstGeom prst="rect">
            <a:avLst/>
          </a:prstGeom>
          <a:solidFill>
            <a:srgbClr val="EC8026"/>
          </a:solidFill>
          <a:ln w="28575">
            <a:noFill/>
            <a:miter lim="800000"/>
            <a:headEnd/>
            <a:tailEnd/>
          </a:ln>
        </p:spPr>
        <p:txBody>
          <a:bodyPr anchor="ctr">
            <a:spAutoFit/>
          </a:bodyPr>
          <a:lstStyle/>
          <a:p>
            <a:endParaRPr lang="en-US"/>
          </a:p>
        </p:txBody>
      </p:sp>
      <p:sp>
        <p:nvSpPr>
          <p:cNvPr id="122902" name="Rectangle 22"/>
          <p:cNvSpPr>
            <a:spLocks noChangeArrowheads="1"/>
          </p:cNvSpPr>
          <p:nvPr/>
        </p:nvSpPr>
        <p:spPr bwMode="auto">
          <a:xfrm>
            <a:off x="4611688" y="2600325"/>
            <a:ext cx="179387" cy="647700"/>
          </a:xfrm>
          <a:prstGeom prst="rect">
            <a:avLst/>
          </a:prstGeom>
          <a:solidFill>
            <a:srgbClr val="EC8026"/>
          </a:solidFill>
          <a:ln w="28575">
            <a:noFill/>
            <a:miter lim="800000"/>
            <a:headEnd/>
            <a:tailEnd/>
          </a:ln>
        </p:spPr>
        <p:txBody>
          <a:bodyPr anchor="ctr">
            <a:spAutoFit/>
          </a:bodyPr>
          <a:lstStyle/>
          <a:p>
            <a:endParaRPr lang="en-US"/>
          </a:p>
        </p:txBody>
      </p:sp>
      <p:sp>
        <p:nvSpPr>
          <p:cNvPr id="122903" name="Rectangle 23"/>
          <p:cNvSpPr>
            <a:spLocks noChangeArrowheads="1"/>
          </p:cNvSpPr>
          <p:nvPr/>
        </p:nvSpPr>
        <p:spPr bwMode="auto">
          <a:xfrm>
            <a:off x="4865688" y="2368550"/>
            <a:ext cx="179387" cy="879475"/>
          </a:xfrm>
          <a:prstGeom prst="rect">
            <a:avLst/>
          </a:prstGeom>
          <a:solidFill>
            <a:srgbClr val="EC8026"/>
          </a:solidFill>
          <a:ln w="28575">
            <a:noFill/>
            <a:miter lim="800000"/>
            <a:headEnd/>
            <a:tailEnd/>
          </a:ln>
        </p:spPr>
        <p:txBody>
          <a:bodyPr anchor="ctr">
            <a:spAutoFit/>
          </a:bodyPr>
          <a:lstStyle/>
          <a:p>
            <a:endParaRPr lang="en-US"/>
          </a:p>
        </p:txBody>
      </p:sp>
      <p:sp>
        <p:nvSpPr>
          <p:cNvPr id="122904" name="Rectangle 24"/>
          <p:cNvSpPr>
            <a:spLocks noChangeArrowheads="1"/>
          </p:cNvSpPr>
          <p:nvPr/>
        </p:nvSpPr>
        <p:spPr bwMode="auto">
          <a:xfrm>
            <a:off x="5129213" y="2398713"/>
            <a:ext cx="179387" cy="849312"/>
          </a:xfrm>
          <a:prstGeom prst="rect">
            <a:avLst/>
          </a:prstGeom>
          <a:solidFill>
            <a:srgbClr val="EC8026"/>
          </a:solidFill>
          <a:ln w="28575">
            <a:noFill/>
            <a:miter lim="800000"/>
            <a:headEnd/>
            <a:tailEnd/>
          </a:ln>
        </p:spPr>
        <p:txBody>
          <a:bodyPr anchor="ctr">
            <a:spAutoFit/>
          </a:bodyPr>
          <a:lstStyle/>
          <a:p>
            <a:endParaRPr lang="en-US"/>
          </a:p>
        </p:txBody>
      </p:sp>
      <p:sp>
        <p:nvSpPr>
          <p:cNvPr id="122905" name="Rectangle 25"/>
          <p:cNvSpPr>
            <a:spLocks noChangeArrowheads="1"/>
          </p:cNvSpPr>
          <p:nvPr/>
        </p:nvSpPr>
        <p:spPr bwMode="auto">
          <a:xfrm>
            <a:off x="5497513" y="3178175"/>
            <a:ext cx="185737" cy="69850"/>
          </a:xfrm>
          <a:prstGeom prst="rect">
            <a:avLst/>
          </a:prstGeom>
          <a:solidFill>
            <a:srgbClr val="EC8026"/>
          </a:solidFill>
          <a:ln w="28575">
            <a:noFill/>
            <a:miter lim="800000"/>
            <a:headEnd/>
            <a:tailEnd/>
          </a:ln>
        </p:spPr>
        <p:txBody>
          <a:bodyPr anchor="ctr">
            <a:spAutoFit/>
          </a:bodyPr>
          <a:lstStyle/>
          <a:p>
            <a:endParaRPr lang="en-US"/>
          </a:p>
        </p:txBody>
      </p:sp>
      <p:sp>
        <p:nvSpPr>
          <p:cNvPr id="122906" name="Line 26"/>
          <p:cNvSpPr>
            <a:spLocks noChangeShapeType="1"/>
          </p:cNvSpPr>
          <p:nvPr/>
        </p:nvSpPr>
        <p:spPr bwMode="auto">
          <a:xfrm>
            <a:off x="3563938" y="1706563"/>
            <a:ext cx="0" cy="1550987"/>
          </a:xfrm>
          <a:prstGeom prst="line">
            <a:avLst/>
          </a:prstGeom>
          <a:noFill/>
          <a:ln w="28575">
            <a:solidFill>
              <a:schemeClr val="tx1"/>
            </a:solidFill>
            <a:round/>
            <a:headEnd/>
            <a:tailEnd/>
          </a:ln>
        </p:spPr>
        <p:txBody>
          <a:bodyPr>
            <a:spAutoFit/>
          </a:bodyPr>
          <a:lstStyle/>
          <a:p>
            <a:endParaRPr lang="en-US"/>
          </a:p>
        </p:txBody>
      </p:sp>
      <p:sp>
        <p:nvSpPr>
          <p:cNvPr id="122907" name="Line 27"/>
          <p:cNvSpPr>
            <a:spLocks noChangeShapeType="1"/>
          </p:cNvSpPr>
          <p:nvPr/>
        </p:nvSpPr>
        <p:spPr bwMode="auto">
          <a:xfrm>
            <a:off x="3538538" y="3252788"/>
            <a:ext cx="1800225" cy="0"/>
          </a:xfrm>
          <a:prstGeom prst="line">
            <a:avLst/>
          </a:prstGeom>
          <a:noFill/>
          <a:ln w="28575">
            <a:solidFill>
              <a:schemeClr val="tx1"/>
            </a:solidFill>
            <a:round/>
            <a:headEnd/>
            <a:tailEnd/>
          </a:ln>
        </p:spPr>
        <p:txBody>
          <a:bodyPr>
            <a:spAutoFit/>
          </a:bodyPr>
          <a:lstStyle/>
          <a:p>
            <a:endParaRPr lang="en-US"/>
          </a:p>
        </p:txBody>
      </p:sp>
      <p:sp>
        <p:nvSpPr>
          <p:cNvPr id="122908" name="Line 28"/>
          <p:cNvSpPr>
            <a:spLocks noChangeShapeType="1"/>
          </p:cNvSpPr>
          <p:nvPr/>
        </p:nvSpPr>
        <p:spPr bwMode="auto">
          <a:xfrm flipV="1">
            <a:off x="3527425" y="1816100"/>
            <a:ext cx="33338" cy="0"/>
          </a:xfrm>
          <a:prstGeom prst="line">
            <a:avLst/>
          </a:prstGeom>
          <a:noFill/>
          <a:ln w="28575">
            <a:solidFill>
              <a:schemeClr val="tx1"/>
            </a:solidFill>
            <a:round/>
            <a:headEnd/>
            <a:tailEnd/>
          </a:ln>
        </p:spPr>
        <p:txBody>
          <a:bodyPr>
            <a:spAutoFit/>
          </a:bodyPr>
          <a:lstStyle/>
          <a:p>
            <a:endParaRPr lang="en-US"/>
          </a:p>
        </p:txBody>
      </p:sp>
      <p:sp>
        <p:nvSpPr>
          <p:cNvPr id="122909" name="Line 29"/>
          <p:cNvSpPr>
            <a:spLocks noChangeShapeType="1"/>
          </p:cNvSpPr>
          <p:nvPr/>
        </p:nvSpPr>
        <p:spPr bwMode="auto">
          <a:xfrm flipV="1">
            <a:off x="3529013" y="2054225"/>
            <a:ext cx="33337" cy="0"/>
          </a:xfrm>
          <a:prstGeom prst="line">
            <a:avLst/>
          </a:prstGeom>
          <a:noFill/>
          <a:ln w="28575">
            <a:solidFill>
              <a:schemeClr val="tx1"/>
            </a:solidFill>
            <a:round/>
            <a:headEnd/>
            <a:tailEnd/>
          </a:ln>
        </p:spPr>
        <p:txBody>
          <a:bodyPr>
            <a:spAutoFit/>
          </a:bodyPr>
          <a:lstStyle/>
          <a:p>
            <a:endParaRPr lang="en-US"/>
          </a:p>
        </p:txBody>
      </p:sp>
      <p:sp>
        <p:nvSpPr>
          <p:cNvPr id="122910" name="Line 30"/>
          <p:cNvSpPr>
            <a:spLocks noChangeShapeType="1"/>
          </p:cNvSpPr>
          <p:nvPr/>
        </p:nvSpPr>
        <p:spPr bwMode="auto">
          <a:xfrm flipV="1">
            <a:off x="3530600" y="2292350"/>
            <a:ext cx="33338" cy="0"/>
          </a:xfrm>
          <a:prstGeom prst="line">
            <a:avLst/>
          </a:prstGeom>
          <a:noFill/>
          <a:ln w="28575">
            <a:solidFill>
              <a:schemeClr val="tx1"/>
            </a:solidFill>
            <a:round/>
            <a:headEnd/>
            <a:tailEnd/>
          </a:ln>
        </p:spPr>
        <p:txBody>
          <a:bodyPr>
            <a:spAutoFit/>
          </a:bodyPr>
          <a:lstStyle/>
          <a:p>
            <a:endParaRPr lang="en-US"/>
          </a:p>
        </p:txBody>
      </p:sp>
      <p:sp>
        <p:nvSpPr>
          <p:cNvPr id="122911" name="Line 31"/>
          <p:cNvSpPr>
            <a:spLocks noChangeShapeType="1"/>
          </p:cNvSpPr>
          <p:nvPr/>
        </p:nvSpPr>
        <p:spPr bwMode="auto">
          <a:xfrm flipV="1">
            <a:off x="3532188" y="2530475"/>
            <a:ext cx="33337" cy="0"/>
          </a:xfrm>
          <a:prstGeom prst="line">
            <a:avLst/>
          </a:prstGeom>
          <a:noFill/>
          <a:ln w="28575">
            <a:solidFill>
              <a:schemeClr val="tx1"/>
            </a:solidFill>
            <a:round/>
            <a:headEnd/>
            <a:tailEnd/>
          </a:ln>
        </p:spPr>
        <p:txBody>
          <a:bodyPr>
            <a:spAutoFit/>
          </a:bodyPr>
          <a:lstStyle/>
          <a:p>
            <a:endParaRPr lang="en-US"/>
          </a:p>
        </p:txBody>
      </p:sp>
      <p:sp>
        <p:nvSpPr>
          <p:cNvPr id="122912" name="Line 32"/>
          <p:cNvSpPr>
            <a:spLocks noChangeShapeType="1"/>
          </p:cNvSpPr>
          <p:nvPr/>
        </p:nvSpPr>
        <p:spPr bwMode="auto">
          <a:xfrm flipV="1">
            <a:off x="3533775" y="2768600"/>
            <a:ext cx="33338" cy="0"/>
          </a:xfrm>
          <a:prstGeom prst="line">
            <a:avLst/>
          </a:prstGeom>
          <a:noFill/>
          <a:ln w="28575">
            <a:solidFill>
              <a:schemeClr val="tx1"/>
            </a:solidFill>
            <a:round/>
            <a:headEnd/>
            <a:tailEnd/>
          </a:ln>
        </p:spPr>
        <p:txBody>
          <a:bodyPr>
            <a:spAutoFit/>
          </a:bodyPr>
          <a:lstStyle/>
          <a:p>
            <a:endParaRPr lang="en-US"/>
          </a:p>
        </p:txBody>
      </p:sp>
      <p:sp>
        <p:nvSpPr>
          <p:cNvPr id="122913" name="Line 33"/>
          <p:cNvSpPr>
            <a:spLocks noChangeShapeType="1"/>
          </p:cNvSpPr>
          <p:nvPr/>
        </p:nvSpPr>
        <p:spPr bwMode="auto">
          <a:xfrm flipV="1">
            <a:off x="3535363" y="3006725"/>
            <a:ext cx="33337" cy="0"/>
          </a:xfrm>
          <a:prstGeom prst="line">
            <a:avLst/>
          </a:prstGeom>
          <a:noFill/>
          <a:ln w="28575">
            <a:solidFill>
              <a:schemeClr val="tx1"/>
            </a:solidFill>
            <a:round/>
            <a:headEnd/>
            <a:tailEnd/>
          </a:ln>
        </p:spPr>
        <p:txBody>
          <a:bodyPr>
            <a:spAutoFit/>
          </a:bodyPr>
          <a:lstStyle/>
          <a:p>
            <a:endParaRPr lang="en-US"/>
          </a:p>
        </p:txBody>
      </p:sp>
      <p:sp>
        <p:nvSpPr>
          <p:cNvPr id="122914" name="Line 34"/>
          <p:cNvSpPr>
            <a:spLocks noChangeShapeType="1"/>
          </p:cNvSpPr>
          <p:nvPr/>
        </p:nvSpPr>
        <p:spPr bwMode="auto">
          <a:xfrm>
            <a:off x="3798888" y="3246438"/>
            <a:ext cx="0" cy="47625"/>
          </a:xfrm>
          <a:prstGeom prst="line">
            <a:avLst/>
          </a:prstGeom>
          <a:noFill/>
          <a:ln w="28575">
            <a:solidFill>
              <a:schemeClr val="tx1"/>
            </a:solidFill>
            <a:round/>
            <a:headEnd/>
            <a:tailEnd/>
          </a:ln>
        </p:spPr>
        <p:txBody>
          <a:bodyPr>
            <a:spAutoFit/>
          </a:bodyPr>
          <a:lstStyle/>
          <a:p>
            <a:endParaRPr lang="en-US"/>
          </a:p>
        </p:txBody>
      </p:sp>
      <p:sp>
        <p:nvSpPr>
          <p:cNvPr id="122915" name="Line 35"/>
          <p:cNvSpPr>
            <a:spLocks noChangeShapeType="1"/>
          </p:cNvSpPr>
          <p:nvPr/>
        </p:nvSpPr>
        <p:spPr bwMode="auto">
          <a:xfrm>
            <a:off x="4030663" y="3246438"/>
            <a:ext cx="0" cy="47625"/>
          </a:xfrm>
          <a:prstGeom prst="line">
            <a:avLst/>
          </a:prstGeom>
          <a:noFill/>
          <a:ln w="28575">
            <a:solidFill>
              <a:schemeClr val="tx1"/>
            </a:solidFill>
            <a:round/>
            <a:headEnd/>
            <a:tailEnd/>
          </a:ln>
        </p:spPr>
        <p:txBody>
          <a:bodyPr>
            <a:spAutoFit/>
          </a:bodyPr>
          <a:lstStyle/>
          <a:p>
            <a:endParaRPr lang="en-US"/>
          </a:p>
        </p:txBody>
      </p:sp>
      <p:sp>
        <p:nvSpPr>
          <p:cNvPr id="122916" name="Line 36"/>
          <p:cNvSpPr>
            <a:spLocks noChangeShapeType="1"/>
          </p:cNvSpPr>
          <p:nvPr/>
        </p:nvSpPr>
        <p:spPr bwMode="auto">
          <a:xfrm>
            <a:off x="4265613" y="3246438"/>
            <a:ext cx="0" cy="47625"/>
          </a:xfrm>
          <a:prstGeom prst="line">
            <a:avLst/>
          </a:prstGeom>
          <a:noFill/>
          <a:ln w="28575">
            <a:solidFill>
              <a:schemeClr val="tx1"/>
            </a:solidFill>
            <a:round/>
            <a:headEnd/>
            <a:tailEnd/>
          </a:ln>
        </p:spPr>
        <p:txBody>
          <a:bodyPr>
            <a:spAutoFit/>
          </a:bodyPr>
          <a:lstStyle/>
          <a:p>
            <a:endParaRPr lang="en-US"/>
          </a:p>
        </p:txBody>
      </p:sp>
      <p:sp>
        <p:nvSpPr>
          <p:cNvPr id="122917" name="Line 37"/>
          <p:cNvSpPr>
            <a:spLocks noChangeShapeType="1"/>
          </p:cNvSpPr>
          <p:nvPr/>
        </p:nvSpPr>
        <p:spPr bwMode="auto">
          <a:xfrm>
            <a:off x="4506913" y="3246438"/>
            <a:ext cx="0" cy="47625"/>
          </a:xfrm>
          <a:prstGeom prst="line">
            <a:avLst/>
          </a:prstGeom>
          <a:noFill/>
          <a:ln w="28575">
            <a:solidFill>
              <a:schemeClr val="tx1"/>
            </a:solidFill>
            <a:round/>
            <a:headEnd/>
            <a:tailEnd/>
          </a:ln>
        </p:spPr>
        <p:txBody>
          <a:bodyPr>
            <a:spAutoFit/>
          </a:bodyPr>
          <a:lstStyle/>
          <a:p>
            <a:endParaRPr lang="en-US"/>
          </a:p>
        </p:txBody>
      </p:sp>
      <p:sp>
        <p:nvSpPr>
          <p:cNvPr id="122918" name="Line 38"/>
          <p:cNvSpPr>
            <a:spLocks noChangeShapeType="1"/>
          </p:cNvSpPr>
          <p:nvPr/>
        </p:nvSpPr>
        <p:spPr bwMode="auto">
          <a:xfrm>
            <a:off x="4748213" y="3246438"/>
            <a:ext cx="0" cy="47625"/>
          </a:xfrm>
          <a:prstGeom prst="line">
            <a:avLst/>
          </a:prstGeom>
          <a:noFill/>
          <a:ln w="28575">
            <a:solidFill>
              <a:schemeClr val="tx1"/>
            </a:solidFill>
            <a:round/>
            <a:headEnd/>
            <a:tailEnd/>
          </a:ln>
        </p:spPr>
        <p:txBody>
          <a:bodyPr>
            <a:spAutoFit/>
          </a:bodyPr>
          <a:lstStyle/>
          <a:p>
            <a:endParaRPr lang="en-US"/>
          </a:p>
        </p:txBody>
      </p:sp>
      <p:sp>
        <p:nvSpPr>
          <p:cNvPr id="122919" name="Line 39"/>
          <p:cNvSpPr>
            <a:spLocks noChangeShapeType="1"/>
          </p:cNvSpPr>
          <p:nvPr/>
        </p:nvSpPr>
        <p:spPr bwMode="auto">
          <a:xfrm>
            <a:off x="4989513" y="3246438"/>
            <a:ext cx="0" cy="47625"/>
          </a:xfrm>
          <a:prstGeom prst="line">
            <a:avLst/>
          </a:prstGeom>
          <a:noFill/>
          <a:ln w="28575">
            <a:solidFill>
              <a:schemeClr val="tx1"/>
            </a:solidFill>
            <a:round/>
            <a:headEnd/>
            <a:tailEnd/>
          </a:ln>
        </p:spPr>
        <p:txBody>
          <a:bodyPr>
            <a:spAutoFit/>
          </a:bodyPr>
          <a:lstStyle/>
          <a:p>
            <a:endParaRPr lang="en-US"/>
          </a:p>
        </p:txBody>
      </p:sp>
      <p:sp>
        <p:nvSpPr>
          <p:cNvPr id="122920" name="Line 40"/>
          <p:cNvSpPr>
            <a:spLocks noChangeShapeType="1"/>
          </p:cNvSpPr>
          <p:nvPr/>
        </p:nvSpPr>
        <p:spPr bwMode="auto">
          <a:xfrm>
            <a:off x="5230813" y="3246438"/>
            <a:ext cx="0" cy="47625"/>
          </a:xfrm>
          <a:prstGeom prst="line">
            <a:avLst/>
          </a:prstGeom>
          <a:noFill/>
          <a:ln w="28575">
            <a:solidFill>
              <a:schemeClr val="tx1"/>
            </a:solidFill>
            <a:round/>
            <a:headEnd/>
            <a:tailEnd/>
          </a:ln>
        </p:spPr>
        <p:txBody>
          <a:bodyPr>
            <a:spAutoFit/>
          </a:bodyPr>
          <a:lstStyle/>
          <a:p>
            <a:endParaRPr lang="en-US"/>
          </a:p>
        </p:txBody>
      </p:sp>
      <p:sp>
        <p:nvSpPr>
          <p:cNvPr id="122921" name="Line 41"/>
          <p:cNvSpPr>
            <a:spLocks noChangeShapeType="1"/>
          </p:cNvSpPr>
          <p:nvPr/>
        </p:nvSpPr>
        <p:spPr bwMode="auto">
          <a:xfrm>
            <a:off x="5589588" y="3252788"/>
            <a:ext cx="0" cy="47625"/>
          </a:xfrm>
          <a:prstGeom prst="line">
            <a:avLst/>
          </a:prstGeom>
          <a:noFill/>
          <a:ln w="28575">
            <a:solidFill>
              <a:schemeClr val="tx1"/>
            </a:solidFill>
            <a:round/>
            <a:headEnd/>
            <a:tailEnd/>
          </a:ln>
        </p:spPr>
        <p:txBody>
          <a:bodyPr>
            <a:spAutoFit/>
          </a:bodyPr>
          <a:lstStyle/>
          <a:p>
            <a:endParaRPr lang="en-US"/>
          </a:p>
        </p:txBody>
      </p:sp>
      <p:sp>
        <p:nvSpPr>
          <p:cNvPr id="122922" name="Line 42"/>
          <p:cNvSpPr>
            <a:spLocks noChangeShapeType="1"/>
          </p:cNvSpPr>
          <p:nvPr/>
        </p:nvSpPr>
        <p:spPr bwMode="auto">
          <a:xfrm flipH="1">
            <a:off x="5308600" y="3219450"/>
            <a:ext cx="55563" cy="82550"/>
          </a:xfrm>
          <a:prstGeom prst="line">
            <a:avLst/>
          </a:prstGeom>
          <a:noFill/>
          <a:ln w="28575">
            <a:solidFill>
              <a:schemeClr val="tx1"/>
            </a:solidFill>
            <a:round/>
            <a:headEnd/>
            <a:tailEnd/>
          </a:ln>
        </p:spPr>
        <p:txBody>
          <a:bodyPr>
            <a:spAutoFit/>
          </a:bodyPr>
          <a:lstStyle/>
          <a:p>
            <a:endParaRPr lang="en-US"/>
          </a:p>
        </p:txBody>
      </p:sp>
      <p:sp>
        <p:nvSpPr>
          <p:cNvPr id="122923" name="Line 43"/>
          <p:cNvSpPr>
            <a:spLocks noChangeShapeType="1"/>
          </p:cNvSpPr>
          <p:nvPr/>
        </p:nvSpPr>
        <p:spPr bwMode="auto">
          <a:xfrm flipH="1">
            <a:off x="5348288" y="3219450"/>
            <a:ext cx="55562" cy="82550"/>
          </a:xfrm>
          <a:prstGeom prst="line">
            <a:avLst/>
          </a:prstGeom>
          <a:noFill/>
          <a:ln w="28575">
            <a:solidFill>
              <a:schemeClr val="tx1"/>
            </a:solidFill>
            <a:round/>
            <a:headEnd/>
            <a:tailEnd/>
          </a:ln>
        </p:spPr>
        <p:txBody>
          <a:bodyPr>
            <a:spAutoFit/>
          </a:bodyPr>
          <a:lstStyle/>
          <a:p>
            <a:endParaRPr lang="en-US"/>
          </a:p>
        </p:txBody>
      </p:sp>
      <p:sp>
        <p:nvSpPr>
          <p:cNvPr id="122924" name="Line 44"/>
          <p:cNvSpPr>
            <a:spLocks noChangeShapeType="1"/>
          </p:cNvSpPr>
          <p:nvPr/>
        </p:nvSpPr>
        <p:spPr bwMode="auto">
          <a:xfrm>
            <a:off x="5383213" y="3252788"/>
            <a:ext cx="412750" cy="0"/>
          </a:xfrm>
          <a:prstGeom prst="line">
            <a:avLst/>
          </a:prstGeom>
          <a:noFill/>
          <a:ln w="28575">
            <a:solidFill>
              <a:schemeClr val="tx1"/>
            </a:solidFill>
            <a:round/>
            <a:headEnd/>
            <a:tailEnd/>
          </a:ln>
        </p:spPr>
        <p:txBody>
          <a:bodyPr>
            <a:spAutoFit/>
          </a:bodyPr>
          <a:lstStyle/>
          <a:p>
            <a:endParaRPr lang="en-US"/>
          </a:p>
        </p:txBody>
      </p:sp>
      <p:sp>
        <p:nvSpPr>
          <p:cNvPr id="122925" name="Text Box 45"/>
          <p:cNvSpPr txBox="1">
            <a:spLocks noChangeArrowheads="1"/>
          </p:cNvSpPr>
          <p:nvPr/>
        </p:nvSpPr>
        <p:spPr bwMode="auto">
          <a:xfrm>
            <a:off x="5438775" y="3225800"/>
            <a:ext cx="32385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24</a:t>
            </a:r>
            <a:endParaRPr lang="en-US" sz="1000" b="1"/>
          </a:p>
        </p:txBody>
      </p:sp>
      <p:sp>
        <p:nvSpPr>
          <p:cNvPr id="122926" name="Text Box 46"/>
          <p:cNvSpPr txBox="1">
            <a:spLocks noChangeArrowheads="1"/>
          </p:cNvSpPr>
          <p:nvPr/>
        </p:nvSpPr>
        <p:spPr bwMode="auto">
          <a:xfrm>
            <a:off x="5070475" y="3225800"/>
            <a:ext cx="32385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12</a:t>
            </a:r>
            <a:endParaRPr lang="en-US" sz="1000" b="1"/>
          </a:p>
        </p:txBody>
      </p:sp>
      <p:sp>
        <p:nvSpPr>
          <p:cNvPr id="122927" name="Text Box 47"/>
          <p:cNvSpPr txBox="1">
            <a:spLocks noChangeArrowheads="1"/>
          </p:cNvSpPr>
          <p:nvPr/>
        </p:nvSpPr>
        <p:spPr bwMode="auto">
          <a:xfrm>
            <a:off x="4827588" y="3225800"/>
            <a:ext cx="32385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10</a:t>
            </a:r>
            <a:endParaRPr lang="en-US" sz="1000" b="1"/>
          </a:p>
        </p:txBody>
      </p:sp>
      <p:sp>
        <p:nvSpPr>
          <p:cNvPr id="122928" name="Text Box 48"/>
          <p:cNvSpPr txBox="1">
            <a:spLocks noChangeArrowheads="1"/>
          </p:cNvSpPr>
          <p:nvPr/>
        </p:nvSpPr>
        <p:spPr bwMode="auto">
          <a:xfrm>
            <a:off x="4629150" y="3225800"/>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8</a:t>
            </a:r>
            <a:endParaRPr lang="en-US" sz="1000" b="1"/>
          </a:p>
        </p:txBody>
      </p:sp>
      <p:sp>
        <p:nvSpPr>
          <p:cNvPr id="122929" name="Text Box 49"/>
          <p:cNvSpPr txBox="1">
            <a:spLocks noChangeArrowheads="1"/>
          </p:cNvSpPr>
          <p:nvPr/>
        </p:nvSpPr>
        <p:spPr bwMode="auto">
          <a:xfrm>
            <a:off x="4389438" y="3225800"/>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6</a:t>
            </a:r>
            <a:endParaRPr lang="en-US" sz="1000" b="1"/>
          </a:p>
        </p:txBody>
      </p:sp>
      <p:sp>
        <p:nvSpPr>
          <p:cNvPr id="122930" name="Text Box 50"/>
          <p:cNvSpPr txBox="1">
            <a:spLocks noChangeArrowheads="1"/>
          </p:cNvSpPr>
          <p:nvPr/>
        </p:nvSpPr>
        <p:spPr bwMode="auto">
          <a:xfrm>
            <a:off x="4143375" y="3225800"/>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4</a:t>
            </a:r>
            <a:endParaRPr lang="en-US" sz="1000" b="1"/>
          </a:p>
        </p:txBody>
      </p:sp>
      <p:sp>
        <p:nvSpPr>
          <p:cNvPr id="122931" name="Text Box 51"/>
          <p:cNvSpPr txBox="1">
            <a:spLocks noChangeArrowheads="1"/>
          </p:cNvSpPr>
          <p:nvPr/>
        </p:nvSpPr>
        <p:spPr bwMode="auto">
          <a:xfrm>
            <a:off x="3892550" y="3225800"/>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2</a:t>
            </a:r>
            <a:endParaRPr lang="en-US" sz="1000" b="1"/>
          </a:p>
        </p:txBody>
      </p:sp>
      <p:sp>
        <p:nvSpPr>
          <p:cNvPr id="122932" name="Text Box 52"/>
          <p:cNvSpPr txBox="1">
            <a:spLocks noChangeArrowheads="1"/>
          </p:cNvSpPr>
          <p:nvPr/>
        </p:nvSpPr>
        <p:spPr bwMode="auto">
          <a:xfrm>
            <a:off x="3679825" y="3225800"/>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a:t>
            </a:r>
            <a:endParaRPr lang="en-US" sz="1000" b="1"/>
          </a:p>
        </p:txBody>
      </p:sp>
      <p:sp>
        <p:nvSpPr>
          <p:cNvPr id="122933" name="Text Box 53"/>
          <p:cNvSpPr txBox="1">
            <a:spLocks noChangeArrowheads="1"/>
          </p:cNvSpPr>
          <p:nvPr/>
        </p:nvSpPr>
        <p:spPr bwMode="auto">
          <a:xfrm>
            <a:off x="3351213" y="3103563"/>
            <a:ext cx="254000" cy="244475"/>
          </a:xfrm>
          <a:prstGeom prst="rect">
            <a:avLst/>
          </a:prstGeom>
          <a:noFill/>
          <a:ln w="28575">
            <a:noFill/>
            <a:miter lim="800000"/>
            <a:headEnd/>
            <a:tailEnd/>
          </a:ln>
        </p:spPr>
        <p:txBody>
          <a:bodyPr wrap="none">
            <a:spAutoFit/>
          </a:bodyPr>
          <a:lstStyle/>
          <a:p>
            <a:pPr algn="r" eaLnBrk="0" hangingPunct="0">
              <a:spcBef>
                <a:spcPct val="50000"/>
              </a:spcBef>
            </a:pPr>
            <a:r>
              <a:rPr lang="en-GB" sz="1000" b="1"/>
              <a:t>0</a:t>
            </a:r>
            <a:endParaRPr lang="en-US" sz="1000" b="1"/>
          </a:p>
        </p:txBody>
      </p:sp>
      <p:sp>
        <p:nvSpPr>
          <p:cNvPr id="122934" name="Text Box 54"/>
          <p:cNvSpPr txBox="1">
            <a:spLocks noChangeArrowheads="1"/>
          </p:cNvSpPr>
          <p:nvPr/>
        </p:nvSpPr>
        <p:spPr bwMode="auto">
          <a:xfrm>
            <a:off x="3246438" y="2868613"/>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0.2</a:t>
            </a:r>
            <a:endParaRPr lang="en-US" sz="1000" b="1"/>
          </a:p>
        </p:txBody>
      </p:sp>
      <p:sp>
        <p:nvSpPr>
          <p:cNvPr id="122935" name="Text Box 55"/>
          <p:cNvSpPr txBox="1">
            <a:spLocks noChangeArrowheads="1"/>
          </p:cNvSpPr>
          <p:nvPr/>
        </p:nvSpPr>
        <p:spPr bwMode="auto">
          <a:xfrm>
            <a:off x="3246438" y="2627313"/>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0.4</a:t>
            </a:r>
            <a:endParaRPr lang="en-US" sz="1000" b="1"/>
          </a:p>
        </p:txBody>
      </p:sp>
      <p:sp>
        <p:nvSpPr>
          <p:cNvPr id="122936" name="Text Box 56"/>
          <p:cNvSpPr txBox="1">
            <a:spLocks noChangeArrowheads="1"/>
          </p:cNvSpPr>
          <p:nvPr/>
        </p:nvSpPr>
        <p:spPr bwMode="auto">
          <a:xfrm>
            <a:off x="3246438" y="2393950"/>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0.6</a:t>
            </a:r>
            <a:endParaRPr lang="en-US" sz="1000" b="1"/>
          </a:p>
        </p:txBody>
      </p:sp>
      <p:sp>
        <p:nvSpPr>
          <p:cNvPr id="122937" name="Text Box 57"/>
          <p:cNvSpPr txBox="1">
            <a:spLocks noChangeArrowheads="1"/>
          </p:cNvSpPr>
          <p:nvPr/>
        </p:nvSpPr>
        <p:spPr bwMode="auto">
          <a:xfrm>
            <a:off x="3246438" y="2154238"/>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0.8</a:t>
            </a:r>
            <a:endParaRPr lang="en-US" sz="1000" b="1"/>
          </a:p>
        </p:txBody>
      </p:sp>
      <p:sp>
        <p:nvSpPr>
          <p:cNvPr id="122938" name="Text Box 58"/>
          <p:cNvSpPr txBox="1">
            <a:spLocks noChangeArrowheads="1"/>
          </p:cNvSpPr>
          <p:nvPr/>
        </p:nvSpPr>
        <p:spPr bwMode="auto">
          <a:xfrm>
            <a:off x="3246438" y="1912938"/>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1.0</a:t>
            </a:r>
            <a:endParaRPr lang="en-US" sz="1000" b="1"/>
          </a:p>
        </p:txBody>
      </p:sp>
      <p:sp>
        <p:nvSpPr>
          <p:cNvPr id="122939" name="Text Box 59"/>
          <p:cNvSpPr txBox="1">
            <a:spLocks noChangeArrowheads="1"/>
          </p:cNvSpPr>
          <p:nvPr/>
        </p:nvSpPr>
        <p:spPr bwMode="auto">
          <a:xfrm>
            <a:off x="3246438" y="1676400"/>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1.2</a:t>
            </a:r>
            <a:endParaRPr lang="en-US" sz="1000" b="1"/>
          </a:p>
        </p:txBody>
      </p:sp>
      <p:sp>
        <p:nvSpPr>
          <p:cNvPr id="122940" name="Line 60"/>
          <p:cNvSpPr>
            <a:spLocks noChangeShapeType="1"/>
          </p:cNvSpPr>
          <p:nvPr/>
        </p:nvSpPr>
        <p:spPr bwMode="auto">
          <a:xfrm>
            <a:off x="3797300" y="2970213"/>
            <a:ext cx="0" cy="165100"/>
          </a:xfrm>
          <a:prstGeom prst="line">
            <a:avLst/>
          </a:prstGeom>
          <a:noFill/>
          <a:ln w="28575">
            <a:solidFill>
              <a:srgbClr val="EC8026"/>
            </a:solidFill>
            <a:round/>
            <a:headEnd/>
            <a:tailEnd/>
          </a:ln>
        </p:spPr>
        <p:txBody>
          <a:bodyPr>
            <a:spAutoFit/>
          </a:bodyPr>
          <a:lstStyle/>
          <a:p>
            <a:endParaRPr lang="en-US"/>
          </a:p>
        </p:txBody>
      </p:sp>
      <p:sp>
        <p:nvSpPr>
          <p:cNvPr id="122941" name="Line 61"/>
          <p:cNvSpPr>
            <a:spLocks noChangeShapeType="1"/>
          </p:cNvSpPr>
          <p:nvPr/>
        </p:nvSpPr>
        <p:spPr bwMode="auto">
          <a:xfrm>
            <a:off x="4037013" y="2770188"/>
            <a:ext cx="0" cy="204787"/>
          </a:xfrm>
          <a:prstGeom prst="line">
            <a:avLst/>
          </a:prstGeom>
          <a:noFill/>
          <a:ln w="28575">
            <a:solidFill>
              <a:srgbClr val="EC8026"/>
            </a:solidFill>
            <a:round/>
            <a:headEnd/>
            <a:tailEnd/>
          </a:ln>
        </p:spPr>
        <p:txBody>
          <a:bodyPr>
            <a:spAutoFit/>
          </a:bodyPr>
          <a:lstStyle/>
          <a:p>
            <a:endParaRPr lang="en-US"/>
          </a:p>
        </p:txBody>
      </p:sp>
      <p:sp>
        <p:nvSpPr>
          <p:cNvPr id="122942" name="Line 62"/>
          <p:cNvSpPr>
            <a:spLocks noChangeShapeType="1"/>
          </p:cNvSpPr>
          <p:nvPr/>
        </p:nvSpPr>
        <p:spPr bwMode="auto">
          <a:xfrm>
            <a:off x="4248150" y="2198688"/>
            <a:ext cx="0" cy="581025"/>
          </a:xfrm>
          <a:prstGeom prst="line">
            <a:avLst/>
          </a:prstGeom>
          <a:noFill/>
          <a:ln w="28575">
            <a:solidFill>
              <a:srgbClr val="EC8026"/>
            </a:solidFill>
            <a:round/>
            <a:headEnd/>
            <a:tailEnd/>
          </a:ln>
        </p:spPr>
        <p:txBody>
          <a:bodyPr>
            <a:spAutoFit/>
          </a:bodyPr>
          <a:lstStyle/>
          <a:p>
            <a:endParaRPr lang="en-US"/>
          </a:p>
        </p:txBody>
      </p:sp>
      <p:sp>
        <p:nvSpPr>
          <p:cNvPr id="122943" name="Line 63"/>
          <p:cNvSpPr>
            <a:spLocks noChangeShapeType="1"/>
          </p:cNvSpPr>
          <p:nvPr/>
        </p:nvSpPr>
        <p:spPr bwMode="auto">
          <a:xfrm>
            <a:off x="4500563" y="1981200"/>
            <a:ext cx="0" cy="704850"/>
          </a:xfrm>
          <a:prstGeom prst="line">
            <a:avLst/>
          </a:prstGeom>
          <a:noFill/>
          <a:ln w="28575">
            <a:solidFill>
              <a:srgbClr val="EC8026"/>
            </a:solidFill>
            <a:round/>
            <a:headEnd/>
            <a:tailEnd/>
          </a:ln>
        </p:spPr>
        <p:txBody>
          <a:bodyPr>
            <a:spAutoFit/>
          </a:bodyPr>
          <a:lstStyle/>
          <a:p>
            <a:endParaRPr lang="en-US"/>
          </a:p>
        </p:txBody>
      </p:sp>
      <p:sp>
        <p:nvSpPr>
          <p:cNvPr id="122944" name="Line 64"/>
          <p:cNvSpPr>
            <a:spLocks noChangeShapeType="1"/>
          </p:cNvSpPr>
          <p:nvPr/>
        </p:nvSpPr>
        <p:spPr bwMode="auto">
          <a:xfrm>
            <a:off x="4700588" y="1936750"/>
            <a:ext cx="0" cy="690563"/>
          </a:xfrm>
          <a:prstGeom prst="line">
            <a:avLst/>
          </a:prstGeom>
          <a:noFill/>
          <a:ln w="28575">
            <a:solidFill>
              <a:srgbClr val="EC8026"/>
            </a:solidFill>
            <a:round/>
            <a:headEnd/>
            <a:tailEnd/>
          </a:ln>
        </p:spPr>
        <p:txBody>
          <a:bodyPr>
            <a:spAutoFit/>
          </a:bodyPr>
          <a:lstStyle/>
          <a:p>
            <a:endParaRPr lang="en-US"/>
          </a:p>
        </p:txBody>
      </p:sp>
      <p:sp>
        <p:nvSpPr>
          <p:cNvPr id="122945" name="Line 65"/>
          <p:cNvSpPr>
            <a:spLocks noChangeShapeType="1"/>
          </p:cNvSpPr>
          <p:nvPr/>
        </p:nvSpPr>
        <p:spPr bwMode="auto">
          <a:xfrm>
            <a:off x="4948238" y="1685925"/>
            <a:ext cx="0" cy="714375"/>
          </a:xfrm>
          <a:prstGeom prst="line">
            <a:avLst/>
          </a:prstGeom>
          <a:noFill/>
          <a:ln w="28575">
            <a:solidFill>
              <a:srgbClr val="EC8026"/>
            </a:solidFill>
            <a:round/>
            <a:headEnd/>
            <a:tailEnd/>
          </a:ln>
        </p:spPr>
        <p:txBody>
          <a:bodyPr>
            <a:spAutoFit/>
          </a:bodyPr>
          <a:lstStyle/>
          <a:p>
            <a:endParaRPr lang="en-US"/>
          </a:p>
        </p:txBody>
      </p:sp>
      <p:sp>
        <p:nvSpPr>
          <p:cNvPr id="122946" name="Line 66"/>
          <p:cNvSpPr>
            <a:spLocks noChangeShapeType="1"/>
          </p:cNvSpPr>
          <p:nvPr/>
        </p:nvSpPr>
        <p:spPr bwMode="auto">
          <a:xfrm>
            <a:off x="5216525" y="1689100"/>
            <a:ext cx="0" cy="804863"/>
          </a:xfrm>
          <a:prstGeom prst="line">
            <a:avLst/>
          </a:prstGeom>
          <a:noFill/>
          <a:ln w="28575">
            <a:solidFill>
              <a:srgbClr val="EC8026"/>
            </a:solidFill>
            <a:round/>
            <a:headEnd/>
            <a:tailEnd/>
          </a:ln>
        </p:spPr>
        <p:txBody>
          <a:bodyPr>
            <a:spAutoFit/>
          </a:bodyPr>
          <a:lstStyle/>
          <a:p>
            <a:endParaRPr lang="en-US"/>
          </a:p>
        </p:txBody>
      </p:sp>
      <p:sp>
        <p:nvSpPr>
          <p:cNvPr id="122947" name="Line 67"/>
          <p:cNvSpPr>
            <a:spLocks noChangeShapeType="1"/>
          </p:cNvSpPr>
          <p:nvPr/>
        </p:nvSpPr>
        <p:spPr bwMode="auto">
          <a:xfrm>
            <a:off x="5189538" y="1689100"/>
            <a:ext cx="49212" cy="0"/>
          </a:xfrm>
          <a:prstGeom prst="line">
            <a:avLst/>
          </a:prstGeom>
          <a:noFill/>
          <a:ln w="28575">
            <a:solidFill>
              <a:srgbClr val="EC8026"/>
            </a:solidFill>
            <a:round/>
            <a:headEnd/>
            <a:tailEnd/>
          </a:ln>
        </p:spPr>
        <p:txBody>
          <a:bodyPr>
            <a:spAutoFit/>
          </a:bodyPr>
          <a:lstStyle/>
          <a:p>
            <a:endParaRPr lang="en-US"/>
          </a:p>
        </p:txBody>
      </p:sp>
      <p:sp>
        <p:nvSpPr>
          <p:cNvPr id="122948" name="Line 68"/>
          <p:cNvSpPr>
            <a:spLocks noChangeShapeType="1"/>
          </p:cNvSpPr>
          <p:nvPr/>
        </p:nvSpPr>
        <p:spPr bwMode="auto">
          <a:xfrm>
            <a:off x="5589588" y="3148013"/>
            <a:ext cx="0" cy="71437"/>
          </a:xfrm>
          <a:prstGeom prst="line">
            <a:avLst/>
          </a:prstGeom>
          <a:noFill/>
          <a:ln w="28575">
            <a:solidFill>
              <a:srgbClr val="EC8026"/>
            </a:solidFill>
            <a:round/>
            <a:headEnd/>
            <a:tailEnd/>
          </a:ln>
        </p:spPr>
        <p:txBody>
          <a:bodyPr>
            <a:spAutoFit/>
          </a:bodyPr>
          <a:lstStyle/>
          <a:p>
            <a:endParaRPr lang="en-US"/>
          </a:p>
        </p:txBody>
      </p:sp>
      <p:sp>
        <p:nvSpPr>
          <p:cNvPr id="122949" name="Line 69"/>
          <p:cNvSpPr>
            <a:spLocks noChangeShapeType="1"/>
          </p:cNvSpPr>
          <p:nvPr/>
        </p:nvSpPr>
        <p:spPr bwMode="auto">
          <a:xfrm>
            <a:off x="5564188" y="3141663"/>
            <a:ext cx="49212" cy="0"/>
          </a:xfrm>
          <a:prstGeom prst="line">
            <a:avLst/>
          </a:prstGeom>
          <a:noFill/>
          <a:ln w="28575">
            <a:solidFill>
              <a:srgbClr val="EC8026"/>
            </a:solidFill>
            <a:round/>
            <a:headEnd/>
            <a:tailEnd/>
          </a:ln>
        </p:spPr>
        <p:txBody>
          <a:bodyPr>
            <a:spAutoFit/>
          </a:bodyPr>
          <a:lstStyle/>
          <a:p>
            <a:endParaRPr lang="en-US"/>
          </a:p>
        </p:txBody>
      </p:sp>
      <p:sp>
        <p:nvSpPr>
          <p:cNvPr id="122950" name="Line 70"/>
          <p:cNvSpPr>
            <a:spLocks noChangeShapeType="1"/>
          </p:cNvSpPr>
          <p:nvPr/>
        </p:nvSpPr>
        <p:spPr bwMode="auto">
          <a:xfrm>
            <a:off x="4922838" y="1684338"/>
            <a:ext cx="49212" cy="0"/>
          </a:xfrm>
          <a:prstGeom prst="line">
            <a:avLst/>
          </a:prstGeom>
          <a:noFill/>
          <a:ln w="28575">
            <a:solidFill>
              <a:srgbClr val="EC8026"/>
            </a:solidFill>
            <a:round/>
            <a:headEnd/>
            <a:tailEnd/>
          </a:ln>
        </p:spPr>
        <p:txBody>
          <a:bodyPr>
            <a:spAutoFit/>
          </a:bodyPr>
          <a:lstStyle/>
          <a:p>
            <a:endParaRPr lang="en-US"/>
          </a:p>
        </p:txBody>
      </p:sp>
      <p:sp>
        <p:nvSpPr>
          <p:cNvPr id="122951" name="Line 71"/>
          <p:cNvSpPr>
            <a:spLocks noChangeShapeType="1"/>
          </p:cNvSpPr>
          <p:nvPr/>
        </p:nvSpPr>
        <p:spPr bwMode="auto">
          <a:xfrm>
            <a:off x="4672013" y="1931988"/>
            <a:ext cx="49212" cy="0"/>
          </a:xfrm>
          <a:prstGeom prst="line">
            <a:avLst/>
          </a:prstGeom>
          <a:noFill/>
          <a:ln w="28575">
            <a:solidFill>
              <a:srgbClr val="EC8026"/>
            </a:solidFill>
            <a:round/>
            <a:headEnd/>
            <a:tailEnd/>
          </a:ln>
        </p:spPr>
        <p:txBody>
          <a:bodyPr>
            <a:spAutoFit/>
          </a:bodyPr>
          <a:lstStyle/>
          <a:p>
            <a:endParaRPr lang="en-US"/>
          </a:p>
        </p:txBody>
      </p:sp>
      <p:sp>
        <p:nvSpPr>
          <p:cNvPr id="122952" name="Line 72"/>
          <p:cNvSpPr>
            <a:spLocks noChangeShapeType="1"/>
          </p:cNvSpPr>
          <p:nvPr/>
        </p:nvSpPr>
        <p:spPr bwMode="auto">
          <a:xfrm>
            <a:off x="4475163" y="1982788"/>
            <a:ext cx="49212" cy="0"/>
          </a:xfrm>
          <a:prstGeom prst="line">
            <a:avLst/>
          </a:prstGeom>
          <a:noFill/>
          <a:ln w="28575">
            <a:solidFill>
              <a:srgbClr val="EC8026"/>
            </a:solidFill>
            <a:round/>
            <a:headEnd/>
            <a:tailEnd/>
          </a:ln>
        </p:spPr>
        <p:txBody>
          <a:bodyPr>
            <a:spAutoFit/>
          </a:bodyPr>
          <a:lstStyle/>
          <a:p>
            <a:endParaRPr lang="en-US"/>
          </a:p>
        </p:txBody>
      </p:sp>
      <p:sp>
        <p:nvSpPr>
          <p:cNvPr id="122953" name="Line 73"/>
          <p:cNvSpPr>
            <a:spLocks noChangeShapeType="1"/>
          </p:cNvSpPr>
          <p:nvPr/>
        </p:nvSpPr>
        <p:spPr bwMode="auto">
          <a:xfrm>
            <a:off x="4222750" y="2195513"/>
            <a:ext cx="49213" cy="0"/>
          </a:xfrm>
          <a:prstGeom prst="line">
            <a:avLst/>
          </a:prstGeom>
          <a:noFill/>
          <a:ln w="28575">
            <a:solidFill>
              <a:srgbClr val="EC8026"/>
            </a:solidFill>
            <a:round/>
            <a:headEnd/>
            <a:tailEnd/>
          </a:ln>
        </p:spPr>
        <p:txBody>
          <a:bodyPr>
            <a:spAutoFit/>
          </a:bodyPr>
          <a:lstStyle/>
          <a:p>
            <a:endParaRPr lang="en-US"/>
          </a:p>
        </p:txBody>
      </p:sp>
      <p:sp>
        <p:nvSpPr>
          <p:cNvPr id="122954" name="Line 74"/>
          <p:cNvSpPr>
            <a:spLocks noChangeShapeType="1"/>
          </p:cNvSpPr>
          <p:nvPr/>
        </p:nvSpPr>
        <p:spPr bwMode="auto">
          <a:xfrm>
            <a:off x="4011613" y="2768600"/>
            <a:ext cx="49212" cy="0"/>
          </a:xfrm>
          <a:prstGeom prst="line">
            <a:avLst/>
          </a:prstGeom>
          <a:noFill/>
          <a:ln w="28575">
            <a:solidFill>
              <a:srgbClr val="EC8026"/>
            </a:solidFill>
            <a:round/>
            <a:headEnd/>
            <a:tailEnd/>
          </a:ln>
        </p:spPr>
        <p:txBody>
          <a:bodyPr>
            <a:spAutoFit/>
          </a:bodyPr>
          <a:lstStyle/>
          <a:p>
            <a:endParaRPr lang="en-US"/>
          </a:p>
        </p:txBody>
      </p:sp>
      <p:sp>
        <p:nvSpPr>
          <p:cNvPr id="122955" name="Line 75"/>
          <p:cNvSpPr>
            <a:spLocks noChangeShapeType="1"/>
          </p:cNvSpPr>
          <p:nvPr/>
        </p:nvSpPr>
        <p:spPr bwMode="auto">
          <a:xfrm>
            <a:off x="3771900" y="2971800"/>
            <a:ext cx="49213" cy="0"/>
          </a:xfrm>
          <a:prstGeom prst="line">
            <a:avLst/>
          </a:prstGeom>
          <a:noFill/>
          <a:ln w="28575">
            <a:solidFill>
              <a:srgbClr val="EC8026"/>
            </a:solidFill>
            <a:round/>
            <a:headEnd/>
            <a:tailEnd/>
          </a:ln>
        </p:spPr>
        <p:txBody>
          <a:bodyPr>
            <a:spAutoFit/>
          </a:bodyPr>
          <a:lstStyle/>
          <a:p>
            <a:endParaRPr lang="en-US"/>
          </a:p>
        </p:txBody>
      </p:sp>
      <p:sp>
        <p:nvSpPr>
          <p:cNvPr id="122956" name="Text Box 76"/>
          <p:cNvSpPr txBox="1">
            <a:spLocks noChangeArrowheads="1"/>
          </p:cNvSpPr>
          <p:nvPr/>
        </p:nvSpPr>
        <p:spPr bwMode="auto">
          <a:xfrm>
            <a:off x="5302250" y="1752600"/>
            <a:ext cx="709613" cy="274638"/>
          </a:xfrm>
          <a:prstGeom prst="rect">
            <a:avLst/>
          </a:prstGeom>
          <a:noFill/>
          <a:ln w="28575">
            <a:noFill/>
            <a:miter lim="800000"/>
            <a:headEnd/>
            <a:tailEnd/>
          </a:ln>
        </p:spPr>
        <p:txBody>
          <a:bodyPr wrap="none">
            <a:spAutoFit/>
          </a:bodyPr>
          <a:lstStyle/>
          <a:p>
            <a:pPr algn="ctr" eaLnBrk="0" hangingPunct="0">
              <a:spcBef>
                <a:spcPct val="50000"/>
              </a:spcBef>
            </a:pPr>
            <a:r>
              <a:rPr lang="en-GB" sz="1200" b="1" u="sng"/>
              <a:t>--DFO--</a:t>
            </a:r>
            <a:endParaRPr lang="en-US" sz="1200" b="1" u="sng"/>
          </a:p>
        </p:txBody>
      </p:sp>
      <p:sp>
        <p:nvSpPr>
          <p:cNvPr id="122957" name="Line 77"/>
          <p:cNvSpPr>
            <a:spLocks noChangeShapeType="1"/>
          </p:cNvSpPr>
          <p:nvPr/>
        </p:nvSpPr>
        <p:spPr bwMode="auto">
          <a:xfrm>
            <a:off x="757238" y="1706563"/>
            <a:ext cx="0" cy="1550987"/>
          </a:xfrm>
          <a:prstGeom prst="line">
            <a:avLst/>
          </a:prstGeom>
          <a:noFill/>
          <a:ln w="28575">
            <a:solidFill>
              <a:schemeClr val="tx1"/>
            </a:solidFill>
            <a:round/>
            <a:headEnd/>
            <a:tailEnd/>
          </a:ln>
        </p:spPr>
        <p:txBody>
          <a:bodyPr>
            <a:spAutoFit/>
          </a:bodyPr>
          <a:lstStyle/>
          <a:p>
            <a:endParaRPr lang="en-US"/>
          </a:p>
        </p:txBody>
      </p:sp>
      <p:sp>
        <p:nvSpPr>
          <p:cNvPr id="122958" name="Line 78"/>
          <p:cNvSpPr>
            <a:spLocks noChangeShapeType="1"/>
          </p:cNvSpPr>
          <p:nvPr/>
        </p:nvSpPr>
        <p:spPr bwMode="auto">
          <a:xfrm>
            <a:off x="731838" y="3252788"/>
            <a:ext cx="1800225" cy="0"/>
          </a:xfrm>
          <a:prstGeom prst="line">
            <a:avLst/>
          </a:prstGeom>
          <a:noFill/>
          <a:ln w="28575">
            <a:solidFill>
              <a:schemeClr val="tx1"/>
            </a:solidFill>
            <a:round/>
            <a:headEnd/>
            <a:tailEnd/>
          </a:ln>
        </p:spPr>
        <p:txBody>
          <a:bodyPr>
            <a:spAutoFit/>
          </a:bodyPr>
          <a:lstStyle/>
          <a:p>
            <a:endParaRPr lang="en-US"/>
          </a:p>
        </p:txBody>
      </p:sp>
      <p:sp>
        <p:nvSpPr>
          <p:cNvPr id="122959" name="Line 79"/>
          <p:cNvSpPr>
            <a:spLocks noChangeShapeType="1"/>
          </p:cNvSpPr>
          <p:nvPr/>
        </p:nvSpPr>
        <p:spPr bwMode="auto">
          <a:xfrm flipV="1">
            <a:off x="720725" y="1816100"/>
            <a:ext cx="33338" cy="0"/>
          </a:xfrm>
          <a:prstGeom prst="line">
            <a:avLst/>
          </a:prstGeom>
          <a:noFill/>
          <a:ln w="28575">
            <a:solidFill>
              <a:schemeClr val="tx1"/>
            </a:solidFill>
            <a:round/>
            <a:headEnd/>
            <a:tailEnd/>
          </a:ln>
        </p:spPr>
        <p:txBody>
          <a:bodyPr>
            <a:spAutoFit/>
          </a:bodyPr>
          <a:lstStyle/>
          <a:p>
            <a:endParaRPr lang="en-US"/>
          </a:p>
        </p:txBody>
      </p:sp>
      <p:sp>
        <p:nvSpPr>
          <p:cNvPr id="122960" name="Line 80"/>
          <p:cNvSpPr>
            <a:spLocks noChangeShapeType="1"/>
          </p:cNvSpPr>
          <p:nvPr/>
        </p:nvSpPr>
        <p:spPr bwMode="auto">
          <a:xfrm flipV="1">
            <a:off x="722313" y="2054225"/>
            <a:ext cx="33337" cy="0"/>
          </a:xfrm>
          <a:prstGeom prst="line">
            <a:avLst/>
          </a:prstGeom>
          <a:noFill/>
          <a:ln w="28575">
            <a:solidFill>
              <a:schemeClr val="tx1"/>
            </a:solidFill>
            <a:round/>
            <a:headEnd/>
            <a:tailEnd/>
          </a:ln>
        </p:spPr>
        <p:txBody>
          <a:bodyPr>
            <a:spAutoFit/>
          </a:bodyPr>
          <a:lstStyle/>
          <a:p>
            <a:endParaRPr lang="en-US"/>
          </a:p>
        </p:txBody>
      </p:sp>
      <p:sp>
        <p:nvSpPr>
          <p:cNvPr id="122961" name="Line 81"/>
          <p:cNvSpPr>
            <a:spLocks noChangeShapeType="1"/>
          </p:cNvSpPr>
          <p:nvPr/>
        </p:nvSpPr>
        <p:spPr bwMode="auto">
          <a:xfrm flipV="1">
            <a:off x="723900" y="2292350"/>
            <a:ext cx="33338" cy="0"/>
          </a:xfrm>
          <a:prstGeom prst="line">
            <a:avLst/>
          </a:prstGeom>
          <a:noFill/>
          <a:ln w="28575">
            <a:solidFill>
              <a:schemeClr val="tx1"/>
            </a:solidFill>
            <a:round/>
            <a:headEnd/>
            <a:tailEnd/>
          </a:ln>
        </p:spPr>
        <p:txBody>
          <a:bodyPr>
            <a:spAutoFit/>
          </a:bodyPr>
          <a:lstStyle/>
          <a:p>
            <a:endParaRPr lang="en-US"/>
          </a:p>
        </p:txBody>
      </p:sp>
      <p:sp>
        <p:nvSpPr>
          <p:cNvPr id="122962" name="Line 82"/>
          <p:cNvSpPr>
            <a:spLocks noChangeShapeType="1"/>
          </p:cNvSpPr>
          <p:nvPr/>
        </p:nvSpPr>
        <p:spPr bwMode="auto">
          <a:xfrm flipV="1">
            <a:off x="725488" y="2530475"/>
            <a:ext cx="33337" cy="0"/>
          </a:xfrm>
          <a:prstGeom prst="line">
            <a:avLst/>
          </a:prstGeom>
          <a:noFill/>
          <a:ln w="28575">
            <a:solidFill>
              <a:schemeClr val="tx1"/>
            </a:solidFill>
            <a:round/>
            <a:headEnd/>
            <a:tailEnd/>
          </a:ln>
        </p:spPr>
        <p:txBody>
          <a:bodyPr>
            <a:spAutoFit/>
          </a:bodyPr>
          <a:lstStyle/>
          <a:p>
            <a:endParaRPr lang="en-US"/>
          </a:p>
        </p:txBody>
      </p:sp>
      <p:sp>
        <p:nvSpPr>
          <p:cNvPr id="122963" name="Line 83"/>
          <p:cNvSpPr>
            <a:spLocks noChangeShapeType="1"/>
          </p:cNvSpPr>
          <p:nvPr/>
        </p:nvSpPr>
        <p:spPr bwMode="auto">
          <a:xfrm flipV="1">
            <a:off x="727075" y="2768600"/>
            <a:ext cx="33338" cy="0"/>
          </a:xfrm>
          <a:prstGeom prst="line">
            <a:avLst/>
          </a:prstGeom>
          <a:noFill/>
          <a:ln w="28575">
            <a:solidFill>
              <a:schemeClr val="tx1"/>
            </a:solidFill>
            <a:round/>
            <a:headEnd/>
            <a:tailEnd/>
          </a:ln>
        </p:spPr>
        <p:txBody>
          <a:bodyPr>
            <a:spAutoFit/>
          </a:bodyPr>
          <a:lstStyle/>
          <a:p>
            <a:endParaRPr lang="en-US"/>
          </a:p>
        </p:txBody>
      </p:sp>
      <p:sp>
        <p:nvSpPr>
          <p:cNvPr id="122964" name="Line 84"/>
          <p:cNvSpPr>
            <a:spLocks noChangeShapeType="1"/>
          </p:cNvSpPr>
          <p:nvPr/>
        </p:nvSpPr>
        <p:spPr bwMode="auto">
          <a:xfrm flipV="1">
            <a:off x="728663" y="3006725"/>
            <a:ext cx="33337" cy="0"/>
          </a:xfrm>
          <a:prstGeom prst="line">
            <a:avLst/>
          </a:prstGeom>
          <a:noFill/>
          <a:ln w="28575">
            <a:solidFill>
              <a:schemeClr val="tx1"/>
            </a:solidFill>
            <a:round/>
            <a:headEnd/>
            <a:tailEnd/>
          </a:ln>
        </p:spPr>
        <p:txBody>
          <a:bodyPr>
            <a:spAutoFit/>
          </a:bodyPr>
          <a:lstStyle/>
          <a:p>
            <a:endParaRPr lang="en-US"/>
          </a:p>
        </p:txBody>
      </p:sp>
      <p:sp>
        <p:nvSpPr>
          <p:cNvPr id="122965" name="Line 85"/>
          <p:cNvSpPr>
            <a:spLocks noChangeShapeType="1"/>
          </p:cNvSpPr>
          <p:nvPr/>
        </p:nvSpPr>
        <p:spPr bwMode="auto">
          <a:xfrm>
            <a:off x="992188" y="3246438"/>
            <a:ext cx="0" cy="47625"/>
          </a:xfrm>
          <a:prstGeom prst="line">
            <a:avLst/>
          </a:prstGeom>
          <a:noFill/>
          <a:ln w="28575">
            <a:solidFill>
              <a:schemeClr val="tx1"/>
            </a:solidFill>
            <a:round/>
            <a:headEnd/>
            <a:tailEnd/>
          </a:ln>
        </p:spPr>
        <p:txBody>
          <a:bodyPr>
            <a:spAutoFit/>
          </a:bodyPr>
          <a:lstStyle/>
          <a:p>
            <a:endParaRPr lang="en-US"/>
          </a:p>
        </p:txBody>
      </p:sp>
      <p:sp>
        <p:nvSpPr>
          <p:cNvPr id="122966" name="Line 86"/>
          <p:cNvSpPr>
            <a:spLocks noChangeShapeType="1"/>
          </p:cNvSpPr>
          <p:nvPr/>
        </p:nvSpPr>
        <p:spPr bwMode="auto">
          <a:xfrm>
            <a:off x="1223963" y="3246438"/>
            <a:ext cx="0" cy="47625"/>
          </a:xfrm>
          <a:prstGeom prst="line">
            <a:avLst/>
          </a:prstGeom>
          <a:noFill/>
          <a:ln w="28575">
            <a:solidFill>
              <a:schemeClr val="tx1"/>
            </a:solidFill>
            <a:round/>
            <a:headEnd/>
            <a:tailEnd/>
          </a:ln>
        </p:spPr>
        <p:txBody>
          <a:bodyPr>
            <a:spAutoFit/>
          </a:bodyPr>
          <a:lstStyle/>
          <a:p>
            <a:endParaRPr lang="en-US"/>
          </a:p>
        </p:txBody>
      </p:sp>
      <p:sp>
        <p:nvSpPr>
          <p:cNvPr id="122967" name="Line 87"/>
          <p:cNvSpPr>
            <a:spLocks noChangeShapeType="1"/>
          </p:cNvSpPr>
          <p:nvPr/>
        </p:nvSpPr>
        <p:spPr bwMode="auto">
          <a:xfrm>
            <a:off x="1458913" y="3246438"/>
            <a:ext cx="0" cy="47625"/>
          </a:xfrm>
          <a:prstGeom prst="line">
            <a:avLst/>
          </a:prstGeom>
          <a:noFill/>
          <a:ln w="28575">
            <a:solidFill>
              <a:schemeClr val="tx1"/>
            </a:solidFill>
            <a:round/>
            <a:headEnd/>
            <a:tailEnd/>
          </a:ln>
        </p:spPr>
        <p:txBody>
          <a:bodyPr>
            <a:spAutoFit/>
          </a:bodyPr>
          <a:lstStyle/>
          <a:p>
            <a:endParaRPr lang="en-US"/>
          </a:p>
        </p:txBody>
      </p:sp>
      <p:sp>
        <p:nvSpPr>
          <p:cNvPr id="122968" name="Line 88"/>
          <p:cNvSpPr>
            <a:spLocks noChangeShapeType="1"/>
          </p:cNvSpPr>
          <p:nvPr/>
        </p:nvSpPr>
        <p:spPr bwMode="auto">
          <a:xfrm>
            <a:off x="1700213" y="3246438"/>
            <a:ext cx="0" cy="47625"/>
          </a:xfrm>
          <a:prstGeom prst="line">
            <a:avLst/>
          </a:prstGeom>
          <a:noFill/>
          <a:ln w="28575">
            <a:solidFill>
              <a:schemeClr val="tx1"/>
            </a:solidFill>
            <a:round/>
            <a:headEnd/>
            <a:tailEnd/>
          </a:ln>
        </p:spPr>
        <p:txBody>
          <a:bodyPr>
            <a:spAutoFit/>
          </a:bodyPr>
          <a:lstStyle/>
          <a:p>
            <a:endParaRPr lang="en-US"/>
          </a:p>
        </p:txBody>
      </p:sp>
      <p:sp>
        <p:nvSpPr>
          <p:cNvPr id="122969" name="Line 89"/>
          <p:cNvSpPr>
            <a:spLocks noChangeShapeType="1"/>
          </p:cNvSpPr>
          <p:nvPr/>
        </p:nvSpPr>
        <p:spPr bwMode="auto">
          <a:xfrm>
            <a:off x="1941513" y="3246438"/>
            <a:ext cx="0" cy="47625"/>
          </a:xfrm>
          <a:prstGeom prst="line">
            <a:avLst/>
          </a:prstGeom>
          <a:noFill/>
          <a:ln w="28575">
            <a:solidFill>
              <a:schemeClr val="tx1"/>
            </a:solidFill>
            <a:round/>
            <a:headEnd/>
            <a:tailEnd/>
          </a:ln>
        </p:spPr>
        <p:txBody>
          <a:bodyPr>
            <a:spAutoFit/>
          </a:bodyPr>
          <a:lstStyle/>
          <a:p>
            <a:endParaRPr lang="en-US"/>
          </a:p>
        </p:txBody>
      </p:sp>
      <p:sp>
        <p:nvSpPr>
          <p:cNvPr id="122970" name="Line 90"/>
          <p:cNvSpPr>
            <a:spLocks noChangeShapeType="1"/>
          </p:cNvSpPr>
          <p:nvPr/>
        </p:nvSpPr>
        <p:spPr bwMode="auto">
          <a:xfrm>
            <a:off x="2182813" y="3246438"/>
            <a:ext cx="0" cy="47625"/>
          </a:xfrm>
          <a:prstGeom prst="line">
            <a:avLst/>
          </a:prstGeom>
          <a:noFill/>
          <a:ln w="28575">
            <a:solidFill>
              <a:schemeClr val="tx1"/>
            </a:solidFill>
            <a:round/>
            <a:headEnd/>
            <a:tailEnd/>
          </a:ln>
        </p:spPr>
        <p:txBody>
          <a:bodyPr>
            <a:spAutoFit/>
          </a:bodyPr>
          <a:lstStyle/>
          <a:p>
            <a:endParaRPr lang="en-US"/>
          </a:p>
        </p:txBody>
      </p:sp>
      <p:sp>
        <p:nvSpPr>
          <p:cNvPr id="122971" name="Line 91"/>
          <p:cNvSpPr>
            <a:spLocks noChangeShapeType="1"/>
          </p:cNvSpPr>
          <p:nvPr/>
        </p:nvSpPr>
        <p:spPr bwMode="auto">
          <a:xfrm>
            <a:off x="2424113" y="3246438"/>
            <a:ext cx="0" cy="47625"/>
          </a:xfrm>
          <a:prstGeom prst="line">
            <a:avLst/>
          </a:prstGeom>
          <a:noFill/>
          <a:ln w="28575">
            <a:solidFill>
              <a:schemeClr val="tx1"/>
            </a:solidFill>
            <a:round/>
            <a:headEnd/>
            <a:tailEnd/>
          </a:ln>
        </p:spPr>
        <p:txBody>
          <a:bodyPr>
            <a:spAutoFit/>
          </a:bodyPr>
          <a:lstStyle/>
          <a:p>
            <a:endParaRPr lang="en-US"/>
          </a:p>
        </p:txBody>
      </p:sp>
      <p:sp>
        <p:nvSpPr>
          <p:cNvPr id="122972" name="Line 92"/>
          <p:cNvSpPr>
            <a:spLocks noChangeShapeType="1"/>
          </p:cNvSpPr>
          <p:nvPr/>
        </p:nvSpPr>
        <p:spPr bwMode="auto">
          <a:xfrm>
            <a:off x="2782888" y="3252788"/>
            <a:ext cx="0" cy="47625"/>
          </a:xfrm>
          <a:prstGeom prst="line">
            <a:avLst/>
          </a:prstGeom>
          <a:noFill/>
          <a:ln w="28575">
            <a:solidFill>
              <a:schemeClr val="tx1"/>
            </a:solidFill>
            <a:round/>
            <a:headEnd/>
            <a:tailEnd/>
          </a:ln>
        </p:spPr>
        <p:txBody>
          <a:bodyPr>
            <a:spAutoFit/>
          </a:bodyPr>
          <a:lstStyle/>
          <a:p>
            <a:endParaRPr lang="en-US"/>
          </a:p>
        </p:txBody>
      </p:sp>
      <p:sp>
        <p:nvSpPr>
          <p:cNvPr id="122973" name="Line 93"/>
          <p:cNvSpPr>
            <a:spLocks noChangeShapeType="1"/>
          </p:cNvSpPr>
          <p:nvPr/>
        </p:nvSpPr>
        <p:spPr bwMode="auto">
          <a:xfrm flipH="1">
            <a:off x="2501900" y="3219450"/>
            <a:ext cx="55563" cy="82550"/>
          </a:xfrm>
          <a:prstGeom prst="line">
            <a:avLst/>
          </a:prstGeom>
          <a:noFill/>
          <a:ln w="28575">
            <a:solidFill>
              <a:schemeClr val="tx1"/>
            </a:solidFill>
            <a:round/>
            <a:headEnd/>
            <a:tailEnd/>
          </a:ln>
        </p:spPr>
        <p:txBody>
          <a:bodyPr>
            <a:spAutoFit/>
          </a:bodyPr>
          <a:lstStyle/>
          <a:p>
            <a:endParaRPr lang="en-US"/>
          </a:p>
        </p:txBody>
      </p:sp>
      <p:sp>
        <p:nvSpPr>
          <p:cNvPr id="122974" name="Line 94"/>
          <p:cNvSpPr>
            <a:spLocks noChangeShapeType="1"/>
          </p:cNvSpPr>
          <p:nvPr/>
        </p:nvSpPr>
        <p:spPr bwMode="auto">
          <a:xfrm flipH="1">
            <a:off x="2541588" y="3219450"/>
            <a:ext cx="55562" cy="82550"/>
          </a:xfrm>
          <a:prstGeom prst="line">
            <a:avLst/>
          </a:prstGeom>
          <a:noFill/>
          <a:ln w="28575">
            <a:solidFill>
              <a:schemeClr val="tx1"/>
            </a:solidFill>
            <a:round/>
            <a:headEnd/>
            <a:tailEnd/>
          </a:ln>
        </p:spPr>
        <p:txBody>
          <a:bodyPr>
            <a:spAutoFit/>
          </a:bodyPr>
          <a:lstStyle/>
          <a:p>
            <a:endParaRPr lang="en-US"/>
          </a:p>
        </p:txBody>
      </p:sp>
      <p:sp>
        <p:nvSpPr>
          <p:cNvPr id="122975" name="Line 95"/>
          <p:cNvSpPr>
            <a:spLocks noChangeShapeType="1"/>
          </p:cNvSpPr>
          <p:nvPr/>
        </p:nvSpPr>
        <p:spPr bwMode="auto">
          <a:xfrm>
            <a:off x="2576513" y="3252788"/>
            <a:ext cx="412750" cy="0"/>
          </a:xfrm>
          <a:prstGeom prst="line">
            <a:avLst/>
          </a:prstGeom>
          <a:noFill/>
          <a:ln w="28575">
            <a:solidFill>
              <a:schemeClr val="tx1"/>
            </a:solidFill>
            <a:round/>
            <a:headEnd/>
            <a:tailEnd/>
          </a:ln>
        </p:spPr>
        <p:txBody>
          <a:bodyPr>
            <a:spAutoFit/>
          </a:bodyPr>
          <a:lstStyle/>
          <a:p>
            <a:endParaRPr lang="en-US"/>
          </a:p>
        </p:txBody>
      </p:sp>
      <p:sp>
        <p:nvSpPr>
          <p:cNvPr id="122976" name="Text Box 96"/>
          <p:cNvSpPr txBox="1">
            <a:spLocks noChangeArrowheads="1"/>
          </p:cNvSpPr>
          <p:nvPr/>
        </p:nvSpPr>
        <p:spPr bwMode="auto">
          <a:xfrm>
            <a:off x="2632075" y="3225800"/>
            <a:ext cx="32385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24</a:t>
            </a:r>
            <a:endParaRPr lang="en-US" sz="1000" b="1"/>
          </a:p>
        </p:txBody>
      </p:sp>
      <p:sp>
        <p:nvSpPr>
          <p:cNvPr id="122977" name="Text Box 97"/>
          <p:cNvSpPr txBox="1">
            <a:spLocks noChangeArrowheads="1"/>
          </p:cNvSpPr>
          <p:nvPr/>
        </p:nvSpPr>
        <p:spPr bwMode="auto">
          <a:xfrm>
            <a:off x="2263775" y="3225800"/>
            <a:ext cx="32385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12</a:t>
            </a:r>
            <a:endParaRPr lang="en-US" sz="1000" b="1"/>
          </a:p>
        </p:txBody>
      </p:sp>
      <p:sp>
        <p:nvSpPr>
          <p:cNvPr id="122978" name="Text Box 98"/>
          <p:cNvSpPr txBox="1">
            <a:spLocks noChangeArrowheads="1"/>
          </p:cNvSpPr>
          <p:nvPr/>
        </p:nvSpPr>
        <p:spPr bwMode="auto">
          <a:xfrm>
            <a:off x="2020888" y="3225800"/>
            <a:ext cx="32385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10</a:t>
            </a:r>
            <a:endParaRPr lang="en-US" sz="1000" b="1"/>
          </a:p>
        </p:txBody>
      </p:sp>
      <p:sp>
        <p:nvSpPr>
          <p:cNvPr id="122979" name="Text Box 99"/>
          <p:cNvSpPr txBox="1">
            <a:spLocks noChangeArrowheads="1"/>
          </p:cNvSpPr>
          <p:nvPr/>
        </p:nvSpPr>
        <p:spPr bwMode="auto">
          <a:xfrm>
            <a:off x="1822450" y="3225800"/>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8</a:t>
            </a:r>
            <a:endParaRPr lang="en-US" sz="1000" b="1"/>
          </a:p>
        </p:txBody>
      </p:sp>
      <p:sp>
        <p:nvSpPr>
          <p:cNvPr id="122980" name="Text Box 100"/>
          <p:cNvSpPr txBox="1">
            <a:spLocks noChangeArrowheads="1"/>
          </p:cNvSpPr>
          <p:nvPr/>
        </p:nvSpPr>
        <p:spPr bwMode="auto">
          <a:xfrm>
            <a:off x="1582738" y="3225800"/>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6</a:t>
            </a:r>
            <a:endParaRPr lang="en-US" sz="1000" b="1"/>
          </a:p>
        </p:txBody>
      </p:sp>
      <p:sp>
        <p:nvSpPr>
          <p:cNvPr id="122981" name="Text Box 101"/>
          <p:cNvSpPr txBox="1">
            <a:spLocks noChangeArrowheads="1"/>
          </p:cNvSpPr>
          <p:nvPr/>
        </p:nvSpPr>
        <p:spPr bwMode="auto">
          <a:xfrm>
            <a:off x="1336675" y="3225800"/>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4</a:t>
            </a:r>
            <a:endParaRPr lang="en-US" sz="1000" b="1"/>
          </a:p>
        </p:txBody>
      </p:sp>
      <p:sp>
        <p:nvSpPr>
          <p:cNvPr id="122982" name="Text Box 102"/>
          <p:cNvSpPr txBox="1">
            <a:spLocks noChangeArrowheads="1"/>
          </p:cNvSpPr>
          <p:nvPr/>
        </p:nvSpPr>
        <p:spPr bwMode="auto">
          <a:xfrm>
            <a:off x="1085850" y="3225800"/>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2</a:t>
            </a:r>
            <a:endParaRPr lang="en-US" sz="1000" b="1"/>
          </a:p>
        </p:txBody>
      </p:sp>
      <p:sp>
        <p:nvSpPr>
          <p:cNvPr id="122983" name="Text Box 103"/>
          <p:cNvSpPr txBox="1">
            <a:spLocks noChangeArrowheads="1"/>
          </p:cNvSpPr>
          <p:nvPr/>
        </p:nvSpPr>
        <p:spPr bwMode="auto">
          <a:xfrm>
            <a:off x="873125" y="3225800"/>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a:t>
            </a:r>
            <a:endParaRPr lang="en-US" sz="1000" b="1"/>
          </a:p>
        </p:txBody>
      </p:sp>
      <p:sp>
        <p:nvSpPr>
          <p:cNvPr id="122984" name="Text Box 104"/>
          <p:cNvSpPr txBox="1">
            <a:spLocks noChangeArrowheads="1"/>
          </p:cNvSpPr>
          <p:nvPr/>
        </p:nvSpPr>
        <p:spPr bwMode="auto">
          <a:xfrm>
            <a:off x="544513" y="3103563"/>
            <a:ext cx="254000" cy="244475"/>
          </a:xfrm>
          <a:prstGeom prst="rect">
            <a:avLst/>
          </a:prstGeom>
          <a:noFill/>
          <a:ln w="28575">
            <a:noFill/>
            <a:miter lim="800000"/>
            <a:headEnd/>
            <a:tailEnd/>
          </a:ln>
        </p:spPr>
        <p:txBody>
          <a:bodyPr wrap="none">
            <a:spAutoFit/>
          </a:bodyPr>
          <a:lstStyle/>
          <a:p>
            <a:pPr algn="r" eaLnBrk="0" hangingPunct="0">
              <a:spcBef>
                <a:spcPct val="50000"/>
              </a:spcBef>
            </a:pPr>
            <a:r>
              <a:rPr lang="en-GB" sz="1000" b="1"/>
              <a:t>0</a:t>
            </a:r>
            <a:endParaRPr lang="en-US" sz="1000" b="1"/>
          </a:p>
        </p:txBody>
      </p:sp>
      <p:sp>
        <p:nvSpPr>
          <p:cNvPr id="122985" name="Text Box 105"/>
          <p:cNvSpPr txBox="1">
            <a:spLocks noChangeArrowheads="1"/>
          </p:cNvSpPr>
          <p:nvPr/>
        </p:nvSpPr>
        <p:spPr bwMode="auto">
          <a:xfrm>
            <a:off x="439738" y="2868613"/>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0.2</a:t>
            </a:r>
            <a:endParaRPr lang="en-US" sz="1000" b="1"/>
          </a:p>
        </p:txBody>
      </p:sp>
      <p:sp>
        <p:nvSpPr>
          <p:cNvPr id="122986" name="Text Box 106"/>
          <p:cNvSpPr txBox="1">
            <a:spLocks noChangeArrowheads="1"/>
          </p:cNvSpPr>
          <p:nvPr/>
        </p:nvSpPr>
        <p:spPr bwMode="auto">
          <a:xfrm>
            <a:off x="439738" y="2627313"/>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0.4</a:t>
            </a:r>
            <a:endParaRPr lang="en-US" sz="1000" b="1"/>
          </a:p>
        </p:txBody>
      </p:sp>
      <p:sp>
        <p:nvSpPr>
          <p:cNvPr id="122987" name="Text Box 107"/>
          <p:cNvSpPr txBox="1">
            <a:spLocks noChangeArrowheads="1"/>
          </p:cNvSpPr>
          <p:nvPr/>
        </p:nvSpPr>
        <p:spPr bwMode="auto">
          <a:xfrm>
            <a:off x="439738" y="2393950"/>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0.6</a:t>
            </a:r>
            <a:endParaRPr lang="en-US" sz="1000" b="1"/>
          </a:p>
        </p:txBody>
      </p:sp>
      <p:sp>
        <p:nvSpPr>
          <p:cNvPr id="122988" name="Text Box 108"/>
          <p:cNvSpPr txBox="1">
            <a:spLocks noChangeArrowheads="1"/>
          </p:cNvSpPr>
          <p:nvPr/>
        </p:nvSpPr>
        <p:spPr bwMode="auto">
          <a:xfrm>
            <a:off x="439738" y="2154238"/>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0.8</a:t>
            </a:r>
            <a:endParaRPr lang="en-US" sz="1000" b="1"/>
          </a:p>
        </p:txBody>
      </p:sp>
      <p:sp>
        <p:nvSpPr>
          <p:cNvPr id="122989" name="Text Box 109"/>
          <p:cNvSpPr txBox="1">
            <a:spLocks noChangeArrowheads="1"/>
          </p:cNvSpPr>
          <p:nvPr/>
        </p:nvSpPr>
        <p:spPr bwMode="auto">
          <a:xfrm>
            <a:off x="439738" y="1912938"/>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1.0</a:t>
            </a:r>
            <a:endParaRPr lang="en-US" sz="1000" b="1"/>
          </a:p>
        </p:txBody>
      </p:sp>
      <p:sp>
        <p:nvSpPr>
          <p:cNvPr id="122990" name="Text Box 110"/>
          <p:cNvSpPr txBox="1">
            <a:spLocks noChangeArrowheads="1"/>
          </p:cNvSpPr>
          <p:nvPr/>
        </p:nvSpPr>
        <p:spPr bwMode="auto">
          <a:xfrm>
            <a:off x="439738" y="1676400"/>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1.2</a:t>
            </a:r>
            <a:endParaRPr lang="en-US" sz="1000" b="1"/>
          </a:p>
        </p:txBody>
      </p:sp>
      <p:sp>
        <p:nvSpPr>
          <p:cNvPr id="122991" name="Line 111"/>
          <p:cNvSpPr>
            <a:spLocks noChangeShapeType="1"/>
          </p:cNvSpPr>
          <p:nvPr/>
        </p:nvSpPr>
        <p:spPr bwMode="auto">
          <a:xfrm>
            <a:off x="990600" y="2970213"/>
            <a:ext cx="0" cy="165100"/>
          </a:xfrm>
          <a:prstGeom prst="line">
            <a:avLst/>
          </a:prstGeom>
          <a:noFill/>
          <a:ln w="28575">
            <a:solidFill>
              <a:srgbClr val="EC8026"/>
            </a:solidFill>
            <a:round/>
            <a:headEnd/>
            <a:tailEnd/>
          </a:ln>
        </p:spPr>
        <p:txBody>
          <a:bodyPr>
            <a:spAutoFit/>
          </a:bodyPr>
          <a:lstStyle/>
          <a:p>
            <a:endParaRPr lang="en-US"/>
          </a:p>
        </p:txBody>
      </p:sp>
      <p:sp>
        <p:nvSpPr>
          <p:cNvPr id="122992" name="Line 112"/>
          <p:cNvSpPr>
            <a:spLocks noChangeShapeType="1"/>
          </p:cNvSpPr>
          <p:nvPr/>
        </p:nvSpPr>
        <p:spPr bwMode="auto">
          <a:xfrm>
            <a:off x="1233488" y="2647950"/>
            <a:ext cx="0" cy="349250"/>
          </a:xfrm>
          <a:prstGeom prst="line">
            <a:avLst/>
          </a:prstGeom>
          <a:noFill/>
          <a:ln w="28575">
            <a:solidFill>
              <a:srgbClr val="EC8026"/>
            </a:solidFill>
            <a:round/>
            <a:headEnd/>
            <a:tailEnd/>
          </a:ln>
        </p:spPr>
        <p:txBody>
          <a:bodyPr>
            <a:spAutoFit/>
          </a:bodyPr>
          <a:lstStyle/>
          <a:p>
            <a:endParaRPr lang="en-US"/>
          </a:p>
        </p:txBody>
      </p:sp>
      <p:sp>
        <p:nvSpPr>
          <p:cNvPr id="122993" name="Line 113"/>
          <p:cNvSpPr>
            <a:spLocks noChangeShapeType="1"/>
          </p:cNvSpPr>
          <p:nvPr/>
        </p:nvSpPr>
        <p:spPr bwMode="auto">
          <a:xfrm>
            <a:off x="1441450" y="1925638"/>
            <a:ext cx="0" cy="711200"/>
          </a:xfrm>
          <a:prstGeom prst="line">
            <a:avLst/>
          </a:prstGeom>
          <a:noFill/>
          <a:ln w="28575">
            <a:solidFill>
              <a:srgbClr val="EC8026"/>
            </a:solidFill>
            <a:round/>
            <a:headEnd/>
            <a:tailEnd/>
          </a:ln>
        </p:spPr>
        <p:txBody>
          <a:bodyPr>
            <a:spAutoFit/>
          </a:bodyPr>
          <a:lstStyle/>
          <a:p>
            <a:endParaRPr lang="en-US"/>
          </a:p>
        </p:txBody>
      </p:sp>
      <p:sp>
        <p:nvSpPr>
          <p:cNvPr id="122994" name="Line 114"/>
          <p:cNvSpPr>
            <a:spLocks noChangeShapeType="1"/>
          </p:cNvSpPr>
          <p:nvPr/>
        </p:nvSpPr>
        <p:spPr bwMode="auto">
          <a:xfrm>
            <a:off x="1693863" y="2486025"/>
            <a:ext cx="0" cy="704850"/>
          </a:xfrm>
          <a:prstGeom prst="line">
            <a:avLst/>
          </a:prstGeom>
          <a:noFill/>
          <a:ln w="28575">
            <a:solidFill>
              <a:srgbClr val="EC8026"/>
            </a:solidFill>
            <a:round/>
            <a:headEnd/>
            <a:tailEnd/>
          </a:ln>
        </p:spPr>
        <p:txBody>
          <a:bodyPr>
            <a:spAutoFit/>
          </a:bodyPr>
          <a:lstStyle/>
          <a:p>
            <a:endParaRPr lang="en-US"/>
          </a:p>
        </p:txBody>
      </p:sp>
      <p:sp>
        <p:nvSpPr>
          <p:cNvPr id="122995" name="Line 115"/>
          <p:cNvSpPr>
            <a:spLocks noChangeShapeType="1"/>
          </p:cNvSpPr>
          <p:nvPr/>
        </p:nvSpPr>
        <p:spPr bwMode="auto">
          <a:xfrm>
            <a:off x="1893888" y="2081213"/>
            <a:ext cx="0" cy="690562"/>
          </a:xfrm>
          <a:prstGeom prst="line">
            <a:avLst/>
          </a:prstGeom>
          <a:noFill/>
          <a:ln w="28575">
            <a:solidFill>
              <a:srgbClr val="EC8026"/>
            </a:solidFill>
            <a:round/>
            <a:headEnd/>
            <a:tailEnd/>
          </a:ln>
        </p:spPr>
        <p:txBody>
          <a:bodyPr>
            <a:spAutoFit/>
          </a:bodyPr>
          <a:lstStyle/>
          <a:p>
            <a:endParaRPr lang="en-US"/>
          </a:p>
        </p:txBody>
      </p:sp>
      <p:sp>
        <p:nvSpPr>
          <p:cNvPr id="122996" name="Line 116"/>
          <p:cNvSpPr>
            <a:spLocks noChangeShapeType="1"/>
          </p:cNvSpPr>
          <p:nvPr/>
        </p:nvSpPr>
        <p:spPr bwMode="auto">
          <a:xfrm>
            <a:off x="2147888" y="1852613"/>
            <a:ext cx="0" cy="714375"/>
          </a:xfrm>
          <a:prstGeom prst="line">
            <a:avLst/>
          </a:prstGeom>
          <a:noFill/>
          <a:ln w="28575">
            <a:solidFill>
              <a:srgbClr val="EC8026"/>
            </a:solidFill>
            <a:round/>
            <a:headEnd/>
            <a:tailEnd/>
          </a:ln>
        </p:spPr>
        <p:txBody>
          <a:bodyPr>
            <a:spAutoFit/>
          </a:bodyPr>
          <a:lstStyle/>
          <a:p>
            <a:endParaRPr lang="en-US"/>
          </a:p>
        </p:txBody>
      </p:sp>
      <p:sp>
        <p:nvSpPr>
          <p:cNvPr id="122997" name="Line 117"/>
          <p:cNvSpPr>
            <a:spLocks noChangeShapeType="1"/>
          </p:cNvSpPr>
          <p:nvPr/>
        </p:nvSpPr>
        <p:spPr bwMode="auto">
          <a:xfrm>
            <a:off x="2413000" y="2408238"/>
            <a:ext cx="0" cy="804862"/>
          </a:xfrm>
          <a:prstGeom prst="line">
            <a:avLst/>
          </a:prstGeom>
          <a:noFill/>
          <a:ln w="28575">
            <a:solidFill>
              <a:srgbClr val="EC8026"/>
            </a:solidFill>
            <a:round/>
            <a:headEnd/>
            <a:tailEnd/>
          </a:ln>
        </p:spPr>
        <p:txBody>
          <a:bodyPr>
            <a:spAutoFit/>
          </a:bodyPr>
          <a:lstStyle/>
          <a:p>
            <a:endParaRPr lang="en-US"/>
          </a:p>
        </p:txBody>
      </p:sp>
      <p:sp>
        <p:nvSpPr>
          <p:cNvPr id="122998" name="Line 118"/>
          <p:cNvSpPr>
            <a:spLocks noChangeShapeType="1"/>
          </p:cNvSpPr>
          <p:nvPr/>
        </p:nvSpPr>
        <p:spPr bwMode="auto">
          <a:xfrm>
            <a:off x="2386013" y="2408238"/>
            <a:ext cx="49212" cy="0"/>
          </a:xfrm>
          <a:prstGeom prst="line">
            <a:avLst/>
          </a:prstGeom>
          <a:noFill/>
          <a:ln w="28575">
            <a:solidFill>
              <a:srgbClr val="EC8026"/>
            </a:solidFill>
            <a:round/>
            <a:headEnd/>
            <a:tailEnd/>
          </a:ln>
        </p:spPr>
        <p:txBody>
          <a:bodyPr>
            <a:spAutoFit/>
          </a:bodyPr>
          <a:lstStyle/>
          <a:p>
            <a:endParaRPr lang="en-US"/>
          </a:p>
        </p:txBody>
      </p:sp>
      <p:sp>
        <p:nvSpPr>
          <p:cNvPr id="122999" name="Line 119"/>
          <p:cNvSpPr>
            <a:spLocks noChangeShapeType="1"/>
          </p:cNvSpPr>
          <p:nvPr/>
        </p:nvSpPr>
        <p:spPr bwMode="auto">
          <a:xfrm>
            <a:off x="2782888" y="3148013"/>
            <a:ext cx="0" cy="71437"/>
          </a:xfrm>
          <a:prstGeom prst="line">
            <a:avLst/>
          </a:prstGeom>
          <a:noFill/>
          <a:ln w="28575">
            <a:solidFill>
              <a:srgbClr val="EC8026"/>
            </a:solidFill>
            <a:round/>
            <a:headEnd/>
            <a:tailEnd/>
          </a:ln>
        </p:spPr>
        <p:txBody>
          <a:bodyPr>
            <a:spAutoFit/>
          </a:bodyPr>
          <a:lstStyle/>
          <a:p>
            <a:endParaRPr lang="en-US"/>
          </a:p>
        </p:txBody>
      </p:sp>
      <p:sp>
        <p:nvSpPr>
          <p:cNvPr id="123000" name="Line 120"/>
          <p:cNvSpPr>
            <a:spLocks noChangeShapeType="1"/>
          </p:cNvSpPr>
          <p:nvPr/>
        </p:nvSpPr>
        <p:spPr bwMode="auto">
          <a:xfrm>
            <a:off x="2757488" y="3141663"/>
            <a:ext cx="49212" cy="0"/>
          </a:xfrm>
          <a:prstGeom prst="line">
            <a:avLst/>
          </a:prstGeom>
          <a:noFill/>
          <a:ln w="28575">
            <a:solidFill>
              <a:srgbClr val="EC8026"/>
            </a:solidFill>
            <a:round/>
            <a:headEnd/>
            <a:tailEnd/>
          </a:ln>
        </p:spPr>
        <p:txBody>
          <a:bodyPr>
            <a:spAutoFit/>
          </a:bodyPr>
          <a:lstStyle/>
          <a:p>
            <a:endParaRPr lang="en-US"/>
          </a:p>
        </p:txBody>
      </p:sp>
      <p:sp>
        <p:nvSpPr>
          <p:cNvPr id="123001" name="Line 121"/>
          <p:cNvSpPr>
            <a:spLocks noChangeShapeType="1"/>
          </p:cNvSpPr>
          <p:nvPr/>
        </p:nvSpPr>
        <p:spPr bwMode="auto">
          <a:xfrm>
            <a:off x="2122488" y="1851025"/>
            <a:ext cx="49212" cy="0"/>
          </a:xfrm>
          <a:prstGeom prst="line">
            <a:avLst/>
          </a:prstGeom>
          <a:noFill/>
          <a:ln w="28575">
            <a:solidFill>
              <a:srgbClr val="EC8026"/>
            </a:solidFill>
            <a:round/>
            <a:headEnd/>
            <a:tailEnd/>
          </a:ln>
        </p:spPr>
        <p:txBody>
          <a:bodyPr>
            <a:spAutoFit/>
          </a:bodyPr>
          <a:lstStyle/>
          <a:p>
            <a:endParaRPr lang="en-US"/>
          </a:p>
        </p:txBody>
      </p:sp>
      <p:sp>
        <p:nvSpPr>
          <p:cNvPr id="123002" name="Line 122"/>
          <p:cNvSpPr>
            <a:spLocks noChangeShapeType="1"/>
          </p:cNvSpPr>
          <p:nvPr/>
        </p:nvSpPr>
        <p:spPr bwMode="auto">
          <a:xfrm>
            <a:off x="1865313" y="2076450"/>
            <a:ext cx="49212" cy="0"/>
          </a:xfrm>
          <a:prstGeom prst="line">
            <a:avLst/>
          </a:prstGeom>
          <a:noFill/>
          <a:ln w="28575">
            <a:solidFill>
              <a:srgbClr val="EC8026"/>
            </a:solidFill>
            <a:round/>
            <a:headEnd/>
            <a:tailEnd/>
          </a:ln>
        </p:spPr>
        <p:txBody>
          <a:bodyPr>
            <a:spAutoFit/>
          </a:bodyPr>
          <a:lstStyle/>
          <a:p>
            <a:endParaRPr lang="en-US"/>
          </a:p>
        </p:txBody>
      </p:sp>
      <p:sp>
        <p:nvSpPr>
          <p:cNvPr id="123003" name="Line 123"/>
          <p:cNvSpPr>
            <a:spLocks noChangeShapeType="1"/>
          </p:cNvSpPr>
          <p:nvPr/>
        </p:nvSpPr>
        <p:spPr bwMode="auto">
          <a:xfrm>
            <a:off x="1668463" y="2487613"/>
            <a:ext cx="49212" cy="0"/>
          </a:xfrm>
          <a:prstGeom prst="line">
            <a:avLst/>
          </a:prstGeom>
          <a:noFill/>
          <a:ln w="28575">
            <a:solidFill>
              <a:srgbClr val="EC8026"/>
            </a:solidFill>
            <a:round/>
            <a:headEnd/>
            <a:tailEnd/>
          </a:ln>
        </p:spPr>
        <p:txBody>
          <a:bodyPr>
            <a:spAutoFit/>
          </a:bodyPr>
          <a:lstStyle/>
          <a:p>
            <a:endParaRPr lang="en-US"/>
          </a:p>
        </p:txBody>
      </p:sp>
      <p:sp>
        <p:nvSpPr>
          <p:cNvPr id="123004" name="Line 124"/>
          <p:cNvSpPr>
            <a:spLocks noChangeShapeType="1"/>
          </p:cNvSpPr>
          <p:nvPr/>
        </p:nvSpPr>
        <p:spPr bwMode="auto">
          <a:xfrm>
            <a:off x="1416050" y="1922463"/>
            <a:ext cx="49213" cy="0"/>
          </a:xfrm>
          <a:prstGeom prst="line">
            <a:avLst/>
          </a:prstGeom>
          <a:noFill/>
          <a:ln w="28575">
            <a:solidFill>
              <a:srgbClr val="EC8026"/>
            </a:solidFill>
            <a:round/>
            <a:headEnd/>
            <a:tailEnd/>
          </a:ln>
        </p:spPr>
        <p:txBody>
          <a:bodyPr>
            <a:spAutoFit/>
          </a:bodyPr>
          <a:lstStyle/>
          <a:p>
            <a:endParaRPr lang="en-US"/>
          </a:p>
        </p:txBody>
      </p:sp>
      <p:sp>
        <p:nvSpPr>
          <p:cNvPr id="123005" name="Line 125"/>
          <p:cNvSpPr>
            <a:spLocks noChangeShapeType="1"/>
          </p:cNvSpPr>
          <p:nvPr/>
        </p:nvSpPr>
        <p:spPr bwMode="auto">
          <a:xfrm>
            <a:off x="1208088" y="2635250"/>
            <a:ext cx="49212" cy="0"/>
          </a:xfrm>
          <a:prstGeom prst="line">
            <a:avLst/>
          </a:prstGeom>
          <a:noFill/>
          <a:ln w="28575">
            <a:solidFill>
              <a:srgbClr val="EC8026"/>
            </a:solidFill>
            <a:round/>
            <a:headEnd/>
            <a:tailEnd/>
          </a:ln>
        </p:spPr>
        <p:txBody>
          <a:bodyPr>
            <a:spAutoFit/>
          </a:bodyPr>
          <a:lstStyle/>
          <a:p>
            <a:endParaRPr lang="en-US"/>
          </a:p>
        </p:txBody>
      </p:sp>
      <p:sp>
        <p:nvSpPr>
          <p:cNvPr id="123006" name="Line 126"/>
          <p:cNvSpPr>
            <a:spLocks noChangeShapeType="1"/>
          </p:cNvSpPr>
          <p:nvPr/>
        </p:nvSpPr>
        <p:spPr bwMode="auto">
          <a:xfrm>
            <a:off x="965200" y="2971800"/>
            <a:ext cx="49213" cy="0"/>
          </a:xfrm>
          <a:prstGeom prst="line">
            <a:avLst/>
          </a:prstGeom>
          <a:noFill/>
          <a:ln w="28575">
            <a:solidFill>
              <a:srgbClr val="EC8026"/>
            </a:solidFill>
            <a:round/>
            <a:headEnd/>
            <a:tailEnd/>
          </a:ln>
        </p:spPr>
        <p:txBody>
          <a:bodyPr>
            <a:spAutoFit/>
          </a:bodyPr>
          <a:lstStyle/>
          <a:p>
            <a:endParaRPr lang="en-US"/>
          </a:p>
        </p:txBody>
      </p:sp>
      <p:sp>
        <p:nvSpPr>
          <p:cNvPr id="123007" name="Line 127"/>
          <p:cNvSpPr>
            <a:spLocks noChangeShapeType="1"/>
          </p:cNvSpPr>
          <p:nvPr/>
        </p:nvSpPr>
        <p:spPr bwMode="auto">
          <a:xfrm>
            <a:off x="990600" y="1687513"/>
            <a:ext cx="0" cy="711200"/>
          </a:xfrm>
          <a:prstGeom prst="line">
            <a:avLst/>
          </a:prstGeom>
          <a:noFill/>
          <a:ln w="28575">
            <a:solidFill>
              <a:srgbClr val="EC8026"/>
            </a:solidFill>
            <a:round/>
            <a:headEnd/>
            <a:tailEnd/>
          </a:ln>
        </p:spPr>
        <p:txBody>
          <a:bodyPr>
            <a:spAutoFit/>
          </a:bodyPr>
          <a:lstStyle/>
          <a:p>
            <a:endParaRPr lang="en-US"/>
          </a:p>
        </p:txBody>
      </p:sp>
      <p:sp>
        <p:nvSpPr>
          <p:cNvPr id="123008" name="Line 128"/>
          <p:cNvSpPr>
            <a:spLocks noChangeShapeType="1"/>
          </p:cNvSpPr>
          <p:nvPr/>
        </p:nvSpPr>
        <p:spPr bwMode="auto">
          <a:xfrm>
            <a:off x="965200" y="1684338"/>
            <a:ext cx="49213" cy="0"/>
          </a:xfrm>
          <a:prstGeom prst="line">
            <a:avLst/>
          </a:prstGeom>
          <a:noFill/>
          <a:ln w="28575">
            <a:solidFill>
              <a:srgbClr val="EC8026"/>
            </a:solidFill>
            <a:round/>
            <a:headEnd/>
            <a:tailEnd/>
          </a:ln>
        </p:spPr>
        <p:txBody>
          <a:bodyPr>
            <a:spAutoFit/>
          </a:bodyPr>
          <a:lstStyle/>
          <a:p>
            <a:endParaRPr lang="en-US"/>
          </a:p>
        </p:txBody>
      </p:sp>
      <p:sp>
        <p:nvSpPr>
          <p:cNvPr id="123009" name="Line 129"/>
          <p:cNvSpPr>
            <a:spLocks noChangeShapeType="1"/>
          </p:cNvSpPr>
          <p:nvPr/>
        </p:nvSpPr>
        <p:spPr bwMode="auto">
          <a:xfrm>
            <a:off x="2790825" y="1693863"/>
            <a:ext cx="0" cy="804862"/>
          </a:xfrm>
          <a:prstGeom prst="line">
            <a:avLst/>
          </a:prstGeom>
          <a:noFill/>
          <a:ln w="28575">
            <a:solidFill>
              <a:srgbClr val="EC8026"/>
            </a:solidFill>
            <a:round/>
            <a:headEnd/>
            <a:tailEnd/>
          </a:ln>
        </p:spPr>
        <p:txBody>
          <a:bodyPr>
            <a:spAutoFit/>
          </a:bodyPr>
          <a:lstStyle/>
          <a:p>
            <a:endParaRPr lang="en-US"/>
          </a:p>
        </p:txBody>
      </p:sp>
      <p:sp>
        <p:nvSpPr>
          <p:cNvPr id="123010" name="Line 130"/>
          <p:cNvSpPr>
            <a:spLocks noChangeShapeType="1"/>
          </p:cNvSpPr>
          <p:nvPr/>
        </p:nvSpPr>
        <p:spPr bwMode="auto">
          <a:xfrm>
            <a:off x="2763838" y="1693863"/>
            <a:ext cx="49212" cy="0"/>
          </a:xfrm>
          <a:prstGeom prst="line">
            <a:avLst/>
          </a:prstGeom>
          <a:noFill/>
          <a:ln w="28575">
            <a:solidFill>
              <a:srgbClr val="EC8026"/>
            </a:solidFill>
            <a:round/>
            <a:headEnd/>
            <a:tailEnd/>
          </a:ln>
        </p:spPr>
        <p:txBody>
          <a:bodyPr>
            <a:spAutoFit/>
          </a:bodyPr>
          <a:lstStyle/>
          <a:p>
            <a:endParaRPr lang="en-US"/>
          </a:p>
        </p:txBody>
      </p:sp>
      <p:sp>
        <p:nvSpPr>
          <p:cNvPr id="123011" name="AutoShape 131"/>
          <p:cNvSpPr>
            <a:spLocks noChangeArrowheads="1"/>
          </p:cNvSpPr>
          <p:nvPr/>
        </p:nvSpPr>
        <p:spPr bwMode="auto">
          <a:xfrm>
            <a:off x="2249488" y="1900238"/>
            <a:ext cx="71437" cy="144462"/>
          </a:xfrm>
          <a:prstGeom prst="downArrow">
            <a:avLst>
              <a:gd name="adj1" fmla="val 50000"/>
              <a:gd name="adj2" fmla="val 50556"/>
            </a:avLst>
          </a:prstGeom>
          <a:solidFill>
            <a:srgbClr val="EC8026"/>
          </a:solidFill>
          <a:ln w="28575">
            <a:noFill/>
            <a:miter lim="800000"/>
            <a:headEnd/>
            <a:tailEnd/>
          </a:ln>
        </p:spPr>
        <p:txBody>
          <a:bodyPr wrap="none" anchor="ctr">
            <a:spAutoFit/>
          </a:bodyPr>
          <a:lstStyle/>
          <a:p>
            <a:endParaRPr lang="en-US"/>
          </a:p>
        </p:txBody>
      </p:sp>
      <p:sp>
        <p:nvSpPr>
          <p:cNvPr id="123012" name="AutoShape 132"/>
          <p:cNvSpPr>
            <a:spLocks noChangeArrowheads="1"/>
          </p:cNvSpPr>
          <p:nvPr/>
        </p:nvSpPr>
        <p:spPr bwMode="auto">
          <a:xfrm>
            <a:off x="1597025" y="1889125"/>
            <a:ext cx="71438" cy="144463"/>
          </a:xfrm>
          <a:prstGeom prst="downArrow">
            <a:avLst>
              <a:gd name="adj1" fmla="val 50000"/>
              <a:gd name="adj2" fmla="val 50555"/>
            </a:avLst>
          </a:prstGeom>
          <a:solidFill>
            <a:srgbClr val="EC8026"/>
          </a:solidFill>
          <a:ln w="28575">
            <a:noFill/>
            <a:miter lim="800000"/>
            <a:headEnd/>
            <a:tailEnd/>
          </a:ln>
        </p:spPr>
        <p:txBody>
          <a:bodyPr wrap="none" anchor="ctr">
            <a:spAutoFit/>
          </a:bodyPr>
          <a:lstStyle/>
          <a:p>
            <a:endParaRPr lang="en-US"/>
          </a:p>
        </p:txBody>
      </p:sp>
      <p:sp>
        <p:nvSpPr>
          <p:cNvPr id="123013" name="AutoShape 133"/>
          <p:cNvSpPr>
            <a:spLocks noChangeArrowheads="1"/>
          </p:cNvSpPr>
          <p:nvPr/>
        </p:nvSpPr>
        <p:spPr bwMode="auto">
          <a:xfrm>
            <a:off x="1066800" y="1903413"/>
            <a:ext cx="71438" cy="144462"/>
          </a:xfrm>
          <a:prstGeom prst="downArrow">
            <a:avLst>
              <a:gd name="adj1" fmla="val 50000"/>
              <a:gd name="adj2" fmla="val 50555"/>
            </a:avLst>
          </a:prstGeom>
          <a:solidFill>
            <a:srgbClr val="EC8026"/>
          </a:solidFill>
          <a:ln w="28575">
            <a:noFill/>
            <a:miter lim="800000"/>
            <a:headEnd/>
            <a:tailEnd/>
          </a:ln>
        </p:spPr>
        <p:txBody>
          <a:bodyPr wrap="none" anchor="ctr">
            <a:spAutoFit/>
          </a:bodyPr>
          <a:lstStyle/>
          <a:p>
            <a:endParaRPr lang="en-US"/>
          </a:p>
        </p:txBody>
      </p:sp>
      <p:sp>
        <p:nvSpPr>
          <p:cNvPr id="123014" name="Text Box 134"/>
          <p:cNvSpPr txBox="1">
            <a:spLocks noChangeArrowheads="1"/>
          </p:cNvSpPr>
          <p:nvPr/>
        </p:nvSpPr>
        <p:spPr bwMode="auto">
          <a:xfrm>
            <a:off x="1162050" y="1557338"/>
            <a:ext cx="1249363" cy="274637"/>
          </a:xfrm>
          <a:prstGeom prst="rect">
            <a:avLst/>
          </a:prstGeom>
          <a:noFill/>
          <a:ln w="28575">
            <a:noFill/>
            <a:miter lim="800000"/>
            <a:headEnd/>
            <a:tailEnd/>
          </a:ln>
        </p:spPr>
        <p:txBody>
          <a:bodyPr wrap="none">
            <a:spAutoFit/>
          </a:bodyPr>
          <a:lstStyle/>
          <a:p>
            <a:pPr algn="ctr" eaLnBrk="0" hangingPunct="0">
              <a:spcBef>
                <a:spcPct val="50000"/>
              </a:spcBef>
            </a:pPr>
            <a:r>
              <a:rPr lang="en-GB" sz="1200" b="1"/>
              <a:t>Deferiprone x3</a:t>
            </a:r>
            <a:endParaRPr lang="en-US" sz="1200" b="1"/>
          </a:p>
        </p:txBody>
      </p:sp>
      <p:sp>
        <p:nvSpPr>
          <p:cNvPr id="123015" name="Text Box 135"/>
          <p:cNvSpPr txBox="1">
            <a:spLocks noChangeArrowheads="1"/>
          </p:cNvSpPr>
          <p:nvPr/>
        </p:nvSpPr>
        <p:spPr bwMode="auto">
          <a:xfrm rot="-5400000">
            <a:off x="-117475" y="2354263"/>
            <a:ext cx="1011237" cy="274638"/>
          </a:xfrm>
          <a:prstGeom prst="rect">
            <a:avLst/>
          </a:prstGeom>
          <a:noFill/>
          <a:ln w="28575">
            <a:noFill/>
            <a:miter lim="800000"/>
            <a:headEnd/>
            <a:tailEnd/>
          </a:ln>
        </p:spPr>
        <p:txBody>
          <a:bodyPr wrap="none">
            <a:spAutoFit/>
          </a:bodyPr>
          <a:lstStyle/>
          <a:p>
            <a:pPr algn="ctr" eaLnBrk="0" hangingPunct="0">
              <a:spcBef>
                <a:spcPct val="50000"/>
              </a:spcBef>
            </a:pPr>
            <a:r>
              <a:rPr lang="en-GB" sz="1200" b="1"/>
              <a:t>LPI (</a:t>
            </a:r>
            <a:r>
              <a:rPr lang="en-GB" sz="1200" b="1">
                <a:cs typeface="Arial" pitchFamily="34" charset="0"/>
              </a:rPr>
              <a:t>µ</a:t>
            </a:r>
            <a:r>
              <a:rPr lang="en-GB" sz="1200" b="1"/>
              <a:t>mol/l)</a:t>
            </a:r>
            <a:endParaRPr lang="en-US" sz="1200" b="1"/>
          </a:p>
        </p:txBody>
      </p:sp>
      <p:sp>
        <p:nvSpPr>
          <p:cNvPr id="123016" name="Text Box 136"/>
          <p:cNvSpPr txBox="1">
            <a:spLocks noChangeArrowheads="1"/>
          </p:cNvSpPr>
          <p:nvPr/>
        </p:nvSpPr>
        <p:spPr bwMode="auto">
          <a:xfrm>
            <a:off x="3892550" y="3689350"/>
            <a:ext cx="1019175" cy="274638"/>
          </a:xfrm>
          <a:prstGeom prst="rect">
            <a:avLst/>
          </a:prstGeom>
          <a:noFill/>
          <a:ln w="28575">
            <a:noFill/>
            <a:miter lim="800000"/>
            <a:headEnd/>
            <a:tailEnd/>
          </a:ln>
        </p:spPr>
        <p:txBody>
          <a:bodyPr wrap="none">
            <a:spAutoFit/>
          </a:bodyPr>
          <a:lstStyle/>
          <a:p>
            <a:pPr eaLnBrk="0" hangingPunct="0">
              <a:spcBef>
                <a:spcPct val="50000"/>
              </a:spcBef>
            </a:pPr>
            <a:r>
              <a:rPr lang="en-GB" sz="1200" b="1"/>
              <a:t>Deferasirox</a:t>
            </a:r>
            <a:endParaRPr lang="en-US" sz="1200" b="1"/>
          </a:p>
        </p:txBody>
      </p:sp>
      <p:sp>
        <p:nvSpPr>
          <p:cNvPr id="123017" name="AutoShape 137"/>
          <p:cNvSpPr>
            <a:spLocks noChangeArrowheads="1"/>
          </p:cNvSpPr>
          <p:nvPr/>
        </p:nvSpPr>
        <p:spPr bwMode="auto">
          <a:xfrm>
            <a:off x="3900488" y="3897313"/>
            <a:ext cx="71437" cy="144462"/>
          </a:xfrm>
          <a:prstGeom prst="downArrow">
            <a:avLst>
              <a:gd name="adj1" fmla="val 50000"/>
              <a:gd name="adj2" fmla="val 50556"/>
            </a:avLst>
          </a:prstGeom>
          <a:solidFill>
            <a:srgbClr val="EC8026"/>
          </a:solidFill>
          <a:ln w="28575">
            <a:noFill/>
            <a:miter lim="800000"/>
            <a:headEnd/>
            <a:tailEnd/>
          </a:ln>
        </p:spPr>
        <p:txBody>
          <a:bodyPr wrap="none" anchor="ctr">
            <a:spAutoFit/>
          </a:bodyPr>
          <a:lstStyle/>
          <a:p>
            <a:endParaRPr lang="en-US"/>
          </a:p>
        </p:txBody>
      </p:sp>
      <p:sp>
        <p:nvSpPr>
          <p:cNvPr id="123018" name="Text Box 138"/>
          <p:cNvSpPr txBox="1">
            <a:spLocks noChangeArrowheads="1"/>
          </p:cNvSpPr>
          <p:nvPr/>
        </p:nvSpPr>
        <p:spPr bwMode="auto">
          <a:xfrm>
            <a:off x="4211638" y="5375275"/>
            <a:ext cx="1157287" cy="274638"/>
          </a:xfrm>
          <a:prstGeom prst="rect">
            <a:avLst/>
          </a:prstGeom>
          <a:noFill/>
          <a:ln w="28575">
            <a:noFill/>
            <a:miter lim="800000"/>
            <a:headEnd/>
            <a:tailEnd/>
          </a:ln>
        </p:spPr>
        <p:txBody>
          <a:bodyPr wrap="none">
            <a:spAutoFit/>
          </a:bodyPr>
          <a:lstStyle/>
          <a:p>
            <a:pPr algn="ctr" eaLnBrk="0" hangingPunct="0">
              <a:spcBef>
                <a:spcPct val="50000"/>
              </a:spcBef>
            </a:pPr>
            <a:r>
              <a:rPr lang="en-GB" sz="1200" b="1"/>
              <a:t>Treatment (h)</a:t>
            </a:r>
            <a:endParaRPr lang="en-US" sz="1200" b="1"/>
          </a:p>
        </p:txBody>
      </p:sp>
      <p:sp>
        <p:nvSpPr>
          <p:cNvPr id="123019" name="Rectangle 139"/>
          <p:cNvSpPr>
            <a:spLocks noChangeArrowheads="1"/>
          </p:cNvSpPr>
          <p:nvPr/>
        </p:nvSpPr>
        <p:spPr bwMode="auto">
          <a:xfrm>
            <a:off x="3733800" y="4071938"/>
            <a:ext cx="179388" cy="1152525"/>
          </a:xfrm>
          <a:prstGeom prst="rect">
            <a:avLst/>
          </a:prstGeom>
          <a:solidFill>
            <a:srgbClr val="EC8026"/>
          </a:solidFill>
          <a:ln w="28575">
            <a:noFill/>
            <a:miter lim="800000"/>
            <a:headEnd/>
            <a:tailEnd/>
          </a:ln>
        </p:spPr>
        <p:txBody>
          <a:bodyPr anchor="ctr">
            <a:spAutoFit/>
          </a:bodyPr>
          <a:lstStyle/>
          <a:p>
            <a:endParaRPr lang="en-US"/>
          </a:p>
        </p:txBody>
      </p:sp>
      <p:sp>
        <p:nvSpPr>
          <p:cNvPr id="123020" name="Rectangle 140"/>
          <p:cNvSpPr>
            <a:spLocks noChangeArrowheads="1"/>
          </p:cNvSpPr>
          <p:nvPr/>
        </p:nvSpPr>
        <p:spPr bwMode="auto">
          <a:xfrm>
            <a:off x="3970338" y="5141913"/>
            <a:ext cx="179387" cy="79375"/>
          </a:xfrm>
          <a:prstGeom prst="rect">
            <a:avLst/>
          </a:prstGeom>
          <a:solidFill>
            <a:srgbClr val="EC8026"/>
          </a:solidFill>
          <a:ln w="28575">
            <a:noFill/>
            <a:miter lim="800000"/>
            <a:headEnd/>
            <a:tailEnd/>
          </a:ln>
        </p:spPr>
        <p:txBody>
          <a:bodyPr anchor="ctr">
            <a:spAutoFit/>
          </a:bodyPr>
          <a:lstStyle/>
          <a:p>
            <a:endParaRPr lang="en-US"/>
          </a:p>
        </p:txBody>
      </p:sp>
      <p:sp>
        <p:nvSpPr>
          <p:cNvPr id="123021" name="Rectangle 141"/>
          <p:cNvSpPr>
            <a:spLocks noChangeArrowheads="1"/>
          </p:cNvSpPr>
          <p:nvPr/>
        </p:nvSpPr>
        <p:spPr bwMode="auto">
          <a:xfrm>
            <a:off x="4178300" y="5111750"/>
            <a:ext cx="179388" cy="106363"/>
          </a:xfrm>
          <a:prstGeom prst="rect">
            <a:avLst/>
          </a:prstGeom>
          <a:solidFill>
            <a:srgbClr val="EC8026"/>
          </a:solidFill>
          <a:ln w="28575">
            <a:noFill/>
            <a:miter lim="800000"/>
            <a:headEnd/>
            <a:tailEnd/>
          </a:ln>
        </p:spPr>
        <p:txBody>
          <a:bodyPr anchor="ctr">
            <a:spAutoFit/>
          </a:bodyPr>
          <a:lstStyle/>
          <a:p>
            <a:endParaRPr lang="en-US"/>
          </a:p>
        </p:txBody>
      </p:sp>
      <p:sp>
        <p:nvSpPr>
          <p:cNvPr id="123022" name="Rectangle 142"/>
          <p:cNvSpPr>
            <a:spLocks noChangeArrowheads="1"/>
          </p:cNvSpPr>
          <p:nvPr/>
        </p:nvSpPr>
        <p:spPr bwMode="auto">
          <a:xfrm>
            <a:off x="4427538" y="5138738"/>
            <a:ext cx="179387" cy="84137"/>
          </a:xfrm>
          <a:prstGeom prst="rect">
            <a:avLst/>
          </a:prstGeom>
          <a:solidFill>
            <a:srgbClr val="EC8026"/>
          </a:solidFill>
          <a:ln w="28575">
            <a:noFill/>
            <a:miter lim="800000"/>
            <a:headEnd/>
            <a:tailEnd/>
          </a:ln>
        </p:spPr>
        <p:txBody>
          <a:bodyPr anchor="ctr">
            <a:spAutoFit/>
          </a:bodyPr>
          <a:lstStyle/>
          <a:p>
            <a:endParaRPr lang="en-US"/>
          </a:p>
        </p:txBody>
      </p:sp>
      <p:sp>
        <p:nvSpPr>
          <p:cNvPr id="123023" name="Rectangle 143"/>
          <p:cNvSpPr>
            <a:spLocks noChangeArrowheads="1"/>
          </p:cNvSpPr>
          <p:nvPr/>
        </p:nvSpPr>
        <p:spPr bwMode="auto">
          <a:xfrm>
            <a:off x="4630738" y="5159375"/>
            <a:ext cx="174625" cy="69850"/>
          </a:xfrm>
          <a:prstGeom prst="rect">
            <a:avLst/>
          </a:prstGeom>
          <a:solidFill>
            <a:srgbClr val="EC8026"/>
          </a:solidFill>
          <a:ln w="28575">
            <a:noFill/>
            <a:miter lim="800000"/>
            <a:headEnd/>
            <a:tailEnd/>
          </a:ln>
        </p:spPr>
        <p:txBody>
          <a:bodyPr anchor="ctr">
            <a:spAutoFit/>
          </a:bodyPr>
          <a:lstStyle/>
          <a:p>
            <a:endParaRPr lang="en-US"/>
          </a:p>
        </p:txBody>
      </p:sp>
      <p:sp>
        <p:nvSpPr>
          <p:cNvPr id="123024" name="Rectangle 144"/>
          <p:cNvSpPr>
            <a:spLocks noChangeArrowheads="1"/>
          </p:cNvSpPr>
          <p:nvPr/>
        </p:nvSpPr>
        <p:spPr bwMode="auto">
          <a:xfrm>
            <a:off x="4884738" y="5159375"/>
            <a:ext cx="179387" cy="69850"/>
          </a:xfrm>
          <a:prstGeom prst="rect">
            <a:avLst/>
          </a:prstGeom>
          <a:solidFill>
            <a:srgbClr val="EC8026"/>
          </a:solidFill>
          <a:ln w="28575">
            <a:noFill/>
            <a:miter lim="800000"/>
            <a:headEnd/>
            <a:tailEnd/>
          </a:ln>
        </p:spPr>
        <p:txBody>
          <a:bodyPr anchor="ctr">
            <a:spAutoFit/>
          </a:bodyPr>
          <a:lstStyle/>
          <a:p>
            <a:endParaRPr lang="en-US"/>
          </a:p>
        </p:txBody>
      </p:sp>
      <p:sp>
        <p:nvSpPr>
          <p:cNvPr id="123025" name="Rectangle 145"/>
          <p:cNvSpPr>
            <a:spLocks noChangeArrowheads="1"/>
          </p:cNvSpPr>
          <p:nvPr/>
        </p:nvSpPr>
        <p:spPr bwMode="auto">
          <a:xfrm>
            <a:off x="5154613" y="4987925"/>
            <a:ext cx="179387" cy="236538"/>
          </a:xfrm>
          <a:prstGeom prst="rect">
            <a:avLst/>
          </a:prstGeom>
          <a:solidFill>
            <a:srgbClr val="EC8026"/>
          </a:solidFill>
          <a:ln w="28575">
            <a:noFill/>
            <a:miter lim="800000"/>
            <a:headEnd/>
            <a:tailEnd/>
          </a:ln>
        </p:spPr>
        <p:txBody>
          <a:bodyPr anchor="ctr">
            <a:spAutoFit/>
          </a:bodyPr>
          <a:lstStyle/>
          <a:p>
            <a:endParaRPr lang="en-US"/>
          </a:p>
        </p:txBody>
      </p:sp>
      <p:sp>
        <p:nvSpPr>
          <p:cNvPr id="123026" name="Rectangle 146"/>
          <p:cNvSpPr>
            <a:spLocks noChangeArrowheads="1"/>
          </p:cNvSpPr>
          <p:nvPr/>
        </p:nvSpPr>
        <p:spPr bwMode="auto">
          <a:xfrm>
            <a:off x="5522913" y="4943475"/>
            <a:ext cx="185737" cy="280988"/>
          </a:xfrm>
          <a:prstGeom prst="rect">
            <a:avLst/>
          </a:prstGeom>
          <a:solidFill>
            <a:srgbClr val="EC8026"/>
          </a:solidFill>
          <a:ln w="28575">
            <a:noFill/>
            <a:miter lim="800000"/>
            <a:headEnd/>
            <a:tailEnd/>
          </a:ln>
        </p:spPr>
        <p:txBody>
          <a:bodyPr anchor="ctr">
            <a:spAutoFit/>
          </a:bodyPr>
          <a:lstStyle/>
          <a:p>
            <a:endParaRPr lang="en-US"/>
          </a:p>
        </p:txBody>
      </p:sp>
      <p:sp>
        <p:nvSpPr>
          <p:cNvPr id="123027" name="Line 147"/>
          <p:cNvSpPr>
            <a:spLocks noChangeShapeType="1"/>
          </p:cNvSpPr>
          <p:nvPr/>
        </p:nvSpPr>
        <p:spPr bwMode="auto">
          <a:xfrm>
            <a:off x="3589338" y="3683000"/>
            <a:ext cx="0" cy="1550988"/>
          </a:xfrm>
          <a:prstGeom prst="line">
            <a:avLst/>
          </a:prstGeom>
          <a:noFill/>
          <a:ln w="28575">
            <a:solidFill>
              <a:schemeClr val="tx1"/>
            </a:solidFill>
            <a:round/>
            <a:headEnd/>
            <a:tailEnd/>
          </a:ln>
        </p:spPr>
        <p:txBody>
          <a:bodyPr>
            <a:spAutoFit/>
          </a:bodyPr>
          <a:lstStyle/>
          <a:p>
            <a:endParaRPr lang="en-US"/>
          </a:p>
        </p:txBody>
      </p:sp>
      <p:sp>
        <p:nvSpPr>
          <p:cNvPr id="123028" name="Line 148"/>
          <p:cNvSpPr>
            <a:spLocks noChangeShapeType="1"/>
          </p:cNvSpPr>
          <p:nvPr/>
        </p:nvSpPr>
        <p:spPr bwMode="auto">
          <a:xfrm>
            <a:off x="3563938" y="5229225"/>
            <a:ext cx="1800225" cy="0"/>
          </a:xfrm>
          <a:prstGeom prst="line">
            <a:avLst/>
          </a:prstGeom>
          <a:noFill/>
          <a:ln w="28575">
            <a:solidFill>
              <a:schemeClr val="tx1"/>
            </a:solidFill>
            <a:round/>
            <a:headEnd/>
            <a:tailEnd/>
          </a:ln>
        </p:spPr>
        <p:txBody>
          <a:bodyPr>
            <a:spAutoFit/>
          </a:bodyPr>
          <a:lstStyle/>
          <a:p>
            <a:endParaRPr lang="en-US"/>
          </a:p>
        </p:txBody>
      </p:sp>
      <p:sp>
        <p:nvSpPr>
          <p:cNvPr id="123029" name="Line 149"/>
          <p:cNvSpPr>
            <a:spLocks noChangeShapeType="1"/>
          </p:cNvSpPr>
          <p:nvPr/>
        </p:nvSpPr>
        <p:spPr bwMode="auto">
          <a:xfrm flipV="1">
            <a:off x="3552825" y="3792538"/>
            <a:ext cx="33338" cy="0"/>
          </a:xfrm>
          <a:prstGeom prst="line">
            <a:avLst/>
          </a:prstGeom>
          <a:noFill/>
          <a:ln w="28575">
            <a:solidFill>
              <a:schemeClr val="tx1"/>
            </a:solidFill>
            <a:round/>
            <a:headEnd/>
            <a:tailEnd/>
          </a:ln>
        </p:spPr>
        <p:txBody>
          <a:bodyPr>
            <a:spAutoFit/>
          </a:bodyPr>
          <a:lstStyle/>
          <a:p>
            <a:endParaRPr lang="en-US"/>
          </a:p>
        </p:txBody>
      </p:sp>
      <p:sp>
        <p:nvSpPr>
          <p:cNvPr id="123030" name="Line 150"/>
          <p:cNvSpPr>
            <a:spLocks noChangeShapeType="1"/>
          </p:cNvSpPr>
          <p:nvPr/>
        </p:nvSpPr>
        <p:spPr bwMode="auto">
          <a:xfrm flipV="1">
            <a:off x="3554413" y="4030663"/>
            <a:ext cx="33337" cy="0"/>
          </a:xfrm>
          <a:prstGeom prst="line">
            <a:avLst/>
          </a:prstGeom>
          <a:noFill/>
          <a:ln w="28575">
            <a:solidFill>
              <a:schemeClr val="tx1"/>
            </a:solidFill>
            <a:round/>
            <a:headEnd/>
            <a:tailEnd/>
          </a:ln>
        </p:spPr>
        <p:txBody>
          <a:bodyPr>
            <a:spAutoFit/>
          </a:bodyPr>
          <a:lstStyle/>
          <a:p>
            <a:endParaRPr lang="en-US"/>
          </a:p>
        </p:txBody>
      </p:sp>
      <p:sp>
        <p:nvSpPr>
          <p:cNvPr id="123031" name="Line 151"/>
          <p:cNvSpPr>
            <a:spLocks noChangeShapeType="1"/>
          </p:cNvSpPr>
          <p:nvPr/>
        </p:nvSpPr>
        <p:spPr bwMode="auto">
          <a:xfrm flipV="1">
            <a:off x="3556000" y="4268788"/>
            <a:ext cx="33338" cy="0"/>
          </a:xfrm>
          <a:prstGeom prst="line">
            <a:avLst/>
          </a:prstGeom>
          <a:noFill/>
          <a:ln w="28575">
            <a:solidFill>
              <a:schemeClr val="tx1"/>
            </a:solidFill>
            <a:round/>
            <a:headEnd/>
            <a:tailEnd/>
          </a:ln>
        </p:spPr>
        <p:txBody>
          <a:bodyPr>
            <a:spAutoFit/>
          </a:bodyPr>
          <a:lstStyle/>
          <a:p>
            <a:endParaRPr lang="en-US"/>
          </a:p>
        </p:txBody>
      </p:sp>
      <p:sp>
        <p:nvSpPr>
          <p:cNvPr id="123032" name="Line 152"/>
          <p:cNvSpPr>
            <a:spLocks noChangeShapeType="1"/>
          </p:cNvSpPr>
          <p:nvPr/>
        </p:nvSpPr>
        <p:spPr bwMode="auto">
          <a:xfrm flipV="1">
            <a:off x="3557588" y="4506913"/>
            <a:ext cx="33337" cy="0"/>
          </a:xfrm>
          <a:prstGeom prst="line">
            <a:avLst/>
          </a:prstGeom>
          <a:noFill/>
          <a:ln w="28575">
            <a:solidFill>
              <a:schemeClr val="tx1"/>
            </a:solidFill>
            <a:round/>
            <a:headEnd/>
            <a:tailEnd/>
          </a:ln>
        </p:spPr>
        <p:txBody>
          <a:bodyPr>
            <a:spAutoFit/>
          </a:bodyPr>
          <a:lstStyle/>
          <a:p>
            <a:endParaRPr lang="en-US"/>
          </a:p>
        </p:txBody>
      </p:sp>
      <p:sp>
        <p:nvSpPr>
          <p:cNvPr id="123033" name="Line 153"/>
          <p:cNvSpPr>
            <a:spLocks noChangeShapeType="1"/>
          </p:cNvSpPr>
          <p:nvPr/>
        </p:nvSpPr>
        <p:spPr bwMode="auto">
          <a:xfrm flipV="1">
            <a:off x="3559175" y="4745038"/>
            <a:ext cx="33338" cy="0"/>
          </a:xfrm>
          <a:prstGeom prst="line">
            <a:avLst/>
          </a:prstGeom>
          <a:noFill/>
          <a:ln w="28575">
            <a:solidFill>
              <a:schemeClr val="tx1"/>
            </a:solidFill>
            <a:round/>
            <a:headEnd/>
            <a:tailEnd/>
          </a:ln>
        </p:spPr>
        <p:txBody>
          <a:bodyPr>
            <a:spAutoFit/>
          </a:bodyPr>
          <a:lstStyle/>
          <a:p>
            <a:endParaRPr lang="en-US"/>
          </a:p>
        </p:txBody>
      </p:sp>
      <p:sp>
        <p:nvSpPr>
          <p:cNvPr id="123034" name="Line 154"/>
          <p:cNvSpPr>
            <a:spLocks noChangeShapeType="1"/>
          </p:cNvSpPr>
          <p:nvPr/>
        </p:nvSpPr>
        <p:spPr bwMode="auto">
          <a:xfrm flipV="1">
            <a:off x="3560763" y="4983163"/>
            <a:ext cx="33337" cy="0"/>
          </a:xfrm>
          <a:prstGeom prst="line">
            <a:avLst/>
          </a:prstGeom>
          <a:noFill/>
          <a:ln w="28575">
            <a:solidFill>
              <a:schemeClr val="tx1"/>
            </a:solidFill>
            <a:round/>
            <a:headEnd/>
            <a:tailEnd/>
          </a:ln>
        </p:spPr>
        <p:txBody>
          <a:bodyPr>
            <a:spAutoFit/>
          </a:bodyPr>
          <a:lstStyle/>
          <a:p>
            <a:endParaRPr lang="en-US"/>
          </a:p>
        </p:txBody>
      </p:sp>
      <p:sp>
        <p:nvSpPr>
          <p:cNvPr id="123035" name="Line 155"/>
          <p:cNvSpPr>
            <a:spLocks noChangeShapeType="1"/>
          </p:cNvSpPr>
          <p:nvPr/>
        </p:nvSpPr>
        <p:spPr bwMode="auto">
          <a:xfrm>
            <a:off x="3824288" y="5222875"/>
            <a:ext cx="0" cy="47625"/>
          </a:xfrm>
          <a:prstGeom prst="line">
            <a:avLst/>
          </a:prstGeom>
          <a:noFill/>
          <a:ln w="28575">
            <a:solidFill>
              <a:schemeClr val="tx1"/>
            </a:solidFill>
            <a:round/>
            <a:headEnd/>
            <a:tailEnd/>
          </a:ln>
        </p:spPr>
        <p:txBody>
          <a:bodyPr>
            <a:spAutoFit/>
          </a:bodyPr>
          <a:lstStyle/>
          <a:p>
            <a:endParaRPr lang="en-US"/>
          </a:p>
        </p:txBody>
      </p:sp>
      <p:sp>
        <p:nvSpPr>
          <p:cNvPr id="123036" name="Line 156"/>
          <p:cNvSpPr>
            <a:spLocks noChangeShapeType="1"/>
          </p:cNvSpPr>
          <p:nvPr/>
        </p:nvSpPr>
        <p:spPr bwMode="auto">
          <a:xfrm>
            <a:off x="4056063" y="5222875"/>
            <a:ext cx="0" cy="47625"/>
          </a:xfrm>
          <a:prstGeom prst="line">
            <a:avLst/>
          </a:prstGeom>
          <a:noFill/>
          <a:ln w="28575">
            <a:solidFill>
              <a:schemeClr val="tx1"/>
            </a:solidFill>
            <a:round/>
            <a:headEnd/>
            <a:tailEnd/>
          </a:ln>
        </p:spPr>
        <p:txBody>
          <a:bodyPr>
            <a:spAutoFit/>
          </a:bodyPr>
          <a:lstStyle/>
          <a:p>
            <a:endParaRPr lang="en-US"/>
          </a:p>
        </p:txBody>
      </p:sp>
      <p:sp>
        <p:nvSpPr>
          <p:cNvPr id="123037" name="Line 157"/>
          <p:cNvSpPr>
            <a:spLocks noChangeShapeType="1"/>
          </p:cNvSpPr>
          <p:nvPr/>
        </p:nvSpPr>
        <p:spPr bwMode="auto">
          <a:xfrm>
            <a:off x="4291013" y="5222875"/>
            <a:ext cx="0" cy="47625"/>
          </a:xfrm>
          <a:prstGeom prst="line">
            <a:avLst/>
          </a:prstGeom>
          <a:noFill/>
          <a:ln w="28575">
            <a:solidFill>
              <a:schemeClr val="tx1"/>
            </a:solidFill>
            <a:round/>
            <a:headEnd/>
            <a:tailEnd/>
          </a:ln>
        </p:spPr>
        <p:txBody>
          <a:bodyPr>
            <a:spAutoFit/>
          </a:bodyPr>
          <a:lstStyle/>
          <a:p>
            <a:endParaRPr lang="en-US"/>
          </a:p>
        </p:txBody>
      </p:sp>
      <p:sp>
        <p:nvSpPr>
          <p:cNvPr id="123038" name="Line 158"/>
          <p:cNvSpPr>
            <a:spLocks noChangeShapeType="1"/>
          </p:cNvSpPr>
          <p:nvPr/>
        </p:nvSpPr>
        <p:spPr bwMode="auto">
          <a:xfrm>
            <a:off x="4532313" y="5222875"/>
            <a:ext cx="0" cy="47625"/>
          </a:xfrm>
          <a:prstGeom prst="line">
            <a:avLst/>
          </a:prstGeom>
          <a:noFill/>
          <a:ln w="28575">
            <a:solidFill>
              <a:schemeClr val="tx1"/>
            </a:solidFill>
            <a:round/>
            <a:headEnd/>
            <a:tailEnd/>
          </a:ln>
        </p:spPr>
        <p:txBody>
          <a:bodyPr>
            <a:spAutoFit/>
          </a:bodyPr>
          <a:lstStyle/>
          <a:p>
            <a:endParaRPr lang="en-US"/>
          </a:p>
        </p:txBody>
      </p:sp>
      <p:sp>
        <p:nvSpPr>
          <p:cNvPr id="123039" name="Line 159"/>
          <p:cNvSpPr>
            <a:spLocks noChangeShapeType="1"/>
          </p:cNvSpPr>
          <p:nvPr/>
        </p:nvSpPr>
        <p:spPr bwMode="auto">
          <a:xfrm>
            <a:off x="4773613" y="5222875"/>
            <a:ext cx="0" cy="47625"/>
          </a:xfrm>
          <a:prstGeom prst="line">
            <a:avLst/>
          </a:prstGeom>
          <a:noFill/>
          <a:ln w="28575">
            <a:solidFill>
              <a:schemeClr val="tx1"/>
            </a:solidFill>
            <a:round/>
            <a:headEnd/>
            <a:tailEnd/>
          </a:ln>
        </p:spPr>
        <p:txBody>
          <a:bodyPr>
            <a:spAutoFit/>
          </a:bodyPr>
          <a:lstStyle/>
          <a:p>
            <a:endParaRPr lang="en-US"/>
          </a:p>
        </p:txBody>
      </p:sp>
      <p:sp>
        <p:nvSpPr>
          <p:cNvPr id="123040" name="Line 160"/>
          <p:cNvSpPr>
            <a:spLocks noChangeShapeType="1"/>
          </p:cNvSpPr>
          <p:nvPr/>
        </p:nvSpPr>
        <p:spPr bwMode="auto">
          <a:xfrm>
            <a:off x="5014913" y="5222875"/>
            <a:ext cx="0" cy="47625"/>
          </a:xfrm>
          <a:prstGeom prst="line">
            <a:avLst/>
          </a:prstGeom>
          <a:noFill/>
          <a:ln w="28575">
            <a:solidFill>
              <a:schemeClr val="tx1"/>
            </a:solidFill>
            <a:round/>
            <a:headEnd/>
            <a:tailEnd/>
          </a:ln>
        </p:spPr>
        <p:txBody>
          <a:bodyPr>
            <a:spAutoFit/>
          </a:bodyPr>
          <a:lstStyle/>
          <a:p>
            <a:endParaRPr lang="en-US"/>
          </a:p>
        </p:txBody>
      </p:sp>
      <p:sp>
        <p:nvSpPr>
          <p:cNvPr id="123041" name="Line 161"/>
          <p:cNvSpPr>
            <a:spLocks noChangeShapeType="1"/>
          </p:cNvSpPr>
          <p:nvPr/>
        </p:nvSpPr>
        <p:spPr bwMode="auto">
          <a:xfrm>
            <a:off x="5256213" y="5222875"/>
            <a:ext cx="0" cy="47625"/>
          </a:xfrm>
          <a:prstGeom prst="line">
            <a:avLst/>
          </a:prstGeom>
          <a:noFill/>
          <a:ln w="28575">
            <a:solidFill>
              <a:schemeClr val="tx1"/>
            </a:solidFill>
            <a:round/>
            <a:headEnd/>
            <a:tailEnd/>
          </a:ln>
        </p:spPr>
        <p:txBody>
          <a:bodyPr>
            <a:spAutoFit/>
          </a:bodyPr>
          <a:lstStyle/>
          <a:p>
            <a:endParaRPr lang="en-US"/>
          </a:p>
        </p:txBody>
      </p:sp>
      <p:sp>
        <p:nvSpPr>
          <p:cNvPr id="123042" name="Line 162"/>
          <p:cNvSpPr>
            <a:spLocks noChangeShapeType="1"/>
          </p:cNvSpPr>
          <p:nvPr/>
        </p:nvSpPr>
        <p:spPr bwMode="auto">
          <a:xfrm>
            <a:off x="5614988" y="5229225"/>
            <a:ext cx="0" cy="47625"/>
          </a:xfrm>
          <a:prstGeom prst="line">
            <a:avLst/>
          </a:prstGeom>
          <a:noFill/>
          <a:ln w="28575">
            <a:solidFill>
              <a:schemeClr val="tx1"/>
            </a:solidFill>
            <a:round/>
            <a:headEnd/>
            <a:tailEnd/>
          </a:ln>
        </p:spPr>
        <p:txBody>
          <a:bodyPr>
            <a:spAutoFit/>
          </a:bodyPr>
          <a:lstStyle/>
          <a:p>
            <a:endParaRPr lang="en-US"/>
          </a:p>
        </p:txBody>
      </p:sp>
      <p:sp>
        <p:nvSpPr>
          <p:cNvPr id="123043" name="Line 163"/>
          <p:cNvSpPr>
            <a:spLocks noChangeShapeType="1"/>
          </p:cNvSpPr>
          <p:nvPr/>
        </p:nvSpPr>
        <p:spPr bwMode="auto">
          <a:xfrm flipH="1">
            <a:off x="5334000" y="5195888"/>
            <a:ext cx="55563" cy="82550"/>
          </a:xfrm>
          <a:prstGeom prst="line">
            <a:avLst/>
          </a:prstGeom>
          <a:noFill/>
          <a:ln w="28575">
            <a:solidFill>
              <a:schemeClr val="tx1"/>
            </a:solidFill>
            <a:round/>
            <a:headEnd/>
            <a:tailEnd/>
          </a:ln>
        </p:spPr>
        <p:txBody>
          <a:bodyPr>
            <a:spAutoFit/>
          </a:bodyPr>
          <a:lstStyle/>
          <a:p>
            <a:endParaRPr lang="en-US"/>
          </a:p>
        </p:txBody>
      </p:sp>
      <p:sp>
        <p:nvSpPr>
          <p:cNvPr id="123044" name="Line 164"/>
          <p:cNvSpPr>
            <a:spLocks noChangeShapeType="1"/>
          </p:cNvSpPr>
          <p:nvPr/>
        </p:nvSpPr>
        <p:spPr bwMode="auto">
          <a:xfrm flipH="1">
            <a:off x="5373688" y="5195888"/>
            <a:ext cx="55562" cy="82550"/>
          </a:xfrm>
          <a:prstGeom prst="line">
            <a:avLst/>
          </a:prstGeom>
          <a:noFill/>
          <a:ln w="28575">
            <a:solidFill>
              <a:schemeClr val="tx1"/>
            </a:solidFill>
            <a:round/>
            <a:headEnd/>
            <a:tailEnd/>
          </a:ln>
        </p:spPr>
        <p:txBody>
          <a:bodyPr>
            <a:spAutoFit/>
          </a:bodyPr>
          <a:lstStyle/>
          <a:p>
            <a:endParaRPr lang="en-US"/>
          </a:p>
        </p:txBody>
      </p:sp>
      <p:sp>
        <p:nvSpPr>
          <p:cNvPr id="123045" name="Line 165"/>
          <p:cNvSpPr>
            <a:spLocks noChangeShapeType="1"/>
          </p:cNvSpPr>
          <p:nvPr/>
        </p:nvSpPr>
        <p:spPr bwMode="auto">
          <a:xfrm>
            <a:off x="5408613" y="5229225"/>
            <a:ext cx="412750" cy="0"/>
          </a:xfrm>
          <a:prstGeom prst="line">
            <a:avLst/>
          </a:prstGeom>
          <a:noFill/>
          <a:ln w="28575">
            <a:solidFill>
              <a:schemeClr val="tx1"/>
            </a:solidFill>
            <a:round/>
            <a:headEnd/>
            <a:tailEnd/>
          </a:ln>
        </p:spPr>
        <p:txBody>
          <a:bodyPr>
            <a:spAutoFit/>
          </a:bodyPr>
          <a:lstStyle/>
          <a:p>
            <a:endParaRPr lang="en-US"/>
          </a:p>
        </p:txBody>
      </p:sp>
      <p:sp>
        <p:nvSpPr>
          <p:cNvPr id="123046" name="Text Box 166"/>
          <p:cNvSpPr txBox="1">
            <a:spLocks noChangeArrowheads="1"/>
          </p:cNvSpPr>
          <p:nvPr/>
        </p:nvSpPr>
        <p:spPr bwMode="auto">
          <a:xfrm>
            <a:off x="5464175" y="5202238"/>
            <a:ext cx="32385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24</a:t>
            </a:r>
            <a:endParaRPr lang="en-US" sz="1000" b="1"/>
          </a:p>
        </p:txBody>
      </p:sp>
      <p:sp>
        <p:nvSpPr>
          <p:cNvPr id="123047" name="Text Box 167"/>
          <p:cNvSpPr txBox="1">
            <a:spLocks noChangeArrowheads="1"/>
          </p:cNvSpPr>
          <p:nvPr/>
        </p:nvSpPr>
        <p:spPr bwMode="auto">
          <a:xfrm>
            <a:off x="5095875" y="5202238"/>
            <a:ext cx="32385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12</a:t>
            </a:r>
            <a:endParaRPr lang="en-US" sz="1000" b="1"/>
          </a:p>
        </p:txBody>
      </p:sp>
      <p:sp>
        <p:nvSpPr>
          <p:cNvPr id="123048" name="Text Box 168"/>
          <p:cNvSpPr txBox="1">
            <a:spLocks noChangeArrowheads="1"/>
          </p:cNvSpPr>
          <p:nvPr/>
        </p:nvSpPr>
        <p:spPr bwMode="auto">
          <a:xfrm>
            <a:off x="4852988" y="5202238"/>
            <a:ext cx="32385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10</a:t>
            </a:r>
            <a:endParaRPr lang="en-US" sz="1000" b="1"/>
          </a:p>
        </p:txBody>
      </p:sp>
      <p:sp>
        <p:nvSpPr>
          <p:cNvPr id="123049" name="Text Box 169"/>
          <p:cNvSpPr txBox="1">
            <a:spLocks noChangeArrowheads="1"/>
          </p:cNvSpPr>
          <p:nvPr/>
        </p:nvSpPr>
        <p:spPr bwMode="auto">
          <a:xfrm>
            <a:off x="4654550" y="5202238"/>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8</a:t>
            </a:r>
            <a:endParaRPr lang="en-US" sz="1000" b="1"/>
          </a:p>
        </p:txBody>
      </p:sp>
      <p:sp>
        <p:nvSpPr>
          <p:cNvPr id="123050" name="Text Box 170"/>
          <p:cNvSpPr txBox="1">
            <a:spLocks noChangeArrowheads="1"/>
          </p:cNvSpPr>
          <p:nvPr/>
        </p:nvSpPr>
        <p:spPr bwMode="auto">
          <a:xfrm>
            <a:off x="4414838" y="5202238"/>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6</a:t>
            </a:r>
            <a:endParaRPr lang="en-US" sz="1000" b="1"/>
          </a:p>
        </p:txBody>
      </p:sp>
      <p:sp>
        <p:nvSpPr>
          <p:cNvPr id="123051" name="Text Box 171"/>
          <p:cNvSpPr txBox="1">
            <a:spLocks noChangeArrowheads="1"/>
          </p:cNvSpPr>
          <p:nvPr/>
        </p:nvSpPr>
        <p:spPr bwMode="auto">
          <a:xfrm>
            <a:off x="4168775" y="5202238"/>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4</a:t>
            </a:r>
            <a:endParaRPr lang="en-US" sz="1000" b="1"/>
          </a:p>
        </p:txBody>
      </p:sp>
      <p:sp>
        <p:nvSpPr>
          <p:cNvPr id="123052" name="Text Box 172"/>
          <p:cNvSpPr txBox="1">
            <a:spLocks noChangeArrowheads="1"/>
          </p:cNvSpPr>
          <p:nvPr/>
        </p:nvSpPr>
        <p:spPr bwMode="auto">
          <a:xfrm>
            <a:off x="3917950" y="5202238"/>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2</a:t>
            </a:r>
            <a:endParaRPr lang="en-US" sz="1000" b="1"/>
          </a:p>
        </p:txBody>
      </p:sp>
      <p:sp>
        <p:nvSpPr>
          <p:cNvPr id="123053" name="Text Box 173"/>
          <p:cNvSpPr txBox="1">
            <a:spLocks noChangeArrowheads="1"/>
          </p:cNvSpPr>
          <p:nvPr/>
        </p:nvSpPr>
        <p:spPr bwMode="auto">
          <a:xfrm>
            <a:off x="3705225" y="5202238"/>
            <a:ext cx="254000"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a:t>
            </a:r>
            <a:endParaRPr lang="en-US" sz="1000" b="1"/>
          </a:p>
        </p:txBody>
      </p:sp>
      <p:sp>
        <p:nvSpPr>
          <p:cNvPr id="123054" name="Text Box 174"/>
          <p:cNvSpPr txBox="1">
            <a:spLocks noChangeArrowheads="1"/>
          </p:cNvSpPr>
          <p:nvPr/>
        </p:nvSpPr>
        <p:spPr bwMode="auto">
          <a:xfrm>
            <a:off x="3376613" y="5080000"/>
            <a:ext cx="254000" cy="244475"/>
          </a:xfrm>
          <a:prstGeom prst="rect">
            <a:avLst/>
          </a:prstGeom>
          <a:noFill/>
          <a:ln w="28575">
            <a:noFill/>
            <a:miter lim="800000"/>
            <a:headEnd/>
            <a:tailEnd/>
          </a:ln>
        </p:spPr>
        <p:txBody>
          <a:bodyPr wrap="none">
            <a:spAutoFit/>
          </a:bodyPr>
          <a:lstStyle/>
          <a:p>
            <a:pPr algn="r" eaLnBrk="0" hangingPunct="0">
              <a:spcBef>
                <a:spcPct val="50000"/>
              </a:spcBef>
            </a:pPr>
            <a:r>
              <a:rPr lang="en-GB" sz="1000" b="1"/>
              <a:t>0</a:t>
            </a:r>
            <a:endParaRPr lang="en-US" sz="1000" b="1"/>
          </a:p>
        </p:txBody>
      </p:sp>
      <p:sp>
        <p:nvSpPr>
          <p:cNvPr id="123055" name="Text Box 175"/>
          <p:cNvSpPr txBox="1">
            <a:spLocks noChangeArrowheads="1"/>
          </p:cNvSpPr>
          <p:nvPr/>
        </p:nvSpPr>
        <p:spPr bwMode="auto">
          <a:xfrm>
            <a:off x="3271838" y="4845050"/>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0.2</a:t>
            </a:r>
            <a:endParaRPr lang="en-US" sz="1000" b="1"/>
          </a:p>
        </p:txBody>
      </p:sp>
      <p:sp>
        <p:nvSpPr>
          <p:cNvPr id="123056" name="Text Box 176"/>
          <p:cNvSpPr txBox="1">
            <a:spLocks noChangeArrowheads="1"/>
          </p:cNvSpPr>
          <p:nvPr/>
        </p:nvSpPr>
        <p:spPr bwMode="auto">
          <a:xfrm>
            <a:off x="3271838" y="4603750"/>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0.4</a:t>
            </a:r>
            <a:endParaRPr lang="en-US" sz="1000" b="1"/>
          </a:p>
        </p:txBody>
      </p:sp>
      <p:sp>
        <p:nvSpPr>
          <p:cNvPr id="123057" name="Text Box 177"/>
          <p:cNvSpPr txBox="1">
            <a:spLocks noChangeArrowheads="1"/>
          </p:cNvSpPr>
          <p:nvPr/>
        </p:nvSpPr>
        <p:spPr bwMode="auto">
          <a:xfrm>
            <a:off x="3271838" y="4370388"/>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0.6</a:t>
            </a:r>
            <a:endParaRPr lang="en-US" sz="1000" b="1"/>
          </a:p>
        </p:txBody>
      </p:sp>
      <p:sp>
        <p:nvSpPr>
          <p:cNvPr id="123058" name="Text Box 178"/>
          <p:cNvSpPr txBox="1">
            <a:spLocks noChangeArrowheads="1"/>
          </p:cNvSpPr>
          <p:nvPr/>
        </p:nvSpPr>
        <p:spPr bwMode="auto">
          <a:xfrm>
            <a:off x="3271838" y="4130675"/>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0.8</a:t>
            </a:r>
            <a:endParaRPr lang="en-US" sz="1000" b="1"/>
          </a:p>
        </p:txBody>
      </p:sp>
      <p:sp>
        <p:nvSpPr>
          <p:cNvPr id="123059" name="Text Box 179"/>
          <p:cNvSpPr txBox="1">
            <a:spLocks noChangeArrowheads="1"/>
          </p:cNvSpPr>
          <p:nvPr/>
        </p:nvSpPr>
        <p:spPr bwMode="auto">
          <a:xfrm>
            <a:off x="3271838" y="3889375"/>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1.0</a:t>
            </a:r>
            <a:endParaRPr lang="en-US" sz="1000" b="1"/>
          </a:p>
        </p:txBody>
      </p:sp>
      <p:sp>
        <p:nvSpPr>
          <p:cNvPr id="123060" name="Text Box 180"/>
          <p:cNvSpPr txBox="1">
            <a:spLocks noChangeArrowheads="1"/>
          </p:cNvSpPr>
          <p:nvPr/>
        </p:nvSpPr>
        <p:spPr bwMode="auto">
          <a:xfrm>
            <a:off x="3271838" y="3652838"/>
            <a:ext cx="358775" cy="244475"/>
          </a:xfrm>
          <a:prstGeom prst="rect">
            <a:avLst/>
          </a:prstGeom>
          <a:noFill/>
          <a:ln w="28575">
            <a:noFill/>
            <a:miter lim="800000"/>
            <a:headEnd/>
            <a:tailEnd/>
          </a:ln>
        </p:spPr>
        <p:txBody>
          <a:bodyPr wrap="none">
            <a:spAutoFit/>
          </a:bodyPr>
          <a:lstStyle/>
          <a:p>
            <a:pPr algn="ctr" eaLnBrk="0" hangingPunct="0">
              <a:spcBef>
                <a:spcPct val="50000"/>
              </a:spcBef>
            </a:pPr>
            <a:r>
              <a:rPr lang="en-GB" sz="1000" b="1"/>
              <a:t>1.2</a:t>
            </a:r>
            <a:endParaRPr lang="en-US" sz="1000" b="1"/>
          </a:p>
        </p:txBody>
      </p:sp>
      <p:sp>
        <p:nvSpPr>
          <p:cNvPr id="123061" name="Line 181"/>
          <p:cNvSpPr>
            <a:spLocks noChangeShapeType="1"/>
          </p:cNvSpPr>
          <p:nvPr/>
        </p:nvSpPr>
        <p:spPr bwMode="auto">
          <a:xfrm>
            <a:off x="3813175" y="3694113"/>
            <a:ext cx="0" cy="457200"/>
          </a:xfrm>
          <a:prstGeom prst="line">
            <a:avLst/>
          </a:prstGeom>
          <a:noFill/>
          <a:ln w="28575">
            <a:solidFill>
              <a:srgbClr val="EC8026"/>
            </a:solidFill>
            <a:round/>
            <a:headEnd/>
            <a:tailEnd/>
          </a:ln>
        </p:spPr>
        <p:txBody>
          <a:bodyPr>
            <a:spAutoFit/>
          </a:bodyPr>
          <a:lstStyle/>
          <a:p>
            <a:endParaRPr lang="en-US"/>
          </a:p>
        </p:txBody>
      </p:sp>
      <p:sp>
        <p:nvSpPr>
          <p:cNvPr id="123062" name="Line 182"/>
          <p:cNvSpPr>
            <a:spLocks noChangeShapeType="1"/>
          </p:cNvSpPr>
          <p:nvPr/>
        </p:nvSpPr>
        <p:spPr bwMode="auto">
          <a:xfrm>
            <a:off x="4062413" y="5013325"/>
            <a:ext cx="0" cy="122238"/>
          </a:xfrm>
          <a:prstGeom prst="line">
            <a:avLst/>
          </a:prstGeom>
          <a:noFill/>
          <a:ln w="28575">
            <a:solidFill>
              <a:srgbClr val="EC8026"/>
            </a:solidFill>
            <a:round/>
            <a:headEnd/>
            <a:tailEnd/>
          </a:ln>
        </p:spPr>
        <p:txBody>
          <a:bodyPr>
            <a:spAutoFit/>
          </a:bodyPr>
          <a:lstStyle/>
          <a:p>
            <a:endParaRPr lang="en-US"/>
          </a:p>
        </p:txBody>
      </p:sp>
      <p:sp>
        <p:nvSpPr>
          <p:cNvPr id="123063" name="Line 183"/>
          <p:cNvSpPr>
            <a:spLocks noChangeShapeType="1"/>
          </p:cNvSpPr>
          <p:nvPr/>
        </p:nvSpPr>
        <p:spPr bwMode="auto">
          <a:xfrm>
            <a:off x="4270375" y="4986338"/>
            <a:ext cx="0" cy="190500"/>
          </a:xfrm>
          <a:prstGeom prst="line">
            <a:avLst/>
          </a:prstGeom>
          <a:noFill/>
          <a:ln w="28575">
            <a:solidFill>
              <a:srgbClr val="EC8026"/>
            </a:solidFill>
            <a:round/>
            <a:headEnd/>
            <a:tailEnd/>
          </a:ln>
        </p:spPr>
        <p:txBody>
          <a:bodyPr>
            <a:spAutoFit/>
          </a:bodyPr>
          <a:lstStyle/>
          <a:p>
            <a:endParaRPr lang="en-US"/>
          </a:p>
        </p:txBody>
      </p:sp>
      <p:sp>
        <p:nvSpPr>
          <p:cNvPr id="123064" name="Line 184"/>
          <p:cNvSpPr>
            <a:spLocks noChangeShapeType="1"/>
          </p:cNvSpPr>
          <p:nvPr/>
        </p:nvSpPr>
        <p:spPr bwMode="auto">
          <a:xfrm>
            <a:off x="4522788" y="4991100"/>
            <a:ext cx="0" cy="192088"/>
          </a:xfrm>
          <a:prstGeom prst="line">
            <a:avLst/>
          </a:prstGeom>
          <a:noFill/>
          <a:ln w="28575">
            <a:solidFill>
              <a:srgbClr val="EC8026"/>
            </a:solidFill>
            <a:round/>
            <a:headEnd/>
            <a:tailEnd/>
          </a:ln>
        </p:spPr>
        <p:txBody>
          <a:bodyPr>
            <a:spAutoFit/>
          </a:bodyPr>
          <a:lstStyle/>
          <a:p>
            <a:endParaRPr lang="en-US"/>
          </a:p>
        </p:txBody>
      </p:sp>
      <p:sp>
        <p:nvSpPr>
          <p:cNvPr id="123065" name="Line 185"/>
          <p:cNvSpPr>
            <a:spLocks noChangeShapeType="1"/>
          </p:cNvSpPr>
          <p:nvPr/>
        </p:nvSpPr>
        <p:spPr bwMode="auto">
          <a:xfrm>
            <a:off x="4719638" y="4994275"/>
            <a:ext cx="0" cy="222250"/>
          </a:xfrm>
          <a:prstGeom prst="line">
            <a:avLst/>
          </a:prstGeom>
          <a:noFill/>
          <a:ln w="28575">
            <a:solidFill>
              <a:srgbClr val="EC8026"/>
            </a:solidFill>
            <a:round/>
            <a:headEnd/>
            <a:tailEnd/>
          </a:ln>
        </p:spPr>
        <p:txBody>
          <a:bodyPr>
            <a:spAutoFit/>
          </a:bodyPr>
          <a:lstStyle/>
          <a:p>
            <a:endParaRPr lang="en-US"/>
          </a:p>
        </p:txBody>
      </p:sp>
      <p:sp>
        <p:nvSpPr>
          <p:cNvPr id="123066" name="Line 186"/>
          <p:cNvSpPr>
            <a:spLocks noChangeShapeType="1"/>
          </p:cNvSpPr>
          <p:nvPr/>
        </p:nvSpPr>
        <p:spPr bwMode="auto">
          <a:xfrm>
            <a:off x="4973638" y="5076825"/>
            <a:ext cx="0" cy="80963"/>
          </a:xfrm>
          <a:prstGeom prst="line">
            <a:avLst/>
          </a:prstGeom>
          <a:noFill/>
          <a:ln w="28575">
            <a:solidFill>
              <a:srgbClr val="EC8026"/>
            </a:solidFill>
            <a:round/>
            <a:headEnd/>
            <a:tailEnd/>
          </a:ln>
        </p:spPr>
        <p:txBody>
          <a:bodyPr>
            <a:spAutoFit/>
          </a:bodyPr>
          <a:lstStyle/>
          <a:p>
            <a:endParaRPr lang="en-US"/>
          </a:p>
        </p:txBody>
      </p:sp>
      <p:sp>
        <p:nvSpPr>
          <p:cNvPr id="123067" name="Line 187"/>
          <p:cNvSpPr>
            <a:spLocks noChangeShapeType="1"/>
          </p:cNvSpPr>
          <p:nvPr/>
        </p:nvSpPr>
        <p:spPr bwMode="auto">
          <a:xfrm>
            <a:off x="5241925" y="4638675"/>
            <a:ext cx="0" cy="411163"/>
          </a:xfrm>
          <a:prstGeom prst="line">
            <a:avLst/>
          </a:prstGeom>
          <a:noFill/>
          <a:ln w="28575">
            <a:solidFill>
              <a:srgbClr val="EC8026"/>
            </a:solidFill>
            <a:round/>
            <a:headEnd/>
            <a:tailEnd/>
          </a:ln>
        </p:spPr>
        <p:txBody>
          <a:bodyPr>
            <a:spAutoFit/>
          </a:bodyPr>
          <a:lstStyle/>
          <a:p>
            <a:endParaRPr lang="en-US"/>
          </a:p>
        </p:txBody>
      </p:sp>
      <p:sp>
        <p:nvSpPr>
          <p:cNvPr id="123068" name="Line 188"/>
          <p:cNvSpPr>
            <a:spLocks noChangeShapeType="1"/>
          </p:cNvSpPr>
          <p:nvPr/>
        </p:nvSpPr>
        <p:spPr bwMode="auto">
          <a:xfrm>
            <a:off x="5214938" y="4638675"/>
            <a:ext cx="49212" cy="0"/>
          </a:xfrm>
          <a:prstGeom prst="line">
            <a:avLst/>
          </a:prstGeom>
          <a:noFill/>
          <a:ln w="28575">
            <a:solidFill>
              <a:srgbClr val="EC8026"/>
            </a:solidFill>
            <a:round/>
            <a:headEnd/>
            <a:tailEnd/>
          </a:ln>
        </p:spPr>
        <p:txBody>
          <a:bodyPr>
            <a:spAutoFit/>
          </a:bodyPr>
          <a:lstStyle/>
          <a:p>
            <a:endParaRPr lang="en-US"/>
          </a:p>
        </p:txBody>
      </p:sp>
      <p:sp>
        <p:nvSpPr>
          <p:cNvPr id="123069" name="Line 189"/>
          <p:cNvSpPr>
            <a:spLocks noChangeShapeType="1"/>
          </p:cNvSpPr>
          <p:nvPr/>
        </p:nvSpPr>
        <p:spPr bwMode="auto">
          <a:xfrm>
            <a:off x="5614988" y="4576763"/>
            <a:ext cx="0" cy="423862"/>
          </a:xfrm>
          <a:prstGeom prst="line">
            <a:avLst/>
          </a:prstGeom>
          <a:noFill/>
          <a:ln w="28575">
            <a:solidFill>
              <a:srgbClr val="EC8026"/>
            </a:solidFill>
            <a:round/>
            <a:headEnd/>
            <a:tailEnd/>
          </a:ln>
        </p:spPr>
        <p:txBody>
          <a:bodyPr>
            <a:spAutoFit/>
          </a:bodyPr>
          <a:lstStyle/>
          <a:p>
            <a:endParaRPr lang="en-US"/>
          </a:p>
        </p:txBody>
      </p:sp>
      <p:sp>
        <p:nvSpPr>
          <p:cNvPr id="123070" name="Line 190"/>
          <p:cNvSpPr>
            <a:spLocks noChangeShapeType="1"/>
          </p:cNvSpPr>
          <p:nvPr/>
        </p:nvSpPr>
        <p:spPr bwMode="auto">
          <a:xfrm>
            <a:off x="5589588" y="4570413"/>
            <a:ext cx="49212" cy="0"/>
          </a:xfrm>
          <a:prstGeom prst="line">
            <a:avLst/>
          </a:prstGeom>
          <a:noFill/>
          <a:ln w="28575">
            <a:solidFill>
              <a:srgbClr val="EC8026"/>
            </a:solidFill>
            <a:round/>
            <a:headEnd/>
            <a:tailEnd/>
          </a:ln>
        </p:spPr>
        <p:txBody>
          <a:bodyPr>
            <a:spAutoFit/>
          </a:bodyPr>
          <a:lstStyle/>
          <a:p>
            <a:endParaRPr lang="en-US"/>
          </a:p>
        </p:txBody>
      </p:sp>
      <p:sp>
        <p:nvSpPr>
          <p:cNvPr id="123071" name="Line 191"/>
          <p:cNvSpPr>
            <a:spLocks noChangeShapeType="1"/>
          </p:cNvSpPr>
          <p:nvPr/>
        </p:nvSpPr>
        <p:spPr bwMode="auto">
          <a:xfrm>
            <a:off x="4948238" y="5075238"/>
            <a:ext cx="49212" cy="0"/>
          </a:xfrm>
          <a:prstGeom prst="line">
            <a:avLst/>
          </a:prstGeom>
          <a:noFill/>
          <a:ln w="28575">
            <a:solidFill>
              <a:srgbClr val="EC8026"/>
            </a:solidFill>
            <a:round/>
            <a:headEnd/>
            <a:tailEnd/>
          </a:ln>
        </p:spPr>
        <p:txBody>
          <a:bodyPr>
            <a:spAutoFit/>
          </a:bodyPr>
          <a:lstStyle/>
          <a:p>
            <a:endParaRPr lang="en-US"/>
          </a:p>
        </p:txBody>
      </p:sp>
      <p:sp>
        <p:nvSpPr>
          <p:cNvPr id="123072" name="Line 192"/>
          <p:cNvSpPr>
            <a:spLocks noChangeShapeType="1"/>
          </p:cNvSpPr>
          <p:nvPr/>
        </p:nvSpPr>
        <p:spPr bwMode="auto">
          <a:xfrm>
            <a:off x="4694238" y="5002213"/>
            <a:ext cx="49212" cy="0"/>
          </a:xfrm>
          <a:prstGeom prst="line">
            <a:avLst/>
          </a:prstGeom>
          <a:noFill/>
          <a:ln w="28575">
            <a:solidFill>
              <a:srgbClr val="EC8026"/>
            </a:solidFill>
            <a:round/>
            <a:headEnd/>
            <a:tailEnd/>
          </a:ln>
        </p:spPr>
        <p:txBody>
          <a:bodyPr>
            <a:spAutoFit/>
          </a:bodyPr>
          <a:lstStyle/>
          <a:p>
            <a:endParaRPr lang="en-US"/>
          </a:p>
        </p:txBody>
      </p:sp>
      <p:sp>
        <p:nvSpPr>
          <p:cNvPr id="123073" name="Line 193"/>
          <p:cNvSpPr>
            <a:spLocks noChangeShapeType="1"/>
          </p:cNvSpPr>
          <p:nvPr/>
        </p:nvSpPr>
        <p:spPr bwMode="auto">
          <a:xfrm>
            <a:off x="4497388" y="4992688"/>
            <a:ext cx="49212" cy="0"/>
          </a:xfrm>
          <a:prstGeom prst="line">
            <a:avLst/>
          </a:prstGeom>
          <a:noFill/>
          <a:ln w="28575">
            <a:solidFill>
              <a:srgbClr val="EC8026"/>
            </a:solidFill>
            <a:round/>
            <a:headEnd/>
            <a:tailEnd/>
          </a:ln>
        </p:spPr>
        <p:txBody>
          <a:bodyPr>
            <a:spAutoFit/>
          </a:bodyPr>
          <a:lstStyle/>
          <a:p>
            <a:endParaRPr lang="en-US"/>
          </a:p>
        </p:txBody>
      </p:sp>
      <p:sp>
        <p:nvSpPr>
          <p:cNvPr id="123074" name="Line 194"/>
          <p:cNvSpPr>
            <a:spLocks noChangeShapeType="1"/>
          </p:cNvSpPr>
          <p:nvPr/>
        </p:nvSpPr>
        <p:spPr bwMode="auto">
          <a:xfrm>
            <a:off x="4244975" y="4983163"/>
            <a:ext cx="49213" cy="0"/>
          </a:xfrm>
          <a:prstGeom prst="line">
            <a:avLst/>
          </a:prstGeom>
          <a:noFill/>
          <a:ln w="28575">
            <a:solidFill>
              <a:srgbClr val="EC8026"/>
            </a:solidFill>
            <a:round/>
            <a:headEnd/>
            <a:tailEnd/>
          </a:ln>
        </p:spPr>
        <p:txBody>
          <a:bodyPr>
            <a:spAutoFit/>
          </a:bodyPr>
          <a:lstStyle/>
          <a:p>
            <a:endParaRPr lang="en-US"/>
          </a:p>
        </p:txBody>
      </p:sp>
      <p:sp>
        <p:nvSpPr>
          <p:cNvPr id="123075" name="Line 195"/>
          <p:cNvSpPr>
            <a:spLocks noChangeShapeType="1"/>
          </p:cNvSpPr>
          <p:nvPr/>
        </p:nvSpPr>
        <p:spPr bwMode="auto">
          <a:xfrm>
            <a:off x="4037013" y="5059363"/>
            <a:ext cx="49212" cy="0"/>
          </a:xfrm>
          <a:prstGeom prst="line">
            <a:avLst/>
          </a:prstGeom>
          <a:noFill/>
          <a:ln w="28575">
            <a:solidFill>
              <a:srgbClr val="EC8026"/>
            </a:solidFill>
            <a:round/>
            <a:headEnd/>
            <a:tailEnd/>
          </a:ln>
        </p:spPr>
        <p:txBody>
          <a:bodyPr>
            <a:spAutoFit/>
          </a:bodyPr>
          <a:lstStyle/>
          <a:p>
            <a:endParaRPr lang="en-US"/>
          </a:p>
        </p:txBody>
      </p:sp>
      <p:sp>
        <p:nvSpPr>
          <p:cNvPr id="123076" name="Line 196"/>
          <p:cNvSpPr>
            <a:spLocks noChangeShapeType="1"/>
          </p:cNvSpPr>
          <p:nvPr/>
        </p:nvSpPr>
        <p:spPr bwMode="auto">
          <a:xfrm>
            <a:off x="3787775" y="3695700"/>
            <a:ext cx="49213" cy="0"/>
          </a:xfrm>
          <a:prstGeom prst="line">
            <a:avLst/>
          </a:prstGeom>
          <a:noFill/>
          <a:ln w="28575">
            <a:solidFill>
              <a:srgbClr val="EC8026"/>
            </a:solidFill>
            <a:round/>
            <a:headEnd/>
            <a:tailEnd/>
          </a:ln>
        </p:spPr>
        <p:txBody>
          <a:bodyPr>
            <a:spAutoFit/>
          </a:bodyPr>
          <a:lstStyle/>
          <a:p>
            <a:endParaRPr lang="en-US"/>
          </a:p>
        </p:txBody>
      </p:sp>
      <p:grpSp>
        <p:nvGrpSpPr>
          <p:cNvPr id="123077" name="Group 197"/>
          <p:cNvGrpSpPr>
            <a:grpSpLocks/>
          </p:cNvGrpSpPr>
          <p:nvPr/>
        </p:nvGrpSpPr>
        <p:grpSpPr bwMode="auto">
          <a:xfrm>
            <a:off x="439738" y="3651250"/>
            <a:ext cx="2763837" cy="2001838"/>
            <a:chOff x="277" y="2300"/>
            <a:chExt cx="1741" cy="1261"/>
          </a:xfrm>
        </p:grpSpPr>
        <p:sp>
          <p:nvSpPr>
            <p:cNvPr id="123079" name="AutoShape 198"/>
            <p:cNvSpPr>
              <a:spLocks noChangeArrowheads="1"/>
            </p:cNvSpPr>
            <p:nvPr/>
          </p:nvSpPr>
          <p:spPr bwMode="auto">
            <a:xfrm>
              <a:off x="1406" y="2485"/>
              <a:ext cx="45" cy="91"/>
            </a:xfrm>
            <a:prstGeom prst="downArrow">
              <a:avLst>
                <a:gd name="adj1" fmla="val 50000"/>
                <a:gd name="adj2" fmla="val 50556"/>
              </a:avLst>
            </a:prstGeom>
            <a:solidFill>
              <a:srgbClr val="EC8026"/>
            </a:solidFill>
            <a:ln w="28575">
              <a:noFill/>
              <a:miter lim="800000"/>
              <a:headEnd/>
              <a:tailEnd/>
            </a:ln>
          </p:spPr>
          <p:txBody>
            <a:bodyPr wrap="none" anchor="ctr">
              <a:spAutoFit/>
            </a:bodyPr>
            <a:lstStyle/>
            <a:p>
              <a:endParaRPr lang="en-US"/>
            </a:p>
          </p:txBody>
        </p:sp>
        <p:sp>
          <p:nvSpPr>
            <p:cNvPr id="123080" name="AutoShape 199"/>
            <p:cNvSpPr>
              <a:spLocks noChangeArrowheads="1"/>
            </p:cNvSpPr>
            <p:nvPr/>
          </p:nvSpPr>
          <p:spPr bwMode="auto">
            <a:xfrm>
              <a:off x="995" y="2478"/>
              <a:ext cx="45" cy="91"/>
            </a:xfrm>
            <a:prstGeom prst="downArrow">
              <a:avLst>
                <a:gd name="adj1" fmla="val 50000"/>
                <a:gd name="adj2" fmla="val 50556"/>
              </a:avLst>
            </a:prstGeom>
            <a:solidFill>
              <a:srgbClr val="EC8026"/>
            </a:solidFill>
            <a:ln w="28575">
              <a:noFill/>
              <a:miter lim="800000"/>
              <a:headEnd/>
              <a:tailEnd/>
            </a:ln>
          </p:spPr>
          <p:txBody>
            <a:bodyPr wrap="none" anchor="ctr">
              <a:spAutoFit/>
            </a:bodyPr>
            <a:lstStyle/>
            <a:p>
              <a:endParaRPr lang="en-US"/>
            </a:p>
          </p:txBody>
        </p:sp>
        <p:sp>
          <p:nvSpPr>
            <p:cNvPr id="123081" name="AutoShape 200"/>
            <p:cNvSpPr>
              <a:spLocks noChangeArrowheads="1"/>
            </p:cNvSpPr>
            <p:nvPr/>
          </p:nvSpPr>
          <p:spPr bwMode="auto">
            <a:xfrm>
              <a:off x="695" y="2487"/>
              <a:ext cx="45" cy="91"/>
            </a:xfrm>
            <a:prstGeom prst="downArrow">
              <a:avLst>
                <a:gd name="adj1" fmla="val 50000"/>
                <a:gd name="adj2" fmla="val 50556"/>
              </a:avLst>
            </a:prstGeom>
            <a:solidFill>
              <a:srgbClr val="EC8026"/>
            </a:solidFill>
            <a:ln w="28575">
              <a:noFill/>
              <a:miter lim="800000"/>
              <a:headEnd/>
              <a:tailEnd/>
            </a:ln>
          </p:spPr>
          <p:txBody>
            <a:bodyPr wrap="none" anchor="ctr">
              <a:spAutoFit/>
            </a:bodyPr>
            <a:lstStyle/>
            <a:p>
              <a:endParaRPr lang="en-US"/>
            </a:p>
          </p:txBody>
        </p:sp>
        <p:sp>
          <p:nvSpPr>
            <p:cNvPr id="123082" name="Text Box 201"/>
            <p:cNvSpPr txBox="1">
              <a:spLocks noChangeArrowheads="1"/>
            </p:cNvSpPr>
            <p:nvPr/>
          </p:nvSpPr>
          <p:spPr bwMode="auto">
            <a:xfrm>
              <a:off x="523" y="2312"/>
              <a:ext cx="787" cy="173"/>
            </a:xfrm>
            <a:prstGeom prst="rect">
              <a:avLst/>
            </a:prstGeom>
            <a:noFill/>
            <a:ln w="28575">
              <a:noFill/>
              <a:miter lim="800000"/>
              <a:headEnd/>
              <a:tailEnd/>
            </a:ln>
          </p:spPr>
          <p:txBody>
            <a:bodyPr wrap="none">
              <a:spAutoFit/>
            </a:bodyPr>
            <a:lstStyle/>
            <a:p>
              <a:pPr algn="ctr" eaLnBrk="0" hangingPunct="0">
                <a:spcBef>
                  <a:spcPct val="50000"/>
                </a:spcBef>
              </a:pPr>
              <a:r>
                <a:rPr lang="en-GB" sz="1200" b="1"/>
                <a:t>Deferiprone x3</a:t>
              </a:r>
              <a:endParaRPr lang="en-US" sz="1200" b="1"/>
            </a:p>
          </p:txBody>
        </p:sp>
        <p:sp>
          <p:nvSpPr>
            <p:cNvPr id="123083" name="Text Box 202"/>
            <p:cNvSpPr txBox="1">
              <a:spLocks noChangeArrowheads="1"/>
            </p:cNvSpPr>
            <p:nvPr/>
          </p:nvSpPr>
          <p:spPr bwMode="auto">
            <a:xfrm>
              <a:off x="1571" y="2311"/>
              <a:ext cx="447" cy="173"/>
            </a:xfrm>
            <a:prstGeom prst="rect">
              <a:avLst/>
            </a:prstGeom>
            <a:noFill/>
            <a:ln w="28575">
              <a:noFill/>
              <a:miter lim="800000"/>
              <a:headEnd/>
              <a:tailEnd/>
            </a:ln>
          </p:spPr>
          <p:txBody>
            <a:bodyPr wrap="none">
              <a:spAutoFit/>
            </a:bodyPr>
            <a:lstStyle/>
            <a:p>
              <a:pPr algn="ctr" eaLnBrk="0" hangingPunct="0">
                <a:spcBef>
                  <a:spcPct val="50000"/>
                </a:spcBef>
              </a:pPr>
              <a:r>
                <a:rPr lang="en-GB" sz="1200" b="1" u="sng"/>
                <a:t>--DFO--</a:t>
              </a:r>
              <a:endParaRPr lang="en-US" sz="1200" b="1" u="sng"/>
            </a:p>
          </p:txBody>
        </p:sp>
        <p:sp>
          <p:nvSpPr>
            <p:cNvPr id="123084" name="Text Box 203"/>
            <p:cNvSpPr txBox="1">
              <a:spLocks noChangeArrowheads="1"/>
            </p:cNvSpPr>
            <p:nvPr/>
          </p:nvSpPr>
          <p:spPr bwMode="auto">
            <a:xfrm>
              <a:off x="877" y="3388"/>
              <a:ext cx="729" cy="173"/>
            </a:xfrm>
            <a:prstGeom prst="rect">
              <a:avLst/>
            </a:prstGeom>
            <a:noFill/>
            <a:ln w="28575">
              <a:noFill/>
              <a:miter lim="800000"/>
              <a:headEnd/>
              <a:tailEnd/>
            </a:ln>
          </p:spPr>
          <p:txBody>
            <a:bodyPr wrap="none">
              <a:spAutoFit/>
            </a:bodyPr>
            <a:lstStyle/>
            <a:p>
              <a:pPr algn="ctr" eaLnBrk="0" hangingPunct="0">
                <a:spcBef>
                  <a:spcPct val="50000"/>
                </a:spcBef>
              </a:pPr>
              <a:r>
                <a:rPr lang="en-GB" sz="1200" b="1"/>
                <a:t>Treatment (h)</a:t>
              </a:r>
              <a:endParaRPr lang="en-US" sz="1200" b="1"/>
            </a:p>
          </p:txBody>
        </p:sp>
        <p:sp>
          <p:nvSpPr>
            <p:cNvPr id="123085" name="Rectangle 204"/>
            <p:cNvSpPr>
              <a:spLocks noChangeArrowheads="1"/>
            </p:cNvSpPr>
            <p:nvPr/>
          </p:nvSpPr>
          <p:spPr bwMode="auto">
            <a:xfrm>
              <a:off x="568" y="3213"/>
              <a:ext cx="113" cy="77"/>
            </a:xfrm>
            <a:prstGeom prst="rect">
              <a:avLst/>
            </a:prstGeom>
            <a:solidFill>
              <a:srgbClr val="EC8026"/>
            </a:solidFill>
            <a:ln w="28575">
              <a:noFill/>
              <a:miter lim="800000"/>
              <a:headEnd/>
              <a:tailEnd/>
            </a:ln>
          </p:spPr>
          <p:txBody>
            <a:bodyPr anchor="ctr">
              <a:spAutoFit/>
            </a:bodyPr>
            <a:lstStyle/>
            <a:p>
              <a:endParaRPr lang="en-US"/>
            </a:p>
          </p:txBody>
        </p:sp>
        <p:sp>
          <p:nvSpPr>
            <p:cNvPr id="123086" name="Rectangle 205"/>
            <p:cNvSpPr>
              <a:spLocks noChangeArrowheads="1"/>
            </p:cNvSpPr>
            <p:nvPr/>
          </p:nvSpPr>
          <p:spPr bwMode="auto">
            <a:xfrm>
              <a:off x="718" y="3203"/>
              <a:ext cx="113" cy="87"/>
            </a:xfrm>
            <a:prstGeom prst="rect">
              <a:avLst/>
            </a:prstGeom>
            <a:solidFill>
              <a:srgbClr val="EC8026"/>
            </a:solidFill>
            <a:ln w="28575">
              <a:noFill/>
              <a:miter lim="800000"/>
              <a:headEnd/>
              <a:tailEnd/>
            </a:ln>
          </p:spPr>
          <p:txBody>
            <a:bodyPr anchor="ctr">
              <a:spAutoFit/>
            </a:bodyPr>
            <a:lstStyle/>
            <a:p>
              <a:endParaRPr lang="en-US"/>
            </a:p>
          </p:txBody>
        </p:sp>
        <p:sp>
          <p:nvSpPr>
            <p:cNvPr id="123087" name="Rectangle 206"/>
            <p:cNvSpPr>
              <a:spLocks noChangeArrowheads="1"/>
            </p:cNvSpPr>
            <p:nvPr/>
          </p:nvSpPr>
          <p:spPr bwMode="auto">
            <a:xfrm>
              <a:off x="854" y="3113"/>
              <a:ext cx="113" cy="177"/>
            </a:xfrm>
            <a:prstGeom prst="rect">
              <a:avLst/>
            </a:prstGeom>
            <a:solidFill>
              <a:srgbClr val="EC8026"/>
            </a:solidFill>
            <a:ln w="28575">
              <a:noFill/>
              <a:miter lim="800000"/>
              <a:headEnd/>
              <a:tailEnd/>
            </a:ln>
          </p:spPr>
          <p:txBody>
            <a:bodyPr anchor="ctr">
              <a:spAutoFit/>
            </a:bodyPr>
            <a:lstStyle/>
            <a:p>
              <a:endParaRPr lang="en-US"/>
            </a:p>
          </p:txBody>
        </p:sp>
        <p:sp>
          <p:nvSpPr>
            <p:cNvPr id="123088" name="Rectangle 207"/>
            <p:cNvSpPr>
              <a:spLocks noChangeArrowheads="1"/>
            </p:cNvSpPr>
            <p:nvPr/>
          </p:nvSpPr>
          <p:spPr bwMode="auto">
            <a:xfrm>
              <a:off x="1008" y="3185"/>
              <a:ext cx="113" cy="105"/>
            </a:xfrm>
            <a:prstGeom prst="rect">
              <a:avLst/>
            </a:prstGeom>
            <a:solidFill>
              <a:srgbClr val="EC8026"/>
            </a:solidFill>
            <a:ln w="28575">
              <a:noFill/>
              <a:miter lim="800000"/>
              <a:headEnd/>
              <a:tailEnd/>
            </a:ln>
          </p:spPr>
          <p:txBody>
            <a:bodyPr anchor="ctr">
              <a:spAutoFit/>
            </a:bodyPr>
            <a:lstStyle/>
            <a:p>
              <a:endParaRPr lang="en-US"/>
            </a:p>
          </p:txBody>
        </p:sp>
        <p:sp>
          <p:nvSpPr>
            <p:cNvPr id="123089" name="Rectangle 208"/>
            <p:cNvSpPr>
              <a:spLocks noChangeArrowheads="1"/>
            </p:cNvSpPr>
            <p:nvPr/>
          </p:nvSpPr>
          <p:spPr bwMode="auto">
            <a:xfrm>
              <a:off x="1137" y="3059"/>
              <a:ext cx="113" cy="231"/>
            </a:xfrm>
            <a:prstGeom prst="rect">
              <a:avLst/>
            </a:prstGeom>
            <a:solidFill>
              <a:srgbClr val="EC8026"/>
            </a:solidFill>
            <a:ln w="28575">
              <a:noFill/>
              <a:miter lim="800000"/>
              <a:headEnd/>
              <a:tailEnd/>
            </a:ln>
          </p:spPr>
          <p:txBody>
            <a:bodyPr anchor="ctr">
              <a:spAutoFit/>
            </a:bodyPr>
            <a:lstStyle/>
            <a:p>
              <a:endParaRPr lang="en-US"/>
            </a:p>
          </p:txBody>
        </p:sp>
        <p:sp>
          <p:nvSpPr>
            <p:cNvPr id="123090" name="Rectangle 209"/>
            <p:cNvSpPr>
              <a:spLocks noChangeArrowheads="1"/>
            </p:cNvSpPr>
            <p:nvPr/>
          </p:nvSpPr>
          <p:spPr bwMode="auto">
            <a:xfrm>
              <a:off x="1297" y="3096"/>
              <a:ext cx="113" cy="194"/>
            </a:xfrm>
            <a:prstGeom prst="rect">
              <a:avLst/>
            </a:prstGeom>
            <a:solidFill>
              <a:srgbClr val="EC8026"/>
            </a:solidFill>
            <a:ln w="28575">
              <a:noFill/>
              <a:miter lim="800000"/>
              <a:headEnd/>
              <a:tailEnd/>
            </a:ln>
          </p:spPr>
          <p:txBody>
            <a:bodyPr anchor="ctr">
              <a:spAutoFit/>
            </a:bodyPr>
            <a:lstStyle/>
            <a:p>
              <a:endParaRPr lang="en-US"/>
            </a:p>
          </p:txBody>
        </p:sp>
        <p:sp>
          <p:nvSpPr>
            <p:cNvPr id="123091" name="Rectangle 210"/>
            <p:cNvSpPr>
              <a:spLocks noChangeArrowheads="1"/>
            </p:cNvSpPr>
            <p:nvPr/>
          </p:nvSpPr>
          <p:spPr bwMode="auto">
            <a:xfrm>
              <a:off x="1463" y="3113"/>
              <a:ext cx="113" cy="177"/>
            </a:xfrm>
            <a:prstGeom prst="rect">
              <a:avLst/>
            </a:prstGeom>
            <a:solidFill>
              <a:srgbClr val="EC8026"/>
            </a:solidFill>
            <a:ln w="28575">
              <a:noFill/>
              <a:miter lim="800000"/>
              <a:headEnd/>
              <a:tailEnd/>
            </a:ln>
          </p:spPr>
          <p:txBody>
            <a:bodyPr anchor="ctr">
              <a:spAutoFit/>
            </a:bodyPr>
            <a:lstStyle/>
            <a:p>
              <a:endParaRPr lang="en-US"/>
            </a:p>
          </p:txBody>
        </p:sp>
        <p:sp>
          <p:nvSpPr>
            <p:cNvPr id="123092" name="Rectangle 211"/>
            <p:cNvSpPr>
              <a:spLocks noChangeArrowheads="1"/>
            </p:cNvSpPr>
            <p:nvPr/>
          </p:nvSpPr>
          <p:spPr bwMode="auto">
            <a:xfrm>
              <a:off x="1695" y="3246"/>
              <a:ext cx="117" cy="44"/>
            </a:xfrm>
            <a:prstGeom prst="rect">
              <a:avLst/>
            </a:prstGeom>
            <a:solidFill>
              <a:srgbClr val="EC8026"/>
            </a:solidFill>
            <a:ln w="28575">
              <a:noFill/>
              <a:miter lim="800000"/>
              <a:headEnd/>
              <a:tailEnd/>
            </a:ln>
          </p:spPr>
          <p:txBody>
            <a:bodyPr anchor="ctr">
              <a:spAutoFit/>
            </a:bodyPr>
            <a:lstStyle/>
            <a:p>
              <a:endParaRPr lang="en-US"/>
            </a:p>
          </p:txBody>
        </p:sp>
        <p:sp>
          <p:nvSpPr>
            <p:cNvPr id="123093" name="Line 212"/>
            <p:cNvSpPr>
              <a:spLocks noChangeShapeType="1"/>
            </p:cNvSpPr>
            <p:nvPr/>
          </p:nvSpPr>
          <p:spPr bwMode="auto">
            <a:xfrm>
              <a:off x="477" y="2319"/>
              <a:ext cx="0" cy="977"/>
            </a:xfrm>
            <a:prstGeom prst="line">
              <a:avLst/>
            </a:prstGeom>
            <a:noFill/>
            <a:ln w="28575">
              <a:solidFill>
                <a:schemeClr val="tx1"/>
              </a:solidFill>
              <a:round/>
              <a:headEnd/>
              <a:tailEnd/>
            </a:ln>
          </p:spPr>
          <p:txBody>
            <a:bodyPr>
              <a:spAutoFit/>
            </a:bodyPr>
            <a:lstStyle/>
            <a:p>
              <a:endParaRPr lang="en-US"/>
            </a:p>
          </p:txBody>
        </p:sp>
        <p:sp>
          <p:nvSpPr>
            <p:cNvPr id="123094" name="Line 213"/>
            <p:cNvSpPr>
              <a:spLocks noChangeShapeType="1"/>
            </p:cNvSpPr>
            <p:nvPr/>
          </p:nvSpPr>
          <p:spPr bwMode="auto">
            <a:xfrm>
              <a:off x="461" y="3293"/>
              <a:ext cx="1134" cy="0"/>
            </a:xfrm>
            <a:prstGeom prst="line">
              <a:avLst/>
            </a:prstGeom>
            <a:noFill/>
            <a:ln w="28575">
              <a:solidFill>
                <a:schemeClr val="tx1"/>
              </a:solidFill>
              <a:round/>
              <a:headEnd/>
              <a:tailEnd/>
            </a:ln>
          </p:spPr>
          <p:txBody>
            <a:bodyPr>
              <a:spAutoFit/>
            </a:bodyPr>
            <a:lstStyle/>
            <a:p>
              <a:endParaRPr lang="en-US"/>
            </a:p>
          </p:txBody>
        </p:sp>
        <p:sp>
          <p:nvSpPr>
            <p:cNvPr id="123095" name="Line 214"/>
            <p:cNvSpPr>
              <a:spLocks noChangeShapeType="1"/>
            </p:cNvSpPr>
            <p:nvPr/>
          </p:nvSpPr>
          <p:spPr bwMode="auto">
            <a:xfrm flipV="1">
              <a:off x="454" y="2388"/>
              <a:ext cx="21" cy="0"/>
            </a:xfrm>
            <a:prstGeom prst="line">
              <a:avLst/>
            </a:prstGeom>
            <a:noFill/>
            <a:ln w="28575">
              <a:solidFill>
                <a:schemeClr val="tx1"/>
              </a:solidFill>
              <a:round/>
              <a:headEnd/>
              <a:tailEnd/>
            </a:ln>
          </p:spPr>
          <p:txBody>
            <a:bodyPr>
              <a:spAutoFit/>
            </a:bodyPr>
            <a:lstStyle/>
            <a:p>
              <a:endParaRPr lang="en-US"/>
            </a:p>
          </p:txBody>
        </p:sp>
        <p:sp>
          <p:nvSpPr>
            <p:cNvPr id="123096" name="Line 215"/>
            <p:cNvSpPr>
              <a:spLocks noChangeShapeType="1"/>
            </p:cNvSpPr>
            <p:nvPr/>
          </p:nvSpPr>
          <p:spPr bwMode="auto">
            <a:xfrm flipV="1">
              <a:off x="455" y="2538"/>
              <a:ext cx="21" cy="0"/>
            </a:xfrm>
            <a:prstGeom prst="line">
              <a:avLst/>
            </a:prstGeom>
            <a:noFill/>
            <a:ln w="28575">
              <a:solidFill>
                <a:schemeClr val="tx1"/>
              </a:solidFill>
              <a:round/>
              <a:headEnd/>
              <a:tailEnd/>
            </a:ln>
          </p:spPr>
          <p:txBody>
            <a:bodyPr>
              <a:spAutoFit/>
            </a:bodyPr>
            <a:lstStyle/>
            <a:p>
              <a:endParaRPr lang="en-US"/>
            </a:p>
          </p:txBody>
        </p:sp>
        <p:sp>
          <p:nvSpPr>
            <p:cNvPr id="123097" name="Line 216"/>
            <p:cNvSpPr>
              <a:spLocks noChangeShapeType="1"/>
            </p:cNvSpPr>
            <p:nvPr/>
          </p:nvSpPr>
          <p:spPr bwMode="auto">
            <a:xfrm flipV="1">
              <a:off x="456" y="2688"/>
              <a:ext cx="21" cy="0"/>
            </a:xfrm>
            <a:prstGeom prst="line">
              <a:avLst/>
            </a:prstGeom>
            <a:noFill/>
            <a:ln w="28575">
              <a:solidFill>
                <a:schemeClr val="tx1"/>
              </a:solidFill>
              <a:round/>
              <a:headEnd/>
              <a:tailEnd/>
            </a:ln>
          </p:spPr>
          <p:txBody>
            <a:bodyPr>
              <a:spAutoFit/>
            </a:bodyPr>
            <a:lstStyle/>
            <a:p>
              <a:endParaRPr lang="en-US"/>
            </a:p>
          </p:txBody>
        </p:sp>
        <p:sp>
          <p:nvSpPr>
            <p:cNvPr id="123098" name="Line 217"/>
            <p:cNvSpPr>
              <a:spLocks noChangeShapeType="1"/>
            </p:cNvSpPr>
            <p:nvPr/>
          </p:nvSpPr>
          <p:spPr bwMode="auto">
            <a:xfrm flipV="1">
              <a:off x="457" y="2838"/>
              <a:ext cx="21" cy="0"/>
            </a:xfrm>
            <a:prstGeom prst="line">
              <a:avLst/>
            </a:prstGeom>
            <a:noFill/>
            <a:ln w="28575">
              <a:solidFill>
                <a:schemeClr val="tx1"/>
              </a:solidFill>
              <a:round/>
              <a:headEnd/>
              <a:tailEnd/>
            </a:ln>
          </p:spPr>
          <p:txBody>
            <a:bodyPr>
              <a:spAutoFit/>
            </a:bodyPr>
            <a:lstStyle/>
            <a:p>
              <a:endParaRPr lang="en-US"/>
            </a:p>
          </p:txBody>
        </p:sp>
        <p:sp>
          <p:nvSpPr>
            <p:cNvPr id="123099" name="Line 218"/>
            <p:cNvSpPr>
              <a:spLocks noChangeShapeType="1"/>
            </p:cNvSpPr>
            <p:nvPr/>
          </p:nvSpPr>
          <p:spPr bwMode="auto">
            <a:xfrm flipV="1">
              <a:off x="458" y="2988"/>
              <a:ext cx="21" cy="0"/>
            </a:xfrm>
            <a:prstGeom prst="line">
              <a:avLst/>
            </a:prstGeom>
            <a:noFill/>
            <a:ln w="28575">
              <a:solidFill>
                <a:schemeClr val="tx1"/>
              </a:solidFill>
              <a:round/>
              <a:headEnd/>
              <a:tailEnd/>
            </a:ln>
          </p:spPr>
          <p:txBody>
            <a:bodyPr>
              <a:spAutoFit/>
            </a:bodyPr>
            <a:lstStyle/>
            <a:p>
              <a:endParaRPr lang="en-US"/>
            </a:p>
          </p:txBody>
        </p:sp>
        <p:sp>
          <p:nvSpPr>
            <p:cNvPr id="123100" name="Line 219"/>
            <p:cNvSpPr>
              <a:spLocks noChangeShapeType="1"/>
            </p:cNvSpPr>
            <p:nvPr/>
          </p:nvSpPr>
          <p:spPr bwMode="auto">
            <a:xfrm flipV="1">
              <a:off x="459" y="3138"/>
              <a:ext cx="21" cy="0"/>
            </a:xfrm>
            <a:prstGeom prst="line">
              <a:avLst/>
            </a:prstGeom>
            <a:noFill/>
            <a:ln w="28575">
              <a:solidFill>
                <a:schemeClr val="tx1"/>
              </a:solidFill>
              <a:round/>
              <a:headEnd/>
              <a:tailEnd/>
            </a:ln>
          </p:spPr>
          <p:txBody>
            <a:bodyPr>
              <a:spAutoFit/>
            </a:bodyPr>
            <a:lstStyle/>
            <a:p>
              <a:endParaRPr lang="en-US"/>
            </a:p>
          </p:txBody>
        </p:sp>
        <p:sp>
          <p:nvSpPr>
            <p:cNvPr id="123101" name="Line 220"/>
            <p:cNvSpPr>
              <a:spLocks noChangeShapeType="1"/>
            </p:cNvSpPr>
            <p:nvPr/>
          </p:nvSpPr>
          <p:spPr bwMode="auto">
            <a:xfrm>
              <a:off x="625" y="3289"/>
              <a:ext cx="0" cy="30"/>
            </a:xfrm>
            <a:prstGeom prst="line">
              <a:avLst/>
            </a:prstGeom>
            <a:noFill/>
            <a:ln w="28575">
              <a:solidFill>
                <a:schemeClr val="tx1"/>
              </a:solidFill>
              <a:round/>
              <a:headEnd/>
              <a:tailEnd/>
            </a:ln>
          </p:spPr>
          <p:txBody>
            <a:bodyPr>
              <a:spAutoFit/>
            </a:bodyPr>
            <a:lstStyle/>
            <a:p>
              <a:endParaRPr lang="en-US"/>
            </a:p>
          </p:txBody>
        </p:sp>
        <p:sp>
          <p:nvSpPr>
            <p:cNvPr id="123102" name="Line 221"/>
            <p:cNvSpPr>
              <a:spLocks noChangeShapeType="1"/>
            </p:cNvSpPr>
            <p:nvPr/>
          </p:nvSpPr>
          <p:spPr bwMode="auto">
            <a:xfrm>
              <a:off x="771" y="3289"/>
              <a:ext cx="0" cy="30"/>
            </a:xfrm>
            <a:prstGeom prst="line">
              <a:avLst/>
            </a:prstGeom>
            <a:noFill/>
            <a:ln w="28575">
              <a:solidFill>
                <a:schemeClr val="tx1"/>
              </a:solidFill>
              <a:round/>
              <a:headEnd/>
              <a:tailEnd/>
            </a:ln>
          </p:spPr>
          <p:txBody>
            <a:bodyPr>
              <a:spAutoFit/>
            </a:bodyPr>
            <a:lstStyle/>
            <a:p>
              <a:endParaRPr lang="en-US"/>
            </a:p>
          </p:txBody>
        </p:sp>
        <p:sp>
          <p:nvSpPr>
            <p:cNvPr id="123103" name="Line 222"/>
            <p:cNvSpPr>
              <a:spLocks noChangeShapeType="1"/>
            </p:cNvSpPr>
            <p:nvPr/>
          </p:nvSpPr>
          <p:spPr bwMode="auto">
            <a:xfrm>
              <a:off x="919" y="3289"/>
              <a:ext cx="0" cy="30"/>
            </a:xfrm>
            <a:prstGeom prst="line">
              <a:avLst/>
            </a:prstGeom>
            <a:noFill/>
            <a:ln w="28575">
              <a:solidFill>
                <a:schemeClr val="tx1"/>
              </a:solidFill>
              <a:round/>
              <a:headEnd/>
              <a:tailEnd/>
            </a:ln>
          </p:spPr>
          <p:txBody>
            <a:bodyPr>
              <a:spAutoFit/>
            </a:bodyPr>
            <a:lstStyle/>
            <a:p>
              <a:endParaRPr lang="en-US"/>
            </a:p>
          </p:txBody>
        </p:sp>
        <p:sp>
          <p:nvSpPr>
            <p:cNvPr id="123104" name="Line 223"/>
            <p:cNvSpPr>
              <a:spLocks noChangeShapeType="1"/>
            </p:cNvSpPr>
            <p:nvPr/>
          </p:nvSpPr>
          <p:spPr bwMode="auto">
            <a:xfrm>
              <a:off x="1071" y="3289"/>
              <a:ext cx="0" cy="30"/>
            </a:xfrm>
            <a:prstGeom prst="line">
              <a:avLst/>
            </a:prstGeom>
            <a:noFill/>
            <a:ln w="28575">
              <a:solidFill>
                <a:schemeClr val="tx1"/>
              </a:solidFill>
              <a:round/>
              <a:headEnd/>
              <a:tailEnd/>
            </a:ln>
          </p:spPr>
          <p:txBody>
            <a:bodyPr>
              <a:spAutoFit/>
            </a:bodyPr>
            <a:lstStyle/>
            <a:p>
              <a:endParaRPr lang="en-US"/>
            </a:p>
          </p:txBody>
        </p:sp>
        <p:sp>
          <p:nvSpPr>
            <p:cNvPr id="123105" name="Line 224"/>
            <p:cNvSpPr>
              <a:spLocks noChangeShapeType="1"/>
            </p:cNvSpPr>
            <p:nvPr/>
          </p:nvSpPr>
          <p:spPr bwMode="auto">
            <a:xfrm>
              <a:off x="1223" y="3289"/>
              <a:ext cx="0" cy="30"/>
            </a:xfrm>
            <a:prstGeom prst="line">
              <a:avLst/>
            </a:prstGeom>
            <a:noFill/>
            <a:ln w="28575">
              <a:solidFill>
                <a:schemeClr val="tx1"/>
              </a:solidFill>
              <a:round/>
              <a:headEnd/>
              <a:tailEnd/>
            </a:ln>
          </p:spPr>
          <p:txBody>
            <a:bodyPr>
              <a:spAutoFit/>
            </a:bodyPr>
            <a:lstStyle/>
            <a:p>
              <a:endParaRPr lang="en-US"/>
            </a:p>
          </p:txBody>
        </p:sp>
        <p:sp>
          <p:nvSpPr>
            <p:cNvPr id="123106" name="Line 225"/>
            <p:cNvSpPr>
              <a:spLocks noChangeShapeType="1"/>
            </p:cNvSpPr>
            <p:nvPr/>
          </p:nvSpPr>
          <p:spPr bwMode="auto">
            <a:xfrm>
              <a:off x="1375" y="3289"/>
              <a:ext cx="0" cy="30"/>
            </a:xfrm>
            <a:prstGeom prst="line">
              <a:avLst/>
            </a:prstGeom>
            <a:noFill/>
            <a:ln w="28575">
              <a:solidFill>
                <a:schemeClr val="tx1"/>
              </a:solidFill>
              <a:round/>
              <a:headEnd/>
              <a:tailEnd/>
            </a:ln>
          </p:spPr>
          <p:txBody>
            <a:bodyPr>
              <a:spAutoFit/>
            </a:bodyPr>
            <a:lstStyle/>
            <a:p>
              <a:endParaRPr lang="en-US"/>
            </a:p>
          </p:txBody>
        </p:sp>
        <p:sp>
          <p:nvSpPr>
            <p:cNvPr id="123107" name="Line 226"/>
            <p:cNvSpPr>
              <a:spLocks noChangeShapeType="1"/>
            </p:cNvSpPr>
            <p:nvPr/>
          </p:nvSpPr>
          <p:spPr bwMode="auto">
            <a:xfrm>
              <a:off x="1527" y="3289"/>
              <a:ext cx="0" cy="30"/>
            </a:xfrm>
            <a:prstGeom prst="line">
              <a:avLst/>
            </a:prstGeom>
            <a:noFill/>
            <a:ln w="28575">
              <a:solidFill>
                <a:schemeClr val="tx1"/>
              </a:solidFill>
              <a:round/>
              <a:headEnd/>
              <a:tailEnd/>
            </a:ln>
          </p:spPr>
          <p:txBody>
            <a:bodyPr>
              <a:spAutoFit/>
            </a:bodyPr>
            <a:lstStyle/>
            <a:p>
              <a:endParaRPr lang="en-US"/>
            </a:p>
          </p:txBody>
        </p:sp>
        <p:sp>
          <p:nvSpPr>
            <p:cNvPr id="123108" name="Line 227"/>
            <p:cNvSpPr>
              <a:spLocks noChangeShapeType="1"/>
            </p:cNvSpPr>
            <p:nvPr/>
          </p:nvSpPr>
          <p:spPr bwMode="auto">
            <a:xfrm>
              <a:off x="1753" y="3293"/>
              <a:ext cx="0" cy="30"/>
            </a:xfrm>
            <a:prstGeom prst="line">
              <a:avLst/>
            </a:prstGeom>
            <a:noFill/>
            <a:ln w="28575">
              <a:solidFill>
                <a:schemeClr val="tx1"/>
              </a:solidFill>
              <a:round/>
              <a:headEnd/>
              <a:tailEnd/>
            </a:ln>
          </p:spPr>
          <p:txBody>
            <a:bodyPr>
              <a:spAutoFit/>
            </a:bodyPr>
            <a:lstStyle/>
            <a:p>
              <a:endParaRPr lang="en-US"/>
            </a:p>
          </p:txBody>
        </p:sp>
        <p:sp>
          <p:nvSpPr>
            <p:cNvPr id="123109" name="Line 228"/>
            <p:cNvSpPr>
              <a:spLocks noChangeShapeType="1"/>
            </p:cNvSpPr>
            <p:nvPr/>
          </p:nvSpPr>
          <p:spPr bwMode="auto">
            <a:xfrm flipH="1">
              <a:off x="1576" y="3272"/>
              <a:ext cx="35" cy="52"/>
            </a:xfrm>
            <a:prstGeom prst="line">
              <a:avLst/>
            </a:prstGeom>
            <a:noFill/>
            <a:ln w="28575">
              <a:solidFill>
                <a:schemeClr val="tx1"/>
              </a:solidFill>
              <a:round/>
              <a:headEnd/>
              <a:tailEnd/>
            </a:ln>
          </p:spPr>
          <p:txBody>
            <a:bodyPr>
              <a:spAutoFit/>
            </a:bodyPr>
            <a:lstStyle/>
            <a:p>
              <a:endParaRPr lang="en-US"/>
            </a:p>
          </p:txBody>
        </p:sp>
        <p:sp>
          <p:nvSpPr>
            <p:cNvPr id="123110" name="Line 229"/>
            <p:cNvSpPr>
              <a:spLocks noChangeShapeType="1"/>
            </p:cNvSpPr>
            <p:nvPr/>
          </p:nvSpPr>
          <p:spPr bwMode="auto">
            <a:xfrm flipH="1">
              <a:off x="1601" y="3272"/>
              <a:ext cx="35" cy="52"/>
            </a:xfrm>
            <a:prstGeom prst="line">
              <a:avLst/>
            </a:prstGeom>
            <a:noFill/>
            <a:ln w="28575">
              <a:solidFill>
                <a:schemeClr val="tx1"/>
              </a:solidFill>
              <a:round/>
              <a:headEnd/>
              <a:tailEnd/>
            </a:ln>
          </p:spPr>
          <p:txBody>
            <a:bodyPr>
              <a:spAutoFit/>
            </a:bodyPr>
            <a:lstStyle/>
            <a:p>
              <a:endParaRPr lang="en-US"/>
            </a:p>
          </p:txBody>
        </p:sp>
        <p:sp>
          <p:nvSpPr>
            <p:cNvPr id="123111" name="Line 230"/>
            <p:cNvSpPr>
              <a:spLocks noChangeShapeType="1"/>
            </p:cNvSpPr>
            <p:nvPr/>
          </p:nvSpPr>
          <p:spPr bwMode="auto">
            <a:xfrm>
              <a:off x="1623" y="3293"/>
              <a:ext cx="260" cy="0"/>
            </a:xfrm>
            <a:prstGeom prst="line">
              <a:avLst/>
            </a:prstGeom>
            <a:noFill/>
            <a:ln w="28575">
              <a:solidFill>
                <a:schemeClr val="tx1"/>
              </a:solidFill>
              <a:round/>
              <a:headEnd/>
              <a:tailEnd/>
            </a:ln>
          </p:spPr>
          <p:txBody>
            <a:bodyPr>
              <a:spAutoFit/>
            </a:bodyPr>
            <a:lstStyle/>
            <a:p>
              <a:endParaRPr lang="en-US"/>
            </a:p>
          </p:txBody>
        </p:sp>
        <p:sp>
          <p:nvSpPr>
            <p:cNvPr id="123112" name="Text Box 231"/>
            <p:cNvSpPr txBox="1">
              <a:spLocks noChangeArrowheads="1"/>
            </p:cNvSpPr>
            <p:nvPr/>
          </p:nvSpPr>
          <p:spPr bwMode="auto">
            <a:xfrm>
              <a:off x="1658" y="3276"/>
              <a:ext cx="204"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24</a:t>
              </a:r>
              <a:endParaRPr lang="en-US" sz="1000" b="1"/>
            </a:p>
          </p:txBody>
        </p:sp>
        <p:sp>
          <p:nvSpPr>
            <p:cNvPr id="123113" name="Text Box 232"/>
            <p:cNvSpPr txBox="1">
              <a:spLocks noChangeArrowheads="1"/>
            </p:cNvSpPr>
            <p:nvPr/>
          </p:nvSpPr>
          <p:spPr bwMode="auto">
            <a:xfrm>
              <a:off x="1426" y="3276"/>
              <a:ext cx="204"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12</a:t>
              </a:r>
              <a:endParaRPr lang="en-US" sz="1000" b="1"/>
            </a:p>
          </p:txBody>
        </p:sp>
        <p:sp>
          <p:nvSpPr>
            <p:cNvPr id="123114" name="Text Box 233"/>
            <p:cNvSpPr txBox="1">
              <a:spLocks noChangeArrowheads="1"/>
            </p:cNvSpPr>
            <p:nvPr/>
          </p:nvSpPr>
          <p:spPr bwMode="auto">
            <a:xfrm>
              <a:off x="1273" y="3276"/>
              <a:ext cx="204"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10</a:t>
              </a:r>
              <a:endParaRPr lang="en-US" sz="1000" b="1"/>
            </a:p>
          </p:txBody>
        </p:sp>
        <p:sp>
          <p:nvSpPr>
            <p:cNvPr id="123115" name="Text Box 234"/>
            <p:cNvSpPr txBox="1">
              <a:spLocks noChangeArrowheads="1"/>
            </p:cNvSpPr>
            <p:nvPr/>
          </p:nvSpPr>
          <p:spPr bwMode="auto">
            <a:xfrm>
              <a:off x="1148" y="3276"/>
              <a:ext cx="160"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8</a:t>
              </a:r>
              <a:endParaRPr lang="en-US" sz="1000" b="1"/>
            </a:p>
          </p:txBody>
        </p:sp>
        <p:sp>
          <p:nvSpPr>
            <p:cNvPr id="123116" name="Text Box 235"/>
            <p:cNvSpPr txBox="1">
              <a:spLocks noChangeArrowheads="1"/>
            </p:cNvSpPr>
            <p:nvPr/>
          </p:nvSpPr>
          <p:spPr bwMode="auto">
            <a:xfrm>
              <a:off x="997" y="3276"/>
              <a:ext cx="160"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6</a:t>
              </a:r>
              <a:endParaRPr lang="en-US" sz="1000" b="1"/>
            </a:p>
          </p:txBody>
        </p:sp>
        <p:sp>
          <p:nvSpPr>
            <p:cNvPr id="123117" name="Text Box 236"/>
            <p:cNvSpPr txBox="1">
              <a:spLocks noChangeArrowheads="1"/>
            </p:cNvSpPr>
            <p:nvPr/>
          </p:nvSpPr>
          <p:spPr bwMode="auto">
            <a:xfrm>
              <a:off x="842" y="3276"/>
              <a:ext cx="160"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4</a:t>
              </a:r>
              <a:endParaRPr lang="en-US" sz="1000" b="1"/>
            </a:p>
          </p:txBody>
        </p:sp>
        <p:sp>
          <p:nvSpPr>
            <p:cNvPr id="123118" name="Text Box 237"/>
            <p:cNvSpPr txBox="1">
              <a:spLocks noChangeArrowheads="1"/>
            </p:cNvSpPr>
            <p:nvPr/>
          </p:nvSpPr>
          <p:spPr bwMode="auto">
            <a:xfrm>
              <a:off x="684" y="3276"/>
              <a:ext cx="160"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2</a:t>
              </a:r>
              <a:endParaRPr lang="en-US" sz="1000" b="1"/>
            </a:p>
          </p:txBody>
        </p:sp>
        <p:sp>
          <p:nvSpPr>
            <p:cNvPr id="123119" name="Text Box 238"/>
            <p:cNvSpPr txBox="1">
              <a:spLocks noChangeArrowheads="1"/>
            </p:cNvSpPr>
            <p:nvPr/>
          </p:nvSpPr>
          <p:spPr bwMode="auto">
            <a:xfrm>
              <a:off x="550" y="3276"/>
              <a:ext cx="160"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0</a:t>
              </a:r>
              <a:endParaRPr lang="en-US" sz="1000" b="1"/>
            </a:p>
          </p:txBody>
        </p:sp>
        <p:sp>
          <p:nvSpPr>
            <p:cNvPr id="123120" name="Text Box 239"/>
            <p:cNvSpPr txBox="1">
              <a:spLocks noChangeArrowheads="1"/>
            </p:cNvSpPr>
            <p:nvPr/>
          </p:nvSpPr>
          <p:spPr bwMode="auto">
            <a:xfrm>
              <a:off x="343" y="3199"/>
              <a:ext cx="160" cy="154"/>
            </a:xfrm>
            <a:prstGeom prst="rect">
              <a:avLst/>
            </a:prstGeom>
            <a:noFill/>
            <a:ln w="28575">
              <a:noFill/>
              <a:miter lim="800000"/>
              <a:headEnd/>
              <a:tailEnd/>
            </a:ln>
          </p:spPr>
          <p:txBody>
            <a:bodyPr wrap="none">
              <a:spAutoFit/>
            </a:bodyPr>
            <a:lstStyle/>
            <a:p>
              <a:pPr algn="r" eaLnBrk="0" hangingPunct="0">
                <a:spcBef>
                  <a:spcPct val="50000"/>
                </a:spcBef>
              </a:pPr>
              <a:r>
                <a:rPr lang="en-GB" sz="1000" b="1"/>
                <a:t>0</a:t>
              </a:r>
              <a:endParaRPr lang="en-US" sz="1000" b="1"/>
            </a:p>
          </p:txBody>
        </p:sp>
        <p:sp>
          <p:nvSpPr>
            <p:cNvPr id="123121" name="Text Box 240"/>
            <p:cNvSpPr txBox="1">
              <a:spLocks noChangeArrowheads="1"/>
            </p:cNvSpPr>
            <p:nvPr/>
          </p:nvSpPr>
          <p:spPr bwMode="auto">
            <a:xfrm>
              <a:off x="277" y="3051"/>
              <a:ext cx="226"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0.2</a:t>
              </a:r>
              <a:endParaRPr lang="en-US" sz="1000" b="1"/>
            </a:p>
          </p:txBody>
        </p:sp>
        <p:sp>
          <p:nvSpPr>
            <p:cNvPr id="123122" name="Text Box 241"/>
            <p:cNvSpPr txBox="1">
              <a:spLocks noChangeArrowheads="1"/>
            </p:cNvSpPr>
            <p:nvPr/>
          </p:nvSpPr>
          <p:spPr bwMode="auto">
            <a:xfrm>
              <a:off x="277" y="2899"/>
              <a:ext cx="226"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0.4</a:t>
              </a:r>
              <a:endParaRPr lang="en-US" sz="1000" b="1"/>
            </a:p>
          </p:txBody>
        </p:sp>
        <p:sp>
          <p:nvSpPr>
            <p:cNvPr id="123123" name="Text Box 242"/>
            <p:cNvSpPr txBox="1">
              <a:spLocks noChangeArrowheads="1"/>
            </p:cNvSpPr>
            <p:nvPr/>
          </p:nvSpPr>
          <p:spPr bwMode="auto">
            <a:xfrm>
              <a:off x="277" y="2752"/>
              <a:ext cx="226"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0.6</a:t>
              </a:r>
              <a:endParaRPr lang="en-US" sz="1000" b="1"/>
            </a:p>
          </p:txBody>
        </p:sp>
        <p:sp>
          <p:nvSpPr>
            <p:cNvPr id="123124" name="Text Box 243"/>
            <p:cNvSpPr txBox="1">
              <a:spLocks noChangeArrowheads="1"/>
            </p:cNvSpPr>
            <p:nvPr/>
          </p:nvSpPr>
          <p:spPr bwMode="auto">
            <a:xfrm>
              <a:off x="277" y="2601"/>
              <a:ext cx="226"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0.8</a:t>
              </a:r>
              <a:endParaRPr lang="en-US" sz="1000" b="1"/>
            </a:p>
          </p:txBody>
        </p:sp>
        <p:sp>
          <p:nvSpPr>
            <p:cNvPr id="123125" name="Text Box 244"/>
            <p:cNvSpPr txBox="1">
              <a:spLocks noChangeArrowheads="1"/>
            </p:cNvSpPr>
            <p:nvPr/>
          </p:nvSpPr>
          <p:spPr bwMode="auto">
            <a:xfrm>
              <a:off x="277" y="2449"/>
              <a:ext cx="226"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1.0</a:t>
              </a:r>
              <a:endParaRPr lang="en-US" sz="1000" b="1"/>
            </a:p>
          </p:txBody>
        </p:sp>
        <p:sp>
          <p:nvSpPr>
            <p:cNvPr id="123126" name="Text Box 245"/>
            <p:cNvSpPr txBox="1">
              <a:spLocks noChangeArrowheads="1"/>
            </p:cNvSpPr>
            <p:nvPr/>
          </p:nvSpPr>
          <p:spPr bwMode="auto">
            <a:xfrm>
              <a:off x="277" y="2300"/>
              <a:ext cx="226" cy="154"/>
            </a:xfrm>
            <a:prstGeom prst="rect">
              <a:avLst/>
            </a:prstGeom>
            <a:noFill/>
            <a:ln w="28575">
              <a:noFill/>
              <a:miter lim="800000"/>
              <a:headEnd/>
              <a:tailEnd/>
            </a:ln>
          </p:spPr>
          <p:txBody>
            <a:bodyPr wrap="none">
              <a:spAutoFit/>
            </a:bodyPr>
            <a:lstStyle/>
            <a:p>
              <a:pPr algn="ctr" eaLnBrk="0" hangingPunct="0">
                <a:spcBef>
                  <a:spcPct val="50000"/>
                </a:spcBef>
              </a:pPr>
              <a:r>
                <a:rPr lang="en-GB" sz="1000" b="1"/>
                <a:t>1.2</a:t>
              </a:r>
              <a:endParaRPr lang="en-US" sz="1000" b="1"/>
            </a:p>
          </p:txBody>
        </p:sp>
        <p:sp>
          <p:nvSpPr>
            <p:cNvPr id="123127" name="Line 246"/>
            <p:cNvSpPr>
              <a:spLocks noChangeShapeType="1"/>
            </p:cNvSpPr>
            <p:nvPr/>
          </p:nvSpPr>
          <p:spPr bwMode="auto">
            <a:xfrm>
              <a:off x="624" y="3190"/>
              <a:ext cx="0" cy="59"/>
            </a:xfrm>
            <a:prstGeom prst="line">
              <a:avLst/>
            </a:prstGeom>
            <a:noFill/>
            <a:ln w="28575">
              <a:solidFill>
                <a:srgbClr val="EC8026"/>
              </a:solidFill>
              <a:round/>
              <a:headEnd/>
              <a:tailEnd/>
            </a:ln>
          </p:spPr>
          <p:txBody>
            <a:bodyPr>
              <a:spAutoFit/>
            </a:bodyPr>
            <a:lstStyle/>
            <a:p>
              <a:endParaRPr lang="en-US"/>
            </a:p>
          </p:txBody>
        </p:sp>
        <p:sp>
          <p:nvSpPr>
            <p:cNvPr id="123128" name="Line 247"/>
            <p:cNvSpPr>
              <a:spLocks noChangeShapeType="1"/>
            </p:cNvSpPr>
            <p:nvPr/>
          </p:nvSpPr>
          <p:spPr bwMode="auto">
            <a:xfrm>
              <a:off x="775" y="3149"/>
              <a:ext cx="0" cy="129"/>
            </a:xfrm>
            <a:prstGeom prst="line">
              <a:avLst/>
            </a:prstGeom>
            <a:noFill/>
            <a:ln w="28575">
              <a:solidFill>
                <a:srgbClr val="EC8026"/>
              </a:solidFill>
              <a:round/>
              <a:headEnd/>
              <a:tailEnd/>
            </a:ln>
          </p:spPr>
          <p:txBody>
            <a:bodyPr>
              <a:spAutoFit/>
            </a:bodyPr>
            <a:lstStyle/>
            <a:p>
              <a:endParaRPr lang="en-US"/>
            </a:p>
          </p:txBody>
        </p:sp>
        <p:sp>
          <p:nvSpPr>
            <p:cNvPr id="123129" name="Line 248"/>
            <p:cNvSpPr>
              <a:spLocks noChangeShapeType="1"/>
            </p:cNvSpPr>
            <p:nvPr/>
          </p:nvSpPr>
          <p:spPr bwMode="auto">
            <a:xfrm>
              <a:off x="908" y="3057"/>
              <a:ext cx="0" cy="121"/>
            </a:xfrm>
            <a:prstGeom prst="line">
              <a:avLst/>
            </a:prstGeom>
            <a:noFill/>
            <a:ln w="28575">
              <a:solidFill>
                <a:srgbClr val="EC8026"/>
              </a:solidFill>
              <a:round/>
              <a:headEnd/>
              <a:tailEnd/>
            </a:ln>
          </p:spPr>
          <p:txBody>
            <a:bodyPr>
              <a:spAutoFit/>
            </a:bodyPr>
            <a:lstStyle/>
            <a:p>
              <a:endParaRPr lang="en-US"/>
            </a:p>
          </p:txBody>
        </p:sp>
        <p:sp>
          <p:nvSpPr>
            <p:cNvPr id="123130" name="Line 249"/>
            <p:cNvSpPr>
              <a:spLocks noChangeShapeType="1"/>
            </p:cNvSpPr>
            <p:nvPr/>
          </p:nvSpPr>
          <p:spPr bwMode="auto">
            <a:xfrm>
              <a:off x="1067" y="3144"/>
              <a:ext cx="0" cy="91"/>
            </a:xfrm>
            <a:prstGeom prst="line">
              <a:avLst/>
            </a:prstGeom>
            <a:noFill/>
            <a:ln w="28575">
              <a:solidFill>
                <a:srgbClr val="EC8026"/>
              </a:solidFill>
              <a:round/>
              <a:headEnd/>
              <a:tailEnd/>
            </a:ln>
          </p:spPr>
          <p:txBody>
            <a:bodyPr>
              <a:spAutoFit/>
            </a:bodyPr>
            <a:lstStyle/>
            <a:p>
              <a:endParaRPr lang="en-US"/>
            </a:p>
          </p:txBody>
        </p:sp>
        <p:sp>
          <p:nvSpPr>
            <p:cNvPr id="123131" name="Line 250"/>
            <p:cNvSpPr>
              <a:spLocks noChangeShapeType="1"/>
            </p:cNvSpPr>
            <p:nvPr/>
          </p:nvSpPr>
          <p:spPr bwMode="auto">
            <a:xfrm>
              <a:off x="1193" y="2953"/>
              <a:ext cx="0" cy="150"/>
            </a:xfrm>
            <a:prstGeom prst="line">
              <a:avLst/>
            </a:prstGeom>
            <a:noFill/>
            <a:ln w="28575">
              <a:solidFill>
                <a:srgbClr val="EC8026"/>
              </a:solidFill>
              <a:round/>
              <a:headEnd/>
              <a:tailEnd/>
            </a:ln>
          </p:spPr>
          <p:txBody>
            <a:bodyPr>
              <a:spAutoFit/>
            </a:bodyPr>
            <a:lstStyle/>
            <a:p>
              <a:endParaRPr lang="en-US"/>
            </a:p>
          </p:txBody>
        </p:sp>
        <p:sp>
          <p:nvSpPr>
            <p:cNvPr id="123132" name="Line 251"/>
            <p:cNvSpPr>
              <a:spLocks noChangeShapeType="1"/>
            </p:cNvSpPr>
            <p:nvPr/>
          </p:nvSpPr>
          <p:spPr bwMode="auto">
            <a:xfrm>
              <a:off x="1357" y="3037"/>
              <a:ext cx="0" cy="126"/>
            </a:xfrm>
            <a:prstGeom prst="line">
              <a:avLst/>
            </a:prstGeom>
            <a:noFill/>
            <a:ln w="28575">
              <a:solidFill>
                <a:srgbClr val="EC8026"/>
              </a:solidFill>
              <a:round/>
              <a:headEnd/>
              <a:tailEnd/>
            </a:ln>
          </p:spPr>
          <p:txBody>
            <a:bodyPr>
              <a:spAutoFit/>
            </a:bodyPr>
            <a:lstStyle/>
            <a:p>
              <a:endParaRPr lang="en-US"/>
            </a:p>
          </p:txBody>
        </p:sp>
        <p:sp>
          <p:nvSpPr>
            <p:cNvPr id="123133" name="Line 252"/>
            <p:cNvSpPr>
              <a:spLocks noChangeShapeType="1"/>
            </p:cNvSpPr>
            <p:nvPr/>
          </p:nvSpPr>
          <p:spPr bwMode="auto">
            <a:xfrm>
              <a:off x="1518" y="3067"/>
              <a:ext cx="0" cy="136"/>
            </a:xfrm>
            <a:prstGeom prst="line">
              <a:avLst/>
            </a:prstGeom>
            <a:noFill/>
            <a:ln w="28575">
              <a:solidFill>
                <a:srgbClr val="EC8026"/>
              </a:solidFill>
              <a:round/>
              <a:headEnd/>
              <a:tailEnd/>
            </a:ln>
          </p:spPr>
          <p:txBody>
            <a:bodyPr>
              <a:spAutoFit/>
            </a:bodyPr>
            <a:lstStyle/>
            <a:p>
              <a:endParaRPr lang="en-US"/>
            </a:p>
          </p:txBody>
        </p:sp>
        <p:sp>
          <p:nvSpPr>
            <p:cNvPr id="123134" name="Line 253"/>
            <p:cNvSpPr>
              <a:spLocks noChangeShapeType="1"/>
            </p:cNvSpPr>
            <p:nvPr/>
          </p:nvSpPr>
          <p:spPr bwMode="auto">
            <a:xfrm>
              <a:off x="1501" y="3067"/>
              <a:ext cx="31" cy="0"/>
            </a:xfrm>
            <a:prstGeom prst="line">
              <a:avLst/>
            </a:prstGeom>
            <a:noFill/>
            <a:ln w="28575">
              <a:solidFill>
                <a:srgbClr val="EC8026"/>
              </a:solidFill>
              <a:round/>
              <a:headEnd/>
              <a:tailEnd/>
            </a:ln>
          </p:spPr>
          <p:txBody>
            <a:bodyPr>
              <a:spAutoFit/>
            </a:bodyPr>
            <a:lstStyle/>
            <a:p>
              <a:endParaRPr lang="en-US"/>
            </a:p>
          </p:txBody>
        </p:sp>
        <p:sp>
          <p:nvSpPr>
            <p:cNvPr id="123135" name="Line 254"/>
            <p:cNvSpPr>
              <a:spLocks noChangeShapeType="1"/>
            </p:cNvSpPr>
            <p:nvPr/>
          </p:nvSpPr>
          <p:spPr bwMode="auto">
            <a:xfrm>
              <a:off x="1753" y="3227"/>
              <a:ext cx="0" cy="45"/>
            </a:xfrm>
            <a:prstGeom prst="line">
              <a:avLst/>
            </a:prstGeom>
            <a:noFill/>
            <a:ln w="28575">
              <a:solidFill>
                <a:srgbClr val="EC8026"/>
              </a:solidFill>
              <a:round/>
              <a:headEnd/>
              <a:tailEnd/>
            </a:ln>
          </p:spPr>
          <p:txBody>
            <a:bodyPr>
              <a:spAutoFit/>
            </a:bodyPr>
            <a:lstStyle/>
            <a:p>
              <a:endParaRPr lang="en-US"/>
            </a:p>
          </p:txBody>
        </p:sp>
        <p:sp>
          <p:nvSpPr>
            <p:cNvPr id="123136" name="Line 255"/>
            <p:cNvSpPr>
              <a:spLocks noChangeShapeType="1"/>
            </p:cNvSpPr>
            <p:nvPr/>
          </p:nvSpPr>
          <p:spPr bwMode="auto">
            <a:xfrm>
              <a:off x="1737" y="3223"/>
              <a:ext cx="31" cy="0"/>
            </a:xfrm>
            <a:prstGeom prst="line">
              <a:avLst/>
            </a:prstGeom>
            <a:noFill/>
            <a:ln w="28575">
              <a:solidFill>
                <a:srgbClr val="EC8026"/>
              </a:solidFill>
              <a:round/>
              <a:headEnd/>
              <a:tailEnd/>
            </a:ln>
          </p:spPr>
          <p:txBody>
            <a:bodyPr>
              <a:spAutoFit/>
            </a:bodyPr>
            <a:lstStyle/>
            <a:p>
              <a:endParaRPr lang="en-US"/>
            </a:p>
          </p:txBody>
        </p:sp>
        <p:sp>
          <p:nvSpPr>
            <p:cNvPr id="123137" name="Line 256"/>
            <p:cNvSpPr>
              <a:spLocks noChangeShapeType="1"/>
            </p:cNvSpPr>
            <p:nvPr/>
          </p:nvSpPr>
          <p:spPr bwMode="auto">
            <a:xfrm>
              <a:off x="1341" y="3036"/>
              <a:ext cx="31" cy="0"/>
            </a:xfrm>
            <a:prstGeom prst="line">
              <a:avLst/>
            </a:prstGeom>
            <a:noFill/>
            <a:ln w="28575">
              <a:solidFill>
                <a:srgbClr val="EC8026"/>
              </a:solidFill>
              <a:round/>
              <a:headEnd/>
              <a:tailEnd/>
            </a:ln>
          </p:spPr>
          <p:txBody>
            <a:bodyPr>
              <a:spAutoFit/>
            </a:bodyPr>
            <a:lstStyle/>
            <a:p>
              <a:endParaRPr lang="en-US"/>
            </a:p>
          </p:txBody>
        </p:sp>
        <p:sp>
          <p:nvSpPr>
            <p:cNvPr id="123138" name="Line 257"/>
            <p:cNvSpPr>
              <a:spLocks noChangeShapeType="1"/>
            </p:cNvSpPr>
            <p:nvPr/>
          </p:nvSpPr>
          <p:spPr bwMode="auto">
            <a:xfrm>
              <a:off x="1175" y="2950"/>
              <a:ext cx="31" cy="0"/>
            </a:xfrm>
            <a:prstGeom prst="line">
              <a:avLst/>
            </a:prstGeom>
            <a:noFill/>
            <a:ln w="28575">
              <a:solidFill>
                <a:srgbClr val="EC8026"/>
              </a:solidFill>
              <a:round/>
              <a:headEnd/>
              <a:tailEnd/>
            </a:ln>
          </p:spPr>
          <p:txBody>
            <a:bodyPr>
              <a:spAutoFit/>
            </a:bodyPr>
            <a:lstStyle/>
            <a:p>
              <a:endParaRPr lang="en-US"/>
            </a:p>
          </p:txBody>
        </p:sp>
        <p:sp>
          <p:nvSpPr>
            <p:cNvPr id="123139" name="Line 258"/>
            <p:cNvSpPr>
              <a:spLocks noChangeShapeType="1"/>
            </p:cNvSpPr>
            <p:nvPr/>
          </p:nvSpPr>
          <p:spPr bwMode="auto">
            <a:xfrm>
              <a:off x="1051" y="3144"/>
              <a:ext cx="31" cy="0"/>
            </a:xfrm>
            <a:prstGeom prst="line">
              <a:avLst/>
            </a:prstGeom>
            <a:noFill/>
            <a:ln w="28575">
              <a:solidFill>
                <a:srgbClr val="EC8026"/>
              </a:solidFill>
              <a:round/>
              <a:headEnd/>
              <a:tailEnd/>
            </a:ln>
          </p:spPr>
          <p:txBody>
            <a:bodyPr>
              <a:spAutoFit/>
            </a:bodyPr>
            <a:lstStyle/>
            <a:p>
              <a:endParaRPr lang="en-US"/>
            </a:p>
          </p:txBody>
        </p:sp>
        <p:sp>
          <p:nvSpPr>
            <p:cNvPr id="123140" name="Line 259"/>
            <p:cNvSpPr>
              <a:spLocks noChangeShapeType="1"/>
            </p:cNvSpPr>
            <p:nvPr/>
          </p:nvSpPr>
          <p:spPr bwMode="auto">
            <a:xfrm>
              <a:off x="892" y="3055"/>
              <a:ext cx="31" cy="0"/>
            </a:xfrm>
            <a:prstGeom prst="line">
              <a:avLst/>
            </a:prstGeom>
            <a:noFill/>
            <a:ln w="28575">
              <a:solidFill>
                <a:srgbClr val="EC8026"/>
              </a:solidFill>
              <a:round/>
              <a:headEnd/>
              <a:tailEnd/>
            </a:ln>
          </p:spPr>
          <p:txBody>
            <a:bodyPr>
              <a:spAutoFit/>
            </a:bodyPr>
            <a:lstStyle/>
            <a:p>
              <a:endParaRPr lang="en-US"/>
            </a:p>
          </p:txBody>
        </p:sp>
        <p:sp>
          <p:nvSpPr>
            <p:cNvPr id="123141" name="Line 260"/>
            <p:cNvSpPr>
              <a:spLocks noChangeShapeType="1"/>
            </p:cNvSpPr>
            <p:nvPr/>
          </p:nvSpPr>
          <p:spPr bwMode="auto">
            <a:xfrm>
              <a:off x="759" y="3148"/>
              <a:ext cx="31" cy="0"/>
            </a:xfrm>
            <a:prstGeom prst="line">
              <a:avLst/>
            </a:prstGeom>
            <a:noFill/>
            <a:ln w="28575">
              <a:solidFill>
                <a:srgbClr val="EC8026"/>
              </a:solidFill>
              <a:round/>
              <a:headEnd/>
              <a:tailEnd/>
            </a:ln>
          </p:spPr>
          <p:txBody>
            <a:bodyPr>
              <a:spAutoFit/>
            </a:bodyPr>
            <a:lstStyle/>
            <a:p>
              <a:endParaRPr lang="en-US"/>
            </a:p>
          </p:txBody>
        </p:sp>
        <p:sp>
          <p:nvSpPr>
            <p:cNvPr id="123142" name="Line 261"/>
            <p:cNvSpPr>
              <a:spLocks noChangeShapeType="1"/>
            </p:cNvSpPr>
            <p:nvPr/>
          </p:nvSpPr>
          <p:spPr bwMode="auto">
            <a:xfrm>
              <a:off x="608" y="3191"/>
              <a:ext cx="31" cy="0"/>
            </a:xfrm>
            <a:prstGeom prst="line">
              <a:avLst/>
            </a:prstGeom>
            <a:noFill/>
            <a:ln w="28575">
              <a:solidFill>
                <a:srgbClr val="EC8026"/>
              </a:solidFill>
              <a:round/>
              <a:headEnd/>
              <a:tailEnd/>
            </a:ln>
          </p:spPr>
          <p:txBody>
            <a:bodyPr>
              <a:spAutoFit/>
            </a:bodyPr>
            <a:lstStyle/>
            <a:p>
              <a:endParaRPr lang="en-US"/>
            </a:p>
          </p:txBody>
        </p:sp>
      </p:grpSp>
      <p:sp>
        <p:nvSpPr>
          <p:cNvPr id="123078" name="Text Box 262"/>
          <p:cNvSpPr txBox="1">
            <a:spLocks noChangeArrowheads="1"/>
          </p:cNvSpPr>
          <p:nvPr/>
        </p:nvSpPr>
        <p:spPr bwMode="auto">
          <a:xfrm rot="-5400000">
            <a:off x="-117475" y="4370388"/>
            <a:ext cx="1011237" cy="274638"/>
          </a:xfrm>
          <a:prstGeom prst="rect">
            <a:avLst/>
          </a:prstGeom>
          <a:noFill/>
          <a:ln w="28575">
            <a:noFill/>
            <a:miter lim="800000"/>
            <a:headEnd/>
            <a:tailEnd/>
          </a:ln>
        </p:spPr>
        <p:txBody>
          <a:bodyPr wrap="none">
            <a:spAutoFit/>
          </a:bodyPr>
          <a:lstStyle/>
          <a:p>
            <a:pPr algn="ctr" eaLnBrk="0" hangingPunct="0">
              <a:spcBef>
                <a:spcPct val="50000"/>
              </a:spcBef>
            </a:pPr>
            <a:r>
              <a:rPr lang="en-GB" sz="1200" b="1"/>
              <a:t>LPI (</a:t>
            </a:r>
            <a:r>
              <a:rPr lang="en-GB" sz="1200" b="1">
                <a:cs typeface="Arial" pitchFamily="34" charset="0"/>
              </a:rPr>
              <a:t>µ</a:t>
            </a:r>
            <a:r>
              <a:rPr lang="en-GB" sz="1200" b="1"/>
              <a:t>mol/l)</a:t>
            </a:r>
            <a:endParaRPr lang="en-US" sz="1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56"/>
                                        </p:tgtEl>
                                        <p:attrNameLst>
                                          <p:attrName>style.visibility</p:attrName>
                                        </p:attrNameLst>
                                      </p:cBhvr>
                                      <p:to>
                                        <p:strVal val="visible"/>
                                      </p:to>
                                    </p:set>
                                    <p:animEffect transition="in" filter="wipe(left)">
                                      <p:cBhvr>
                                        <p:cTn id="7" dur="500"/>
                                        <p:tgtEl>
                                          <p:spTgt spid="155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908300" y="1565275"/>
            <a:ext cx="3359150" cy="2511425"/>
            <a:chOff x="1607" y="-233"/>
            <a:chExt cx="2116" cy="1582"/>
          </a:xfrm>
        </p:grpSpPr>
        <p:sp>
          <p:nvSpPr>
            <p:cNvPr id="126997" name="AutoShape 3"/>
            <p:cNvSpPr>
              <a:spLocks noChangeArrowheads="1"/>
            </p:cNvSpPr>
            <p:nvPr/>
          </p:nvSpPr>
          <p:spPr bwMode="auto">
            <a:xfrm>
              <a:off x="1607" y="-233"/>
              <a:ext cx="2116" cy="1582"/>
            </a:xfrm>
            <a:prstGeom prst="hexagon">
              <a:avLst>
                <a:gd name="adj" fmla="val 33439"/>
                <a:gd name="vf" fmla="val 115470"/>
              </a:avLst>
            </a:prstGeom>
            <a:solidFill>
              <a:srgbClr val="BBE0E3"/>
            </a:solidFill>
            <a:ln w="3175">
              <a:noFill/>
              <a:miter lim="800000"/>
              <a:headEnd/>
              <a:tailEnd/>
            </a:ln>
          </p:spPr>
          <p:txBody>
            <a:bodyPr wrap="none" lIns="91427" tIns="45713" rIns="91427" bIns="45713" anchor="ctr"/>
            <a:lstStyle/>
            <a:p>
              <a:endParaRPr lang="en-US"/>
            </a:p>
          </p:txBody>
        </p:sp>
        <p:sp>
          <p:nvSpPr>
            <p:cNvPr id="126998" name="Text Box 4"/>
            <p:cNvSpPr txBox="1">
              <a:spLocks noChangeArrowheads="1"/>
            </p:cNvSpPr>
            <p:nvPr/>
          </p:nvSpPr>
          <p:spPr bwMode="auto">
            <a:xfrm>
              <a:off x="2001" y="245"/>
              <a:ext cx="1360" cy="577"/>
            </a:xfrm>
            <a:prstGeom prst="rect">
              <a:avLst/>
            </a:prstGeom>
            <a:noFill/>
            <a:ln w="9525">
              <a:noFill/>
              <a:miter lim="800000"/>
              <a:headEnd/>
              <a:tailEnd/>
            </a:ln>
          </p:spPr>
          <p:txBody>
            <a:bodyPr lIns="91427" tIns="45713" rIns="91427" bIns="45713">
              <a:spAutoFit/>
            </a:bodyPr>
            <a:lstStyle/>
            <a:p>
              <a:pPr algn="ctr">
                <a:spcBef>
                  <a:spcPct val="50000"/>
                </a:spcBef>
                <a:buClr>
                  <a:schemeClr val="accent1"/>
                </a:buClr>
                <a:buFont typeface="Arial" pitchFamily="34" charset="0"/>
                <a:buNone/>
              </a:pPr>
              <a:r>
                <a:rPr lang="en-GB" sz="1800" b="1">
                  <a:cs typeface="Arial" pitchFamily="34" charset="0"/>
                </a:rPr>
                <a:t>Normal liver iron levels are &lt;1.2 mg Fe/g dw</a:t>
              </a:r>
              <a:endParaRPr lang="el-GR" sz="1800" b="1">
                <a:ea typeface="Arial Unicode MS" pitchFamily="34" charset="-128"/>
                <a:cs typeface="Arial Unicode MS" pitchFamily="34" charset="-128"/>
              </a:endParaRPr>
            </a:p>
          </p:txBody>
        </p:sp>
      </p:grpSp>
      <p:grpSp>
        <p:nvGrpSpPr>
          <p:cNvPr id="3" name="Group 5"/>
          <p:cNvGrpSpPr>
            <a:grpSpLocks/>
          </p:cNvGrpSpPr>
          <p:nvPr/>
        </p:nvGrpSpPr>
        <p:grpSpPr bwMode="auto">
          <a:xfrm>
            <a:off x="2913063" y="1565275"/>
            <a:ext cx="3359150" cy="2511425"/>
            <a:chOff x="1838" y="1098"/>
            <a:chExt cx="2116" cy="1582"/>
          </a:xfrm>
        </p:grpSpPr>
        <p:sp>
          <p:nvSpPr>
            <p:cNvPr id="126994" name="AutoShape 6"/>
            <p:cNvSpPr>
              <a:spLocks noChangeArrowheads="1"/>
            </p:cNvSpPr>
            <p:nvPr/>
          </p:nvSpPr>
          <p:spPr bwMode="auto">
            <a:xfrm>
              <a:off x="1838" y="1098"/>
              <a:ext cx="2116" cy="1582"/>
            </a:xfrm>
            <a:prstGeom prst="hexagon">
              <a:avLst>
                <a:gd name="adj" fmla="val 33439"/>
                <a:gd name="vf" fmla="val 115470"/>
              </a:avLst>
            </a:prstGeom>
            <a:solidFill>
              <a:srgbClr val="BBE0E3"/>
            </a:solidFill>
            <a:ln w="3175">
              <a:noFill/>
              <a:miter lim="800000"/>
              <a:headEnd/>
              <a:tailEnd/>
            </a:ln>
          </p:spPr>
          <p:txBody>
            <a:bodyPr wrap="none" lIns="91427" tIns="45713" rIns="91427" bIns="45713" anchor="ctr"/>
            <a:lstStyle/>
            <a:p>
              <a:endParaRPr lang="en-US"/>
            </a:p>
          </p:txBody>
        </p:sp>
        <p:sp>
          <p:nvSpPr>
            <p:cNvPr id="126995" name="Text Box 7"/>
            <p:cNvSpPr txBox="1">
              <a:spLocks noChangeArrowheads="1"/>
            </p:cNvSpPr>
            <p:nvPr/>
          </p:nvSpPr>
          <p:spPr bwMode="auto">
            <a:xfrm>
              <a:off x="2257" y="1141"/>
              <a:ext cx="1260" cy="683"/>
            </a:xfrm>
            <a:prstGeom prst="rect">
              <a:avLst/>
            </a:prstGeom>
            <a:noFill/>
            <a:ln w="9525">
              <a:noFill/>
              <a:miter lim="800000"/>
              <a:headEnd/>
              <a:tailEnd/>
            </a:ln>
          </p:spPr>
          <p:txBody>
            <a:bodyPr lIns="91427" tIns="45713" rIns="91427" bIns="45713">
              <a:spAutoFit/>
            </a:bodyPr>
            <a:lstStyle/>
            <a:p>
              <a:pPr algn="ctr">
                <a:spcBef>
                  <a:spcPct val="50000"/>
                </a:spcBef>
                <a:buClr>
                  <a:schemeClr val="accent1"/>
                </a:buClr>
                <a:buFont typeface="Arial" pitchFamily="34" charset="0"/>
                <a:buNone/>
              </a:pPr>
              <a:r>
                <a:rPr lang="en-GB" sz="1300" b="1">
                  <a:cs typeface="Arial" pitchFamily="34" charset="0"/>
                </a:rPr>
                <a:t>Levels &gt;7 mg Fe/g dw associated with increased risk of hepatic fibrosis and diabetes mellitus</a:t>
              </a:r>
              <a:endParaRPr lang="el-GR" sz="1300" b="1">
                <a:ea typeface="Arial Unicode MS" pitchFamily="34" charset="-128"/>
                <a:cs typeface="Arial Unicode MS" pitchFamily="34" charset="-128"/>
              </a:endParaRPr>
            </a:p>
          </p:txBody>
        </p:sp>
        <p:sp>
          <p:nvSpPr>
            <p:cNvPr id="126996" name="Text Box 8"/>
            <p:cNvSpPr txBox="1">
              <a:spLocks noChangeArrowheads="1"/>
            </p:cNvSpPr>
            <p:nvPr/>
          </p:nvSpPr>
          <p:spPr bwMode="auto">
            <a:xfrm>
              <a:off x="2266" y="1937"/>
              <a:ext cx="1360" cy="683"/>
            </a:xfrm>
            <a:prstGeom prst="rect">
              <a:avLst/>
            </a:prstGeom>
            <a:noFill/>
            <a:ln w="9525">
              <a:noFill/>
              <a:miter lim="800000"/>
              <a:headEnd/>
              <a:tailEnd/>
            </a:ln>
          </p:spPr>
          <p:txBody>
            <a:bodyPr lIns="91427" tIns="45713" rIns="91427" bIns="45713">
              <a:spAutoFit/>
            </a:bodyPr>
            <a:lstStyle/>
            <a:p>
              <a:pPr algn="ctr">
                <a:spcBef>
                  <a:spcPct val="50000"/>
                </a:spcBef>
                <a:buClr>
                  <a:schemeClr val="accent1"/>
                </a:buClr>
                <a:buFont typeface="Arial" pitchFamily="34" charset="0"/>
                <a:buNone/>
              </a:pPr>
              <a:r>
                <a:rPr lang="en-GB" sz="1300" b="1"/>
                <a:t>Levels &gt;15 mg Fe/g dw associated with greatly increased risk of cardiac disease and death in unchelated patients</a:t>
              </a:r>
              <a:endParaRPr lang="el-GR" sz="1300" b="1"/>
            </a:p>
          </p:txBody>
        </p:sp>
      </p:grpSp>
      <p:grpSp>
        <p:nvGrpSpPr>
          <p:cNvPr id="4" name="Group 9"/>
          <p:cNvGrpSpPr>
            <a:grpSpLocks/>
          </p:cNvGrpSpPr>
          <p:nvPr/>
        </p:nvGrpSpPr>
        <p:grpSpPr bwMode="auto">
          <a:xfrm>
            <a:off x="5430838" y="2827338"/>
            <a:ext cx="3359150" cy="2511425"/>
            <a:chOff x="3439" y="1857"/>
            <a:chExt cx="2116" cy="1582"/>
          </a:xfrm>
        </p:grpSpPr>
        <p:sp>
          <p:nvSpPr>
            <p:cNvPr id="126992" name="AutoShape 10"/>
            <p:cNvSpPr>
              <a:spLocks noChangeArrowheads="1"/>
            </p:cNvSpPr>
            <p:nvPr/>
          </p:nvSpPr>
          <p:spPr bwMode="auto">
            <a:xfrm>
              <a:off x="3439" y="1857"/>
              <a:ext cx="2116" cy="1582"/>
            </a:xfrm>
            <a:prstGeom prst="hexagon">
              <a:avLst>
                <a:gd name="adj" fmla="val 33439"/>
                <a:gd name="vf" fmla="val 115470"/>
              </a:avLst>
            </a:prstGeom>
            <a:solidFill>
              <a:srgbClr val="007FA1"/>
            </a:solidFill>
            <a:ln w="3175">
              <a:noFill/>
              <a:miter lim="800000"/>
              <a:headEnd/>
              <a:tailEnd/>
            </a:ln>
          </p:spPr>
          <p:txBody>
            <a:bodyPr wrap="none" lIns="91427" tIns="45713" rIns="91427" bIns="45713" anchor="ctr"/>
            <a:lstStyle/>
            <a:p>
              <a:endParaRPr lang="en-US"/>
            </a:p>
          </p:txBody>
        </p:sp>
        <p:sp>
          <p:nvSpPr>
            <p:cNvPr id="126993" name="Text Box 11"/>
            <p:cNvSpPr txBox="1">
              <a:spLocks noChangeArrowheads="1"/>
            </p:cNvSpPr>
            <p:nvPr/>
          </p:nvSpPr>
          <p:spPr bwMode="auto">
            <a:xfrm>
              <a:off x="3823" y="2180"/>
              <a:ext cx="1360" cy="923"/>
            </a:xfrm>
            <a:prstGeom prst="rect">
              <a:avLst/>
            </a:prstGeom>
            <a:noFill/>
            <a:ln w="3175">
              <a:noFill/>
              <a:miter lim="800000"/>
              <a:headEnd/>
              <a:tailEnd/>
            </a:ln>
          </p:spPr>
          <p:txBody>
            <a:bodyPr lIns="91427" tIns="45713" rIns="91427" bIns="45713">
              <a:spAutoFit/>
            </a:bodyPr>
            <a:lstStyle/>
            <a:p>
              <a:pPr algn="ctr">
                <a:spcBef>
                  <a:spcPct val="50000"/>
                </a:spcBef>
                <a:buClr>
                  <a:schemeClr val="accent1"/>
                </a:buClr>
                <a:buFont typeface="Arial" pitchFamily="34" charset="0"/>
                <a:buNone/>
              </a:pPr>
              <a:r>
                <a:rPr lang="en-GB" sz="1800" b="1">
                  <a:solidFill>
                    <a:schemeClr val="bg1"/>
                  </a:solidFill>
                  <a:cs typeface="Arial" pitchFamily="34" charset="0"/>
                </a:rPr>
                <a:t>Chelation therapy effectively maintains / reduces liver iron levels</a:t>
              </a:r>
              <a:endParaRPr lang="el-GR" sz="1800" b="1">
                <a:solidFill>
                  <a:schemeClr val="bg1"/>
                </a:solidFill>
                <a:ea typeface="Arial Unicode MS" pitchFamily="34" charset="-128"/>
                <a:cs typeface="Arial Unicode MS" pitchFamily="34" charset="-128"/>
              </a:endParaRPr>
            </a:p>
          </p:txBody>
        </p:sp>
      </p:grpSp>
      <p:grpSp>
        <p:nvGrpSpPr>
          <p:cNvPr id="5" name="Group 12"/>
          <p:cNvGrpSpPr>
            <a:grpSpLocks/>
          </p:cNvGrpSpPr>
          <p:nvPr/>
        </p:nvGrpSpPr>
        <p:grpSpPr bwMode="auto">
          <a:xfrm>
            <a:off x="5430838" y="2827338"/>
            <a:ext cx="3359150" cy="2511425"/>
            <a:chOff x="3866" y="3188"/>
            <a:chExt cx="2116" cy="1582"/>
          </a:xfrm>
        </p:grpSpPr>
        <p:sp>
          <p:nvSpPr>
            <p:cNvPr id="126990" name="AutoShape 13"/>
            <p:cNvSpPr>
              <a:spLocks noChangeArrowheads="1"/>
            </p:cNvSpPr>
            <p:nvPr/>
          </p:nvSpPr>
          <p:spPr bwMode="auto">
            <a:xfrm>
              <a:off x="3866" y="3188"/>
              <a:ext cx="2116" cy="1582"/>
            </a:xfrm>
            <a:prstGeom prst="hexagon">
              <a:avLst>
                <a:gd name="adj" fmla="val 33439"/>
                <a:gd name="vf" fmla="val 115470"/>
              </a:avLst>
            </a:prstGeom>
            <a:solidFill>
              <a:srgbClr val="007FA1"/>
            </a:solidFill>
            <a:ln w="3175">
              <a:noFill/>
              <a:miter lim="800000"/>
              <a:headEnd/>
              <a:tailEnd/>
            </a:ln>
          </p:spPr>
          <p:txBody>
            <a:bodyPr wrap="none" lIns="91427" tIns="45713" rIns="91427" bIns="45713" anchor="ctr"/>
            <a:lstStyle/>
            <a:p>
              <a:endParaRPr lang="en-US"/>
            </a:p>
          </p:txBody>
        </p:sp>
        <p:sp>
          <p:nvSpPr>
            <p:cNvPr id="126991" name="Text Box 14"/>
            <p:cNvSpPr txBox="1">
              <a:spLocks noChangeArrowheads="1"/>
            </p:cNvSpPr>
            <p:nvPr/>
          </p:nvSpPr>
          <p:spPr bwMode="auto">
            <a:xfrm>
              <a:off x="4250" y="3322"/>
              <a:ext cx="1360" cy="1269"/>
            </a:xfrm>
            <a:prstGeom prst="rect">
              <a:avLst/>
            </a:prstGeom>
            <a:noFill/>
            <a:ln w="9525">
              <a:noFill/>
              <a:miter lim="800000"/>
              <a:headEnd/>
              <a:tailEnd/>
            </a:ln>
          </p:spPr>
          <p:txBody>
            <a:bodyPr lIns="91427" tIns="45713" rIns="91427" bIns="45713">
              <a:spAutoFit/>
            </a:bodyPr>
            <a:lstStyle/>
            <a:p>
              <a:pPr algn="ctr">
                <a:spcBef>
                  <a:spcPct val="50000"/>
                </a:spcBef>
                <a:buClr>
                  <a:schemeClr val="accent1"/>
                </a:buClr>
                <a:buFont typeface="Arial" pitchFamily="34" charset="0"/>
                <a:buNone/>
              </a:pPr>
              <a:r>
                <a:rPr lang="en-GB" sz="1800" b="1">
                  <a:solidFill>
                    <a:schemeClr val="bg1"/>
                  </a:solidFill>
                  <a:cs typeface="Arial" pitchFamily="34" charset="0"/>
                </a:rPr>
                <a:t>Optimal maintenance level for chelation therapy in patients with thal major is &lt;7 mg Fe/g dw</a:t>
              </a:r>
              <a:endParaRPr lang="el-GR" sz="1800" b="1">
                <a:solidFill>
                  <a:schemeClr val="bg1"/>
                </a:solidFill>
                <a:ea typeface="Arial Unicode MS" pitchFamily="34" charset="-128"/>
                <a:cs typeface="Arial Unicode MS" pitchFamily="34" charset="-128"/>
              </a:endParaRPr>
            </a:p>
          </p:txBody>
        </p:sp>
      </p:grpSp>
      <p:grpSp>
        <p:nvGrpSpPr>
          <p:cNvPr id="6" name="Group 15"/>
          <p:cNvGrpSpPr>
            <a:grpSpLocks/>
          </p:cNvGrpSpPr>
          <p:nvPr/>
        </p:nvGrpSpPr>
        <p:grpSpPr bwMode="auto">
          <a:xfrm>
            <a:off x="388938" y="2817813"/>
            <a:ext cx="3359150" cy="2511425"/>
            <a:chOff x="278" y="1868"/>
            <a:chExt cx="2116" cy="1582"/>
          </a:xfrm>
        </p:grpSpPr>
        <p:sp>
          <p:nvSpPr>
            <p:cNvPr id="126988" name="AutoShape 16"/>
            <p:cNvSpPr>
              <a:spLocks noChangeArrowheads="1"/>
            </p:cNvSpPr>
            <p:nvPr/>
          </p:nvSpPr>
          <p:spPr bwMode="auto">
            <a:xfrm>
              <a:off x="278" y="1868"/>
              <a:ext cx="2116" cy="1582"/>
            </a:xfrm>
            <a:prstGeom prst="hexagon">
              <a:avLst>
                <a:gd name="adj" fmla="val 33439"/>
                <a:gd name="vf" fmla="val 115470"/>
              </a:avLst>
            </a:prstGeom>
            <a:solidFill>
              <a:schemeClr val="folHlink"/>
            </a:solidFill>
            <a:ln w="3175">
              <a:noFill/>
              <a:miter lim="800000"/>
              <a:headEnd/>
              <a:tailEnd/>
            </a:ln>
          </p:spPr>
          <p:txBody>
            <a:bodyPr wrap="none" lIns="91427" tIns="45713" rIns="91427" bIns="45713" anchor="ctr"/>
            <a:lstStyle/>
            <a:p>
              <a:endParaRPr lang="en-US"/>
            </a:p>
          </p:txBody>
        </p:sp>
        <p:sp>
          <p:nvSpPr>
            <p:cNvPr id="126989" name="Text Box 17"/>
            <p:cNvSpPr txBox="1">
              <a:spLocks noChangeArrowheads="1"/>
            </p:cNvSpPr>
            <p:nvPr/>
          </p:nvSpPr>
          <p:spPr bwMode="auto">
            <a:xfrm>
              <a:off x="660" y="2257"/>
              <a:ext cx="1360" cy="750"/>
            </a:xfrm>
            <a:prstGeom prst="rect">
              <a:avLst/>
            </a:prstGeom>
            <a:solidFill>
              <a:schemeClr val="folHlink"/>
            </a:solidFill>
            <a:ln w="3175">
              <a:noFill/>
              <a:miter lim="800000"/>
              <a:headEnd/>
              <a:tailEnd/>
            </a:ln>
          </p:spPr>
          <p:txBody>
            <a:bodyPr lIns="91427" tIns="45713" rIns="91427" bIns="45713">
              <a:spAutoFit/>
            </a:bodyPr>
            <a:lstStyle/>
            <a:p>
              <a:pPr algn="ctr">
                <a:spcBef>
                  <a:spcPct val="50000"/>
                </a:spcBef>
                <a:buClr>
                  <a:schemeClr val="accent1"/>
                </a:buClr>
                <a:buFont typeface="Arial" pitchFamily="34" charset="0"/>
                <a:buNone/>
              </a:pPr>
              <a:r>
                <a:rPr lang="en-GB" sz="1800" b="1">
                  <a:solidFill>
                    <a:schemeClr val="bg1"/>
                  </a:solidFill>
                  <a:cs typeface="Arial" pitchFamily="34" charset="0"/>
                </a:rPr>
                <a:t>The liver is the primary site of iron storage in the body</a:t>
              </a:r>
              <a:endParaRPr lang="el-GR" sz="1800" b="1">
                <a:solidFill>
                  <a:schemeClr val="bg1"/>
                </a:solidFill>
                <a:ea typeface="Arial Unicode MS" pitchFamily="34" charset="-128"/>
                <a:cs typeface="Arial Unicode MS" pitchFamily="34" charset="-128"/>
              </a:endParaRPr>
            </a:p>
          </p:txBody>
        </p:sp>
      </p:grpSp>
      <p:grpSp>
        <p:nvGrpSpPr>
          <p:cNvPr id="7" name="Group 18"/>
          <p:cNvGrpSpPr>
            <a:grpSpLocks/>
          </p:cNvGrpSpPr>
          <p:nvPr/>
        </p:nvGrpSpPr>
        <p:grpSpPr bwMode="auto">
          <a:xfrm>
            <a:off x="2908300" y="4078288"/>
            <a:ext cx="3359150" cy="2511425"/>
            <a:chOff x="1850" y="2638"/>
            <a:chExt cx="2116" cy="1582"/>
          </a:xfrm>
        </p:grpSpPr>
        <p:sp>
          <p:nvSpPr>
            <p:cNvPr id="126985" name="AutoShape 19"/>
            <p:cNvSpPr>
              <a:spLocks noChangeArrowheads="1"/>
            </p:cNvSpPr>
            <p:nvPr/>
          </p:nvSpPr>
          <p:spPr bwMode="auto">
            <a:xfrm>
              <a:off x="1850" y="2638"/>
              <a:ext cx="2116" cy="1582"/>
            </a:xfrm>
            <a:prstGeom prst="hexagon">
              <a:avLst>
                <a:gd name="adj" fmla="val 33439"/>
                <a:gd name="vf" fmla="val 115470"/>
              </a:avLst>
            </a:prstGeom>
            <a:solidFill>
              <a:srgbClr val="EC8026"/>
            </a:solidFill>
            <a:ln w="3175">
              <a:noFill/>
              <a:miter lim="800000"/>
              <a:headEnd/>
              <a:tailEnd/>
            </a:ln>
          </p:spPr>
          <p:txBody>
            <a:bodyPr wrap="none" lIns="91427" tIns="45713" rIns="91427" bIns="45713" anchor="ctr"/>
            <a:lstStyle/>
            <a:p>
              <a:endParaRPr lang="en-US"/>
            </a:p>
          </p:txBody>
        </p:sp>
        <p:sp>
          <p:nvSpPr>
            <p:cNvPr id="126986" name="Text Box 20"/>
            <p:cNvSpPr txBox="1">
              <a:spLocks noChangeArrowheads="1"/>
            </p:cNvSpPr>
            <p:nvPr/>
          </p:nvSpPr>
          <p:spPr bwMode="auto">
            <a:xfrm>
              <a:off x="2215" y="2810"/>
              <a:ext cx="1360" cy="577"/>
            </a:xfrm>
            <a:prstGeom prst="rect">
              <a:avLst/>
            </a:prstGeom>
            <a:noFill/>
            <a:ln w="3175">
              <a:noFill/>
              <a:miter lim="800000"/>
              <a:headEnd/>
              <a:tailEnd/>
            </a:ln>
          </p:spPr>
          <p:txBody>
            <a:bodyPr lIns="91427" tIns="45713" rIns="91427" bIns="45713">
              <a:spAutoFit/>
            </a:bodyPr>
            <a:lstStyle/>
            <a:p>
              <a:pPr algn="ctr">
                <a:spcBef>
                  <a:spcPct val="50000"/>
                </a:spcBef>
                <a:buClr>
                  <a:schemeClr val="accent1"/>
                </a:buClr>
                <a:buFont typeface="Arial" pitchFamily="34" charset="0"/>
                <a:buNone/>
              </a:pPr>
              <a:r>
                <a:rPr lang="en-GB" sz="1800" b="1">
                  <a:cs typeface="Arial" pitchFamily="34" charset="0"/>
                </a:rPr>
                <a:t>Iron overload can be monitored by measuring LIC</a:t>
              </a:r>
              <a:endParaRPr lang="el-GR" sz="1800" b="1">
                <a:ea typeface="Arial Unicode MS" pitchFamily="34" charset="-128"/>
                <a:cs typeface="Arial Unicode MS" pitchFamily="34" charset="-128"/>
              </a:endParaRPr>
            </a:p>
          </p:txBody>
        </p:sp>
        <p:sp>
          <p:nvSpPr>
            <p:cNvPr id="126987" name="Text Box 21"/>
            <p:cNvSpPr txBox="1">
              <a:spLocks noChangeArrowheads="1"/>
            </p:cNvSpPr>
            <p:nvPr/>
          </p:nvSpPr>
          <p:spPr bwMode="auto">
            <a:xfrm>
              <a:off x="2231" y="3432"/>
              <a:ext cx="1360" cy="750"/>
            </a:xfrm>
            <a:prstGeom prst="rect">
              <a:avLst/>
            </a:prstGeom>
            <a:noFill/>
            <a:ln w="3175">
              <a:noFill/>
              <a:miter lim="800000"/>
              <a:headEnd/>
              <a:tailEnd/>
            </a:ln>
          </p:spPr>
          <p:txBody>
            <a:bodyPr lIns="91427" tIns="45713" rIns="91427" bIns="45713">
              <a:spAutoFit/>
            </a:bodyPr>
            <a:lstStyle/>
            <a:p>
              <a:pPr algn="ctr">
                <a:spcBef>
                  <a:spcPct val="50000"/>
                </a:spcBef>
                <a:buClr>
                  <a:schemeClr val="accent1"/>
                </a:buClr>
                <a:buFont typeface="Arial" pitchFamily="34" charset="0"/>
                <a:buNone/>
              </a:pPr>
              <a:r>
                <a:rPr lang="en-GB" sz="1800" b="1">
                  <a:cs typeface="Arial" pitchFamily="34" charset="0"/>
                </a:rPr>
                <a:t>LIC correlates significantly with total body iron stores</a:t>
              </a:r>
              <a:endParaRPr lang="el-GR" sz="1800" b="1">
                <a:ea typeface="Arial Unicode MS" pitchFamily="34" charset="-128"/>
                <a:cs typeface="Arial Unicode MS" pitchFamily="34" charset="-128"/>
              </a:endParaRPr>
            </a:p>
          </p:txBody>
        </p:sp>
      </p:grpSp>
      <p:sp>
        <p:nvSpPr>
          <p:cNvPr id="126984" name="Rectangle 22"/>
          <p:cNvSpPr>
            <a:spLocks noGrp="1" noChangeArrowheads="1"/>
          </p:cNvSpPr>
          <p:nvPr>
            <p:ph type="title"/>
          </p:nvPr>
        </p:nvSpPr>
        <p:spPr/>
        <p:txBody>
          <a:bodyPr/>
          <a:lstStyle/>
          <a:p>
            <a:pPr eaLnBrk="1" hangingPunct="1"/>
            <a:r>
              <a:rPr lang="en-GB" smtClean="0"/>
              <a:t>Iron in the liver and chelation therapy</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Group 2"/>
          <p:cNvGrpSpPr>
            <a:grpSpLocks/>
          </p:cNvGrpSpPr>
          <p:nvPr/>
        </p:nvGrpSpPr>
        <p:grpSpPr bwMode="auto">
          <a:xfrm>
            <a:off x="1216025" y="3097213"/>
            <a:ext cx="3152775" cy="2036762"/>
            <a:chOff x="918" y="1707"/>
            <a:chExt cx="1986" cy="1283"/>
          </a:xfrm>
        </p:grpSpPr>
        <p:sp>
          <p:nvSpPr>
            <p:cNvPr id="129091" name="Rectangle 3"/>
            <p:cNvSpPr>
              <a:spLocks noChangeArrowheads="1"/>
            </p:cNvSpPr>
            <p:nvPr/>
          </p:nvSpPr>
          <p:spPr bwMode="auto">
            <a:xfrm>
              <a:off x="1168" y="1707"/>
              <a:ext cx="52" cy="52"/>
            </a:xfrm>
            <a:prstGeom prst="rect">
              <a:avLst/>
            </a:prstGeom>
            <a:solidFill>
              <a:srgbClr val="007FA1"/>
            </a:solidFill>
            <a:ln w="8001">
              <a:noFill/>
              <a:miter lim="800000"/>
              <a:headEnd/>
              <a:tailEnd/>
            </a:ln>
          </p:spPr>
          <p:txBody>
            <a:bodyPr/>
            <a:lstStyle/>
            <a:p>
              <a:endParaRPr lang="en-US"/>
            </a:p>
          </p:txBody>
        </p:sp>
        <p:sp>
          <p:nvSpPr>
            <p:cNvPr id="129092" name="Rectangle 4"/>
            <p:cNvSpPr>
              <a:spLocks noChangeArrowheads="1"/>
            </p:cNvSpPr>
            <p:nvPr/>
          </p:nvSpPr>
          <p:spPr bwMode="auto">
            <a:xfrm>
              <a:off x="918" y="2015"/>
              <a:ext cx="52" cy="52"/>
            </a:xfrm>
            <a:prstGeom prst="rect">
              <a:avLst/>
            </a:prstGeom>
            <a:solidFill>
              <a:srgbClr val="007FA1"/>
            </a:solidFill>
            <a:ln w="8001">
              <a:noFill/>
              <a:miter lim="800000"/>
              <a:headEnd/>
              <a:tailEnd/>
            </a:ln>
          </p:spPr>
          <p:txBody>
            <a:bodyPr/>
            <a:lstStyle/>
            <a:p>
              <a:endParaRPr lang="en-US"/>
            </a:p>
          </p:txBody>
        </p:sp>
        <p:sp>
          <p:nvSpPr>
            <p:cNvPr id="129093" name="Rectangle 5"/>
            <p:cNvSpPr>
              <a:spLocks noChangeArrowheads="1"/>
            </p:cNvSpPr>
            <p:nvPr/>
          </p:nvSpPr>
          <p:spPr bwMode="auto">
            <a:xfrm>
              <a:off x="1384" y="1767"/>
              <a:ext cx="52" cy="52"/>
            </a:xfrm>
            <a:prstGeom prst="rect">
              <a:avLst/>
            </a:prstGeom>
            <a:solidFill>
              <a:srgbClr val="007FA1"/>
            </a:solidFill>
            <a:ln w="8001">
              <a:noFill/>
              <a:miter lim="800000"/>
              <a:headEnd/>
              <a:tailEnd/>
            </a:ln>
          </p:spPr>
          <p:txBody>
            <a:bodyPr/>
            <a:lstStyle/>
            <a:p>
              <a:endParaRPr lang="en-US"/>
            </a:p>
          </p:txBody>
        </p:sp>
        <p:sp>
          <p:nvSpPr>
            <p:cNvPr id="129094" name="Rectangle 6"/>
            <p:cNvSpPr>
              <a:spLocks noChangeArrowheads="1"/>
            </p:cNvSpPr>
            <p:nvPr/>
          </p:nvSpPr>
          <p:spPr bwMode="auto">
            <a:xfrm>
              <a:off x="1589" y="1950"/>
              <a:ext cx="52" cy="52"/>
            </a:xfrm>
            <a:prstGeom prst="rect">
              <a:avLst/>
            </a:prstGeom>
            <a:solidFill>
              <a:srgbClr val="007FA1"/>
            </a:solidFill>
            <a:ln w="8001">
              <a:noFill/>
              <a:miter lim="800000"/>
              <a:headEnd/>
              <a:tailEnd/>
            </a:ln>
          </p:spPr>
          <p:txBody>
            <a:bodyPr/>
            <a:lstStyle/>
            <a:p>
              <a:endParaRPr lang="en-US"/>
            </a:p>
          </p:txBody>
        </p:sp>
        <p:sp>
          <p:nvSpPr>
            <p:cNvPr id="129095" name="Rectangle 7"/>
            <p:cNvSpPr>
              <a:spLocks noChangeArrowheads="1"/>
            </p:cNvSpPr>
            <p:nvPr/>
          </p:nvSpPr>
          <p:spPr bwMode="auto">
            <a:xfrm>
              <a:off x="1775" y="1871"/>
              <a:ext cx="52" cy="52"/>
            </a:xfrm>
            <a:prstGeom prst="rect">
              <a:avLst/>
            </a:prstGeom>
            <a:solidFill>
              <a:srgbClr val="007FA1"/>
            </a:solidFill>
            <a:ln w="8001">
              <a:noFill/>
              <a:miter lim="800000"/>
              <a:headEnd/>
              <a:tailEnd/>
            </a:ln>
          </p:spPr>
          <p:txBody>
            <a:bodyPr/>
            <a:lstStyle/>
            <a:p>
              <a:endParaRPr lang="en-US"/>
            </a:p>
          </p:txBody>
        </p:sp>
        <p:sp>
          <p:nvSpPr>
            <p:cNvPr id="129096" name="Rectangle 8"/>
            <p:cNvSpPr>
              <a:spLocks noChangeArrowheads="1"/>
            </p:cNvSpPr>
            <p:nvPr/>
          </p:nvSpPr>
          <p:spPr bwMode="auto">
            <a:xfrm>
              <a:off x="1788" y="1951"/>
              <a:ext cx="52" cy="52"/>
            </a:xfrm>
            <a:prstGeom prst="rect">
              <a:avLst/>
            </a:prstGeom>
            <a:solidFill>
              <a:srgbClr val="007FA1"/>
            </a:solidFill>
            <a:ln w="8001">
              <a:noFill/>
              <a:miter lim="800000"/>
              <a:headEnd/>
              <a:tailEnd/>
            </a:ln>
          </p:spPr>
          <p:txBody>
            <a:bodyPr/>
            <a:lstStyle/>
            <a:p>
              <a:endParaRPr lang="en-US"/>
            </a:p>
          </p:txBody>
        </p:sp>
        <p:sp>
          <p:nvSpPr>
            <p:cNvPr id="129097" name="Rectangle 9"/>
            <p:cNvSpPr>
              <a:spLocks noChangeArrowheads="1"/>
            </p:cNvSpPr>
            <p:nvPr/>
          </p:nvSpPr>
          <p:spPr bwMode="auto">
            <a:xfrm>
              <a:off x="2565" y="2060"/>
              <a:ext cx="52" cy="52"/>
            </a:xfrm>
            <a:prstGeom prst="rect">
              <a:avLst/>
            </a:prstGeom>
            <a:solidFill>
              <a:srgbClr val="007FA1"/>
            </a:solidFill>
            <a:ln w="8001">
              <a:noFill/>
              <a:miter lim="800000"/>
              <a:headEnd/>
              <a:tailEnd/>
            </a:ln>
          </p:spPr>
          <p:txBody>
            <a:bodyPr/>
            <a:lstStyle/>
            <a:p>
              <a:endParaRPr lang="en-US"/>
            </a:p>
          </p:txBody>
        </p:sp>
        <p:sp>
          <p:nvSpPr>
            <p:cNvPr id="129098" name="Rectangle 10"/>
            <p:cNvSpPr>
              <a:spLocks noChangeArrowheads="1"/>
            </p:cNvSpPr>
            <p:nvPr/>
          </p:nvSpPr>
          <p:spPr bwMode="auto">
            <a:xfrm>
              <a:off x="2327" y="2129"/>
              <a:ext cx="52" cy="52"/>
            </a:xfrm>
            <a:prstGeom prst="rect">
              <a:avLst/>
            </a:prstGeom>
            <a:solidFill>
              <a:srgbClr val="007FA1"/>
            </a:solidFill>
            <a:ln w="8001">
              <a:noFill/>
              <a:miter lim="800000"/>
              <a:headEnd/>
              <a:tailEnd/>
            </a:ln>
          </p:spPr>
          <p:txBody>
            <a:bodyPr/>
            <a:lstStyle/>
            <a:p>
              <a:endParaRPr lang="en-US"/>
            </a:p>
          </p:txBody>
        </p:sp>
        <p:sp>
          <p:nvSpPr>
            <p:cNvPr id="129099" name="Rectangle 11"/>
            <p:cNvSpPr>
              <a:spLocks noChangeArrowheads="1"/>
            </p:cNvSpPr>
            <p:nvPr/>
          </p:nvSpPr>
          <p:spPr bwMode="auto">
            <a:xfrm>
              <a:off x="1475" y="2133"/>
              <a:ext cx="52" cy="52"/>
            </a:xfrm>
            <a:prstGeom prst="rect">
              <a:avLst/>
            </a:prstGeom>
            <a:solidFill>
              <a:srgbClr val="007FA1"/>
            </a:solidFill>
            <a:ln w="8001">
              <a:noFill/>
              <a:miter lim="800000"/>
              <a:headEnd/>
              <a:tailEnd/>
            </a:ln>
          </p:spPr>
          <p:txBody>
            <a:bodyPr/>
            <a:lstStyle/>
            <a:p>
              <a:endParaRPr lang="en-US"/>
            </a:p>
          </p:txBody>
        </p:sp>
        <p:sp>
          <p:nvSpPr>
            <p:cNvPr id="129100" name="Rectangle 12"/>
            <p:cNvSpPr>
              <a:spLocks noChangeArrowheads="1"/>
            </p:cNvSpPr>
            <p:nvPr/>
          </p:nvSpPr>
          <p:spPr bwMode="auto">
            <a:xfrm>
              <a:off x="1200" y="2173"/>
              <a:ext cx="52" cy="52"/>
            </a:xfrm>
            <a:prstGeom prst="rect">
              <a:avLst/>
            </a:prstGeom>
            <a:solidFill>
              <a:srgbClr val="007FA1"/>
            </a:solidFill>
            <a:ln w="8001">
              <a:noFill/>
              <a:miter lim="800000"/>
              <a:headEnd/>
              <a:tailEnd/>
            </a:ln>
          </p:spPr>
          <p:txBody>
            <a:bodyPr/>
            <a:lstStyle/>
            <a:p>
              <a:endParaRPr lang="en-US"/>
            </a:p>
          </p:txBody>
        </p:sp>
        <p:sp>
          <p:nvSpPr>
            <p:cNvPr id="129101" name="Rectangle 13"/>
            <p:cNvSpPr>
              <a:spLocks noChangeArrowheads="1"/>
            </p:cNvSpPr>
            <p:nvPr/>
          </p:nvSpPr>
          <p:spPr bwMode="auto">
            <a:xfrm>
              <a:off x="1733" y="2308"/>
              <a:ext cx="52" cy="52"/>
            </a:xfrm>
            <a:prstGeom prst="rect">
              <a:avLst/>
            </a:prstGeom>
            <a:solidFill>
              <a:srgbClr val="007FA1"/>
            </a:solidFill>
            <a:ln w="8001">
              <a:noFill/>
              <a:miter lim="800000"/>
              <a:headEnd/>
              <a:tailEnd/>
            </a:ln>
          </p:spPr>
          <p:txBody>
            <a:bodyPr/>
            <a:lstStyle/>
            <a:p>
              <a:endParaRPr lang="en-US"/>
            </a:p>
          </p:txBody>
        </p:sp>
        <p:sp>
          <p:nvSpPr>
            <p:cNvPr id="129102" name="Rectangle 14"/>
            <p:cNvSpPr>
              <a:spLocks noChangeArrowheads="1"/>
            </p:cNvSpPr>
            <p:nvPr/>
          </p:nvSpPr>
          <p:spPr bwMode="auto">
            <a:xfrm>
              <a:off x="2211" y="2443"/>
              <a:ext cx="52" cy="52"/>
            </a:xfrm>
            <a:prstGeom prst="rect">
              <a:avLst/>
            </a:prstGeom>
            <a:solidFill>
              <a:srgbClr val="007FA1"/>
            </a:solidFill>
            <a:ln w="8001">
              <a:noFill/>
              <a:miter lim="800000"/>
              <a:headEnd/>
              <a:tailEnd/>
            </a:ln>
          </p:spPr>
          <p:txBody>
            <a:bodyPr/>
            <a:lstStyle/>
            <a:p>
              <a:endParaRPr lang="en-US"/>
            </a:p>
          </p:txBody>
        </p:sp>
        <p:sp>
          <p:nvSpPr>
            <p:cNvPr id="129103" name="Rectangle 15"/>
            <p:cNvSpPr>
              <a:spLocks noChangeArrowheads="1"/>
            </p:cNvSpPr>
            <p:nvPr/>
          </p:nvSpPr>
          <p:spPr bwMode="auto">
            <a:xfrm>
              <a:off x="2422" y="2429"/>
              <a:ext cx="52" cy="52"/>
            </a:xfrm>
            <a:prstGeom prst="rect">
              <a:avLst/>
            </a:prstGeom>
            <a:solidFill>
              <a:srgbClr val="007FA1"/>
            </a:solidFill>
            <a:ln w="8001">
              <a:noFill/>
              <a:miter lim="800000"/>
              <a:headEnd/>
              <a:tailEnd/>
            </a:ln>
          </p:spPr>
          <p:txBody>
            <a:bodyPr/>
            <a:lstStyle/>
            <a:p>
              <a:endParaRPr lang="en-US"/>
            </a:p>
          </p:txBody>
        </p:sp>
        <p:sp>
          <p:nvSpPr>
            <p:cNvPr id="129104" name="Rectangle 16"/>
            <p:cNvSpPr>
              <a:spLocks noChangeArrowheads="1"/>
            </p:cNvSpPr>
            <p:nvPr/>
          </p:nvSpPr>
          <p:spPr bwMode="auto">
            <a:xfrm>
              <a:off x="2458" y="2633"/>
              <a:ext cx="52" cy="52"/>
            </a:xfrm>
            <a:prstGeom prst="rect">
              <a:avLst/>
            </a:prstGeom>
            <a:solidFill>
              <a:srgbClr val="007FA1"/>
            </a:solidFill>
            <a:ln w="8001">
              <a:noFill/>
              <a:miter lim="800000"/>
              <a:headEnd/>
              <a:tailEnd/>
            </a:ln>
          </p:spPr>
          <p:txBody>
            <a:bodyPr/>
            <a:lstStyle/>
            <a:p>
              <a:endParaRPr lang="en-US"/>
            </a:p>
          </p:txBody>
        </p:sp>
        <p:sp>
          <p:nvSpPr>
            <p:cNvPr id="129105" name="Rectangle 17"/>
            <p:cNvSpPr>
              <a:spLocks noChangeArrowheads="1"/>
            </p:cNvSpPr>
            <p:nvPr/>
          </p:nvSpPr>
          <p:spPr bwMode="auto">
            <a:xfrm>
              <a:off x="2517" y="2834"/>
              <a:ext cx="52" cy="52"/>
            </a:xfrm>
            <a:prstGeom prst="rect">
              <a:avLst/>
            </a:prstGeom>
            <a:solidFill>
              <a:srgbClr val="007FA1"/>
            </a:solidFill>
            <a:ln w="8001">
              <a:noFill/>
              <a:miter lim="800000"/>
              <a:headEnd/>
              <a:tailEnd/>
            </a:ln>
          </p:spPr>
          <p:txBody>
            <a:bodyPr/>
            <a:lstStyle/>
            <a:p>
              <a:endParaRPr lang="en-US"/>
            </a:p>
          </p:txBody>
        </p:sp>
        <p:sp>
          <p:nvSpPr>
            <p:cNvPr id="129106" name="Rectangle 18"/>
            <p:cNvSpPr>
              <a:spLocks noChangeArrowheads="1"/>
            </p:cNvSpPr>
            <p:nvPr/>
          </p:nvSpPr>
          <p:spPr bwMode="auto">
            <a:xfrm>
              <a:off x="2815" y="2800"/>
              <a:ext cx="52" cy="52"/>
            </a:xfrm>
            <a:prstGeom prst="rect">
              <a:avLst/>
            </a:prstGeom>
            <a:solidFill>
              <a:srgbClr val="007FA1"/>
            </a:solidFill>
            <a:ln w="8001">
              <a:noFill/>
              <a:miter lim="800000"/>
              <a:headEnd/>
              <a:tailEnd/>
            </a:ln>
          </p:spPr>
          <p:txBody>
            <a:bodyPr/>
            <a:lstStyle/>
            <a:p>
              <a:endParaRPr lang="en-US"/>
            </a:p>
          </p:txBody>
        </p:sp>
        <p:sp>
          <p:nvSpPr>
            <p:cNvPr id="129107" name="Rectangle 19"/>
            <p:cNvSpPr>
              <a:spLocks noChangeArrowheads="1"/>
            </p:cNvSpPr>
            <p:nvPr/>
          </p:nvSpPr>
          <p:spPr bwMode="auto">
            <a:xfrm>
              <a:off x="2852" y="2904"/>
              <a:ext cx="52" cy="52"/>
            </a:xfrm>
            <a:prstGeom prst="rect">
              <a:avLst/>
            </a:prstGeom>
            <a:solidFill>
              <a:srgbClr val="007FA1"/>
            </a:solidFill>
            <a:ln w="8001">
              <a:noFill/>
              <a:miter lim="800000"/>
              <a:headEnd/>
              <a:tailEnd/>
            </a:ln>
          </p:spPr>
          <p:txBody>
            <a:bodyPr/>
            <a:lstStyle/>
            <a:p>
              <a:endParaRPr lang="en-US"/>
            </a:p>
          </p:txBody>
        </p:sp>
        <p:sp>
          <p:nvSpPr>
            <p:cNvPr id="129108" name="Rectangle 20"/>
            <p:cNvSpPr>
              <a:spLocks noChangeArrowheads="1"/>
            </p:cNvSpPr>
            <p:nvPr/>
          </p:nvSpPr>
          <p:spPr bwMode="auto">
            <a:xfrm>
              <a:off x="2684" y="2921"/>
              <a:ext cx="52" cy="52"/>
            </a:xfrm>
            <a:prstGeom prst="rect">
              <a:avLst/>
            </a:prstGeom>
            <a:solidFill>
              <a:srgbClr val="007FA1"/>
            </a:solidFill>
            <a:ln w="8001">
              <a:noFill/>
              <a:miter lim="800000"/>
              <a:headEnd/>
              <a:tailEnd/>
            </a:ln>
          </p:spPr>
          <p:txBody>
            <a:bodyPr/>
            <a:lstStyle/>
            <a:p>
              <a:endParaRPr lang="en-US"/>
            </a:p>
          </p:txBody>
        </p:sp>
        <p:sp>
          <p:nvSpPr>
            <p:cNvPr id="129109" name="Rectangle 21"/>
            <p:cNvSpPr>
              <a:spLocks noChangeArrowheads="1"/>
            </p:cNvSpPr>
            <p:nvPr/>
          </p:nvSpPr>
          <p:spPr bwMode="auto">
            <a:xfrm>
              <a:off x="2113" y="2938"/>
              <a:ext cx="52" cy="52"/>
            </a:xfrm>
            <a:prstGeom prst="rect">
              <a:avLst/>
            </a:prstGeom>
            <a:solidFill>
              <a:srgbClr val="007FA1"/>
            </a:solidFill>
            <a:ln w="8001">
              <a:noFill/>
              <a:miter lim="800000"/>
              <a:headEnd/>
              <a:tailEnd/>
            </a:ln>
          </p:spPr>
          <p:txBody>
            <a:bodyPr/>
            <a:lstStyle/>
            <a:p>
              <a:endParaRPr lang="en-US"/>
            </a:p>
          </p:txBody>
        </p:sp>
      </p:grpSp>
      <p:sp>
        <p:nvSpPr>
          <p:cNvPr id="129027" name="Text Box 22"/>
          <p:cNvSpPr txBox="1">
            <a:spLocks noChangeArrowheads="1"/>
          </p:cNvSpPr>
          <p:nvPr/>
        </p:nvSpPr>
        <p:spPr bwMode="auto">
          <a:xfrm>
            <a:off x="3227388" y="1989138"/>
            <a:ext cx="1403350" cy="336550"/>
          </a:xfrm>
          <a:prstGeom prst="rect">
            <a:avLst/>
          </a:prstGeom>
          <a:noFill/>
          <a:ln w="9525">
            <a:noFill/>
            <a:miter lim="800000"/>
            <a:headEnd/>
            <a:tailEnd/>
          </a:ln>
        </p:spPr>
        <p:txBody>
          <a:bodyPr wrap="none">
            <a:spAutoFit/>
          </a:bodyPr>
          <a:lstStyle/>
          <a:p>
            <a:r>
              <a:rPr lang="en-GB" b="1"/>
              <a:t>Thalassemia</a:t>
            </a:r>
          </a:p>
        </p:txBody>
      </p:sp>
      <p:grpSp>
        <p:nvGrpSpPr>
          <p:cNvPr id="129028" name="Group 23"/>
          <p:cNvGrpSpPr>
            <a:grpSpLocks/>
          </p:cNvGrpSpPr>
          <p:nvPr/>
        </p:nvGrpSpPr>
        <p:grpSpPr bwMode="auto">
          <a:xfrm>
            <a:off x="1576388" y="2593975"/>
            <a:ext cx="3276600" cy="1536700"/>
            <a:chOff x="1145" y="1390"/>
            <a:chExt cx="2064" cy="968"/>
          </a:xfrm>
        </p:grpSpPr>
        <p:sp>
          <p:nvSpPr>
            <p:cNvPr id="129074" name="Rectangle 24"/>
            <p:cNvSpPr>
              <a:spLocks noChangeArrowheads="1"/>
            </p:cNvSpPr>
            <p:nvPr/>
          </p:nvSpPr>
          <p:spPr bwMode="auto">
            <a:xfrm rot="2700000">
              <a:off x="1379" y="1686"/>
              <a:ext cx="52" cy="52"/>
            </a:xfrm>
            <a:prstGeom prst="rect">
              <a:avLst/>
            </a:prstGeom>
            <a:solidFill>
              <a:srgbClr val="EC8026"/>
            </a:solidFill>
            <a:ln w="9525">
              <a:noFill/>
              <a:miter lim="800000"/>
              <a:headEnd/>
              <a:tailEnd/>
            </a:ln>
          </p:spPr>
          <p:txBody>
            <a:bodyPr wrap="none" anchor="ctr"/>
            <a:lstStyle/>
            <a:p>
              <a:endParaRPr lang="en-US"/>
            </a:p>
          </p:txBody>
        </p:sp>
        <p:sp>
          <p:nvSpPr>
            <p:cNvPr id="129075" name="Rectangle 25"/>
            <p:cNvSpPr>
              <a:spLocks noChangeArrowheads="1"/>
            </p:cNvSpPr>
            <p:nvPr/>
          </p:nvSpPr>
          <p:spPr bwMode="auto">
            <a:xfrm rot="2700000">
              <a:off x="1324" y="1548"/>
              <a:ext cx="52" cy="52"/>
            </a:xfrm>
            <a:prstGeom prst="rect">
              <a:avLst/>
            </a:prstGeom>
            <a:solidFill>
              <a:srgbClr val="EC8026"/>
            </a:solidFill>
            <a:ln w="9525">
              <a:noFill/>
              <a:miter lim="800000"/>
              <a:headEnd/>
              <a:tailEnd/>
            </a:ln>
          </p:spPr>
          <p:txBody>
            <a:bodyPr wrap="none" anchor="ctr"/>
            <a:lstStyle/>
            <a:p>
              <a:endParaRPr lang="en-US"/>
            </a:p>
          </p:txBody>
        </p:sp>
        <p:sp>
          <p:nvSpPr>
            <p:cNvPr id="129076" name="Rectangle 26"/>
            <p:cNvSpPr>
              <a:spLocks noChangeArrowheads="1"/>
            </p:cNvSpPr>
            <p:nvPr/>
          </p:nvSpPr>
          <p:spPr bwMode="auto">
            <a:xfrm rot="2700000">
              <a:off x="2426" y="1390"/>
              <a:ext cx="52" cy="52"/>
            </a:xfrm>
            <a:prstGeom prst="rect">
              <a:avLst/>
            </a:prstGeom>
            <a:solidFill>
              <a:srgbClr val="EC8026"/>
            </a:solidFill>
            <a:ln w="9525">
              <a:noFill/>
              <a:miter lim="800000"/>
              <a:headEnd/>
              <a:tailEnd/>
            </a:ln>
          </p:spPr>
          <p:txBody>
            <a:bodyPr wrap="none" anchor="ctr"/>
            <a:lstStyle/>
            <a:p>
              <a:endParaRPr lang="en-US"/>
            </a:p>
          </p:txBody>
        </p:sp>
        <p:sp>
          <p:nvSpPr>
            <p:cNvPr id="129077" name="Rectangle 27"/>
            <p:cNvSpPr>
              <a:spLocks noChangeArrowheads="1"/>
            </p:cNvSpPr>
            <p:nvPr/>
          </p:nvSpPr>
          <p:spPr bwMode="auto">
            <a:xfrm rot="2700000">
              <a:off x="2094" y="1620"/>
              <a:ext cx="52" cy="52"/>
            </a:xfrm>
            <a:prstGeom prst="rect">
              <a:avLst/>
            </a:prstGeom>
            <a:solidFill>
              <a:srgbClr val="EC8026"/>
            </a:solidFill>
            <a:ln w="9525">
              <a:noFill/>
              <a:miter lim="800000"/>
              <a:headEnd/>
              <a:tailEnd/>
            </a:ln>
          </p:spPr>
          <p:txBody>
            <a:bodyPr wrap="none" anchor="ctr"/>
            <a:lstStyle/>
            <a:p>
              <a:endParaRPr lang="en-US"/>
            </a:p>
          </p:txBody>
        </p:sp>
        <p:sp>
          <p:nvSpPr>
            <p:cNvPr id="129078" name="Rectangle 28"/>
            <p:cNvSpPr>
              <a:spLocks noChangeArrowheads="1"/>
            </p:cNvSpPr>
            <p:nvPr/>
          </p:nvSpPr>
          <p:spPr bwMode="auto">
            <a:xfrm rot="2700000">
              <a:off x="3157" y="1807"/>
              <a:ext cx="52" cy="52"/>
            </a:xfrm>
            <a:prstGeom prst="rect">
              <a:avLst/>
            </a:prstGeom>
            <a:solidFill>
              <a:srgbClr val="EC8026"/>
            </a:solidFill>
            <a:ln w="9525">
              <a:noFill/>
              <a:miter lim="800000"/>
              <a:headEnd/>
              <a:tailEnd/>
            </a:ln>
          </p:spPr>
          <p:txBody>
            <a:bodyPr wrap="none" anchor="ctr"/>
            <a:lstStyle/>
            <a:p>
              <a:endParaRPr lang="en-US"/>
            </a:p>
          </p:txBody>
        </p:sp>
        <p:sp>
          <p:nvSpPr>
            <p:cNvPr id="129079" name="Rectangle 29"/>
            <p:cNvSpPr>
              <a:spLocks noChangeArrowheads="1"/>
            </p:cNvSpPr>
            <p:nvPr/>
          </p:nvSpPr>
          <p:spPr bwMode="auto">
            <a:xfrm rot="2700000">
              <a:off x="2551" y="1993"/>
              <a:ext cx="52" cy="52"/>
            </a:xfrm>
            <a:prstGeom prst="rect">
              <a:avLst/>
            </a:prstGeom>
            <a:solidFill>
              <a:srgbClr val="EC8026"/>
            </a:solidFill>
            <a:ln w="9525">
              <a:noFill/>
              <a:miter lim="800000"/>
              <a:headEnd/>
              <a:tailEnd/>
            </a:ln>
          </p:spPr>
          <p:txBody>
            <a:bodyPr wrap="none" anchor="ctr"/>
            <a:lstStyle/>
            <a:p>
              <a:endParaRPr lang="en-US"/>
            </a:p>
          </p:txBody>
        </p:sp>
        <p:sp>
          <p:nvSpPr>
            <p:cNvPr id="129080" name="Rectangle 30"/>
            <p:cNvSpPr>
              <a:spLocks noChangeArrowheads="1"/>
            </p:cNvSpPr>
            <p:nvPr/>
          </p:nvSpPr>
          <p:spPr bwMode="auto">
            <a:xfrm rot="2700000">
              <a:off x="1897" y="2025"/>
              <a:ext cx="52" cy="52"/>
            </a:xfrm>
            <a:prstGeom prst="rect">
              <a:avLst/>
            </a:prstGeom>
            <a:solidFill>
              <a:srgbClr val="EC8026"/>
            </a:solidFill>
            <a:ln w="9525">
              <a:noFill/>
              <a:miter lim="800000"/>
              <a:headEnd/>
              <a:tailEnd/>
            </a:ln>
          </p:spPr>
          <p:txBody>
            <a:bodyPr wrap="none" anchor="ctr"/>
            <a:lstStyle/>
            <a:p>
              <a:endParaRPr lang="en-US"/>
            </a:p>
          </p:txBody>
        </p:sp>
        <p:sp>
          <p:nvSpPr>
            <p:cNvPr id="129081" name="Rectangle 31"/>
            <p:cNvSpPr>
              <a:spLocks noChangeArrowheads="1"/>
            </p:cNvSpPr>
            <p:nvPr/>
          </p:nvSpPr>
          <p:spPr bwMode="auto">
            <a:xfrm rot="2700000">
              <a:off x="1830" y="1860"/>
              <a:ext cx="52" cy="52"/>
            </a:xfrm>
            <a:prstGeom prst="rect">
              <a:avLst/>
            </a:prstGeom>
            <a:solidFill>
              <a:srgbClr val="EC8026"/>
            </a:solidFill>
            <a:ln w="9525">
              <a:noFill/>
              <a:miter lim="800000"/>
              <a:headEnd/>
              <a:tailEnd/>
            </a:ln>
          </p:spPr>
          <p:txBody>
            <a:bodyPr wrap="none" anchor="ctr"/>
            <a:lstStyle/>
            <a:p>
              <a:endParaRPr lang="en-US"/>
            </a:p>
          </p:txBody>
        </p:sp>
        <p:sp>
          <p:nvSpPr>
            <p:cNvPr id="129082" name="Rectangle 32"/>
            <p:cNvSpPr>
              <a:spLocks noChangeArrowheads="1"/>
            </p:cNvSpPr>
            <p:nvPr/>
          </p:nvSpPr>
          <p:spPr bwMode="auto">
            <a:xfrm rot="2700000">
              <a:off x="1820" y="1928"/>
              <a:ext cx="52" cy="52"/>
            </a:xfrm>
            <a:prstGeom prst="rect">
              <a:avLst/>
            </a:prstGeom>
            <a:solidFill>
              <a:srgbClr val="EC8026"/>
            </a:solidFill>
            <a:ln w="9525">
              <a:noFill/>
              <a:miter lim="800000"/>
              <a:headEnd/>
              <a:tailEnd/>
            </a:ln>
          </p:spPr>
          <p:txBody>
            <a:bodyPr wrap="none" anchor="ctr"/>
            <a:lstStyle/>
            <a:p>
              <a:endParaRPr lang="en-US"/>
            </a:p>
          </p:txBody>
        </p:sp>
        <p:sp>
          <p:nvSpPr>
            <p:cNvPr id="129083" name="Rectangle 33"/>
            <p:cNvSpPr>
              <a:spLocks noChangeArrowheads="1"/>
            </p:cNvSpPr>
            <p:nvPr/>
          </p:nvSpPr>
          <p:spPr bwMode="auto">
            <a:xfrm rot="2700000">
              <a:off x="1635" y="1825"/>
              <a:ext cx="52" cy="52"/>
            </a:xfrm>
            <a:prstGeom prst="rect">
              <a:avLst/>
            </a:prstGeom>
            <a:solidFill>
              <a:srgbClr val="EC8026"/>
            </a:solidFill>
            <a:ln w="9525">
              <a:noFill/>
              <a:miter lim="800000"/>
              <a:headEnd/>
              <a:tailEnd/>
            </a:ln>
          </p:spPr>
          <p:txBody>
            <a:bodyPr wrap="none" anchor="ctr"/>
            <a:lstStyle/>
            <a:p>
              <a:endParaRPr lang="en-US"/>
            </a:p>
          </p:txBody>
        </p:sp>
        <p:sp>
          <p:nvSpPr>
            <p:cNvPr id="129084" name="Rectangle 34"/>
            <p:cNvSpPr>
              <a:spLocks noChangeArrowheads="1"/>
            </p:cNvSpPr>
            <p:nvPr/>
          </p:nvSpPr>
          <p:spPr bwMode="auto">
            <a:xfrm rot="2700000">
              <a:off x="1580" y="2175"/>
              <a:ext cx="52" cy="52"/>
            </a:xfrm>
            <a:prstGeom prst="rect">
              <a:avLst/>
            </a:prstGeom>
            <a:solidFill>
              <a:srgbClr val="EC8026"/>
            </a:solidFill>
            <a:ln w="9525">
              <a:noFill/>
              <a:miter lim="800000"/>
              <a:headEnd/>
              <a:tailEnd/>
            </a:ln>
          </p:spPr>
          <p:txBody>
            <a:bodyPr wrap="none" anchor="ctr"/>
            <a:lstStyle/>
            <a:p>
              <a:endParaRPr lang="en-US"/>
            </a:p>
          </p:txBody>
        </p:sp>
        <p:sp>
          <p:nvSpPr>
            <p:cNvPr id="129085" name="Rectangle 35"/>
            <p:cNvSpPr>
              <a:spLocks noChangeArrowheads="1"/>
            </p:cNvSpPr>
            <p:nvPr/>
          </p:nvSpPr>
          <p:spPr bwMode="auto">
            <a:xfrm rot="2700000">
              <a:off x="1538" y="2175"/>
              <a:ext cx="52" cy="52"/>
            </a:xfrm>
            <a:prstGeom prst="rect">
              <a:avLst/>
            </a:prstGeom>
            <a:solidFill>
              <a:srgbClr val="EC8026"/>
            </a:solidFill>
            <a:ln w="9525">
              <a:noFill/>
              <a:miter lim="800000"/>
              <a:headEnd/>
              <a:tailEnd/>
            </a:ln>
          </p:spPr>
          <p:txBody>
            <a:bodyPr wrap="none" anchor="ctr"/>
            <a:lstStyle/>
            <a:p>
              <a:endParaRPr lang="en-US"/>
            </a:p>
          </p:txBody>
        </p:sp>
        <p:sp>
          <p:nvSpPr>
            <p:cNvPr id="129086" name="Rectangle 36"/>
            <p:cNvSpPr>
              <a:spLocks noChangeArrowheads="1"/>
            </p:cNvSpPr>
            <p:nvPr/>
          </p:nvSpPr>
          <p:spPr bwMode="auto">
            <a:xfrm rot="2700000">
              <a:off x="1549" y="2306"/>
              <a:ext cx="52" cy="52"/>
            </a:xfrm>
            <a:prstGeom prst="rect">
              <a:avLst/>
            </a:prstGeom>
            <a:solidFill>
              <a:srgbClr val="EC8026"/>
            </a:solidFill>
            <a:ln w="9525">
              <a:noFill/>
              <a:miter lim="800000"/>
              <a:headEnd/>
              <a:tailEnd/>
            </a:ln>
          </p:spPr>
          <p:txBody>
            <a:bodyPr wrap="none" anchor="ctr"/>
            <a:lstStyle/>
            <a:p>
              <a:endParaRPr lang="en-US"/>
            </a:p>
          </p:txBody>
        </p:sp>
        <p:sp>
          <p:nvSpPr>
            <p:cNvPr id="129087" name="Rectangle 37"/>
            <p:cNvSpPr>
              <a:spLocks noChangeArrowheads="1"/>
            </p:cNvSpPr>
            <p:nvPr/>
          </p:nvSpPr>
          <p:spPr bwMode="auto">
            <a:xfrm rot="2700000">
              <a:off x="1400" y="2253"/>
              <a:ext cx="52" cy="52"/>
            </a:xfrm>
            <a:prstGeom prst="rect">
              <a:avLst/>
            </a:prstGeom>
            <a:solidFill>
              <a:srgbClr val="EC8026"/>
            </a:solidFill>
            <a:ln w="9525">
              <a:noFill/>
              <a:miter lim="800000"/>
              <a:headEnd/>
              <a:tailEnd/>
            </a:ln>
          </p:spPr>
          <p:txBody>
            <a:bodyPr wrap="none" anchor="ctr"/>
            <a:lstStyle/>
            <a:p>
              <a:endParaRPr lang="en-US"/>
            </a:p>
          </p:txBody>
        </p:sp>
        <p:sp>
          <p:nvSpPr>
            <p:cNvPr id="129088" name="Rectangle 38"/>
            <p:cNvSpPr>
              <a:spLocks noChangeArrowheads="1"/>
            </p:cNvSpPr>
            <p:nvPr/>
          </p:nvSpPr>
          <p:spPr bwMode="auto">
            <a:xfrm rot="2700000">
              <a:off x="1235" y="2177"/>
              <a:ext cx="52" cy="52"/>
            </a:xfrm>
            <a:prstGeom prst="rect">
              <a:avLst/>
            </a:prstGeom>
            <a:solidFill>
              <a:srgbClr val="EC8026"/>
            </a:solidFill>
            <a:ln w="9525">
              <a:noFill/>
              <a:miter lim="800000"/>
              <a:headEnd/>
              <a:tailEnd/>
            </a:ln>
          </p:spPr>
          <p:txBody>
            <a:bodyPr wrap="none" anchor="ctr"/>
            <a:lstStyle/>
            <a:p>
              <a:endParaRPr lang="en-US"/>
            </a:p>
          </p:txBody>
        </p:sp>
        <p:sp>
          <p:nvSpPr>
            <p:cNvPr id="129089" name="Rectangle 39"/>
            <p:cNvSpPr>
              <a:spLocks noChangeArrowheads="1"/>
            </p:cNvSpPr>
            <p:nvPr/>
          </p:nvSpPr>
          <p:spPr bwMode="auto">
            <a:xfrm rot="2700000">
              <a:off x="1224" y="2212"/>
              <a:ext cx="52" cy="52"/>
            </a:xfrm>
            <a:prstGeom prst="rect">
              <a:avLst/>
            </a:prstGeom>
            <a:solidFill>
              <a:srgbClr val="EC8026"/>
            </a:solidFill>
            <a:ln w="9525">
              <a:noFill/>
              <a:miter lim="800000"/>
              <a:headEnd/>
              <a:tailEnd/>
            </a:ln>
          </p:spPr>
          <p:txBody>
            <a:bodyPr wrap="none" anchor="ctr"/>
            <a:lstStyle/>
            <a:p>
              <a:endParaRPr lang="en-US"/>
            </a:p>
          </p:txBody>
        </p:sp>
        <p:sp>
          <p:nvSpPr>
            <p:cNvPr id="129090" name="Rectangle 40"/>
            <p:cNvSpPr>
              <a:spLocks noChangeArrowheads="1"/>
            </p:cNvSpPr>
            <p:nvPr/>
          </p:nvSpPr>
          <p:spPr bwMode="auto">
            <a:xfrm rot="2700000">
              <a:off x="1145" y="2305"/>
              <a:ext cx="52" cy="52"/>
            </a:xfrm>
            <a:prstGeom prst="rect">
              <a:avLst/>
            </a:prstGeom>
            <a:solidFill>
              <a:srgbClr val="EC8026"/>
            </a:solidFill>
            <a:ln w="9525">
              <a:noFill/>
              <a:miter lim="800000"/>
              <a:headEnd/>
              <a:tailEnd/>
            </a:ln>
          </p:spPr>
          <p:txBody>
            <a:bodyPr wrap="none" anchor="ctr"/>
            <a:lstStyle/>
            <a:p>
              <a:endParaRPr lang="en-US"/>
            </a:p>
          </p:txBody>
        </p:sp>
      </p:grpSp>
      <p:sp>
        <p:nvSpPr>
          <p:cNvPr id="129029" name="Line 41"/>
          <p:cNvSpPr>
            <a:spLocks noChangeShapeType="1"/>
          </p:cNvSpPr>
          <p:nvPr/>
        </p:nvSpPr>
        <p:spPr bwMode="auto">
          <a:xfrm>
            <a:off x="1016000" y="4157663"/>
            <a:ext cx="4056063" cy="0"/>
          </a:xfrm>
          <a:prstGeom prst="line">
            <a:avLst/>
          </a:prstGeom>
          <a:noFill/>
          <a:ln w="28575">
            <a:solidFill>
              <a:schemeClr val="tx1"/>
            </a:solidFill>
            <a:prstDash val="dash"/>
            <a:round/>
            <a:headEnd/>
            <a:tailEnd/>
          </a:ln>
        </p:spPr>
        <p:txBody>
          <a:bodyPr/>
          <a:lstStyle/>
          <a:p>
            <a:endParaRPr lang="en-US"/>
          </a:p>
        </p:txBody>
      </p:sp>
      <p:sp>
        <p:nvSpPr>
          <p:cNvPr id="129030" name="Rectangle 42"/>
          <p:cNvSpPr>
            <a:spLocks noGrp="1" noChangeArrowheads="1"/>
          </p:cNvSpPr>
          <p:nvPr>
            <p:ph type="title"/>
          </p:nvPr>
        </p:nvSpPr>
        <p:spPr/>
        <p:txBody>
          <a:bodyPr/>
          <a:lstStyle/>
          <a:p>
            <a:pPr eaLnBrk="1" hangingPunct="1"/>
            <a:r>
              <a:rPr lang="en-US" smtClean="0"/>
              <a:t>When does cardiac iron loading begin?</a:t>
            </a:r>
          </a:p>
        </p:txBody>
      </p:sp>
      <p:sp>
        <p:nvSpPr>
          <p:cNvPr id="129031" name="Rectangle 43"/>
          <p:cNvSpPr>
            <a:spLocks noGrp="1" noChangeArrowheads="1"/>
          </p:cNvSpPr>
          <p:nvPr>
            <p:ph type="body" idx="1"/>
          </p:nvPr>
        </p:nvSpPr>
        <p:spPr>
          <a:xfrm>
            <a:off x="5435600" y="1754188"/>
            <a:ext cx="3251200" cy="4843462"/>
          </a:xfrm>
        </p:spPr>
        <p:txBody>
          <a:bodyPr/>
          <a:lstStyle/>
          <a:p>
            <a:pPr marL="261938" indent="-261938" eaLnBrk="1" hangingPunct="1">
              <a:spcAft>
                <a:spcPct val="80000"/>
              </a:spcAft>
              <a:tabLst>
                <a:tab pos="0" algn="l"/>
              </a:tabLst>
            </a:pPr>
            <a:r>
              <a:rPr lang="en-US" smtClean="0"/>
              <a:t>&gt;13 years of</a:t>
            </a:r>
            <a:br>
              <a:rPr lang="en-US" smtClean="0"/>
            </a:br>
            <a:r>
              <a:rPr lang="en-US" smtClean="0"/>
              <a:t>transfusions</a:t>
            </a:r>
          </a:p>
          <a:p>
            <a:pPr marL="261938" indent="-261938" eaLnBrk="1" hangingPunct="1">
              <a:spcAft>
                <a:spcPct val="80000"/>
              </a:spcAft>
              <a:tabLst>
                <a:tab pos="0" algn="l"/>
              </a:tabLst>
            </a:pPr>
            <a:r>
              <a:rPr lang="en-US" smtClean="0"/>
              <a:t>&gt;35 grams</a:t>
            </a:r>
          </a:p>
          <a:p>
            <a:pPr marL="261938" indent="-261938" eaLnBrk="1" hangingPunct="1">
              <a:spcAft>
                <a:spcPct val="80000"/>
              </a:spcAft>
              <a:tabLst>
                <a:tab pos="0" algn="l"/>
              </a:tabLst>
            </a:pPr>
            <a:r>
              <a:rPr lang="en-US" smtClean="0"/>
              <a:t>Data only for patients with thalassemia major receiving chelation</a:t>
            </a:r>
          </a:p>
          <a:p>
            <a:pPr marL="261938" indent="-261938" eaLnBrk="1" hangingPunct="1">
              <a:tabLst>
                <a:tab pos="0" algn="l"/>
              </a:tabLst>
            </a:pPr>
            <a:r>
              <a:rPr lang="en-US" smtClean="0"/>
              <a:t>Prior chelation therapy</a:t>
            </a:r>
          </a:p>
        </p:txBody>
      </p:sp>
      <p:sp>
        <p:nvSpPr>
          <p:cNvPr id="129032" name="Text Box 44"/>
          <p:cNvSpPr txBox="1">
            <a:spLocks noChangeArrowheads="1"/>
          </p:cNvSpPr>
          <p:nvPr/>
        </p:nvSpPr>
        <p:spPr bwMode="auto">
          <a:xfrm>
            <a:off x="157163" y="6403975"/>
            <a:ext cx="8380412" cy="274638"/>
          </a:xfrm>
          <a:prstGeom prst="rect">
            <a:avLst/>
          </a:prstGeom>
          <a:noFill/>
          <a:ln w="9525">
            <a:noFill/>
            <a:miter lim="800000"/>
            <a:headEnd/>
            <a:tailEnd/>
          </a:ln>
        </p:spPr>
        <p:txBody>
          <a:bodyPr>
            <a:spAutoFit/>
          </a:bodyPr>
          <a:lstStyle/>
          <a:p>
            <a:pPr eaLnBrk="0" hangingPunct="0"/>
            <a:r>
              <a:rPr lang="en-AU" sz="1200"/>
              <a:t>Wood JC </a:t>
            </a:r>
            <a:r>
              <a:rPr lang="en-AU" sz="1200" i="1"/>
              <a:t>et al</a:t>
            </a:r>
            <a:r>
              <a:rPr lang="en-AU" sz="1200"/>
              <a:t>. </a:t>
            </a:r>
            <a:r>
              <a:rPr lang="en-AU" sz="1200" i="1"/>
              <a:t>Blood</a:t>
            </a:r>
            <a:r>
              <a:rPr lang="en-AU" sz="1200"/>
              <a:t> 2004;103:1934</a:t>
            </a:r>
            <a:r>
              <a:rPr lang="en-AU" sz="1200">
                <a:cs typeface="Arial" pitchFamily="34" charset="0"/>
              </a:rPr>
              <a:t>–</a:t>
            </a:r>
            <a:r>
              <a:rPr lang="en-AU" sz="1200"/>
              <a:t>1936</a:t>
            </a:r>
          </a:p>
        </p:txBody>
      </p:sp>
      <p:sp>
        <p:nvSpPr>
          <p:cNvPr id="129033" name="Text Box 45"/>
          <p:cNvSpPr txBox="1">
            <a:spLocks noChangeArrowheads="1"/>
          </p:cNvSpPr>
          <p:nvPr/>
        </p:nvSpPr>
        <p:spPr bwMode="auto">
          <a:xfrm rot="-5400000">
            <a:off x="161132" y="3553619"/>
            <a:ext cx="500062" cy="336550"/>
          </a:xfrm>
          <a:prstGeom prst="rect">
            <a:avLst/>
          </a:prstGeom>
          <a:noFill/>
          <a:ln w="9525">
            <a:noFill/>
            <a:miter lim="800000"/>
            <a:headEnd/>
            <a:tailEnd/>
          </a:ln>
        </p:spPr>
        <p:txBody>
          <a:bodyPr wrap="none">
            <a:spAutoFit/>
          </a:bodyPr>
          <a:lstStyle/>
          <a:p>
            <a:pPr algn="ctr"/>
            <a:r>
              <a:rPr lang="en-GB" b="1"/>
              <a:t>T2*</a:t>
            </a:r>
          </a:p>
        </p:txBody>
      </p:sp>
      <p:sp>
        <p:nvSpPr>
          <p:cNvPr id="129034" name="Text Box 46"/>
          <p:cNvSpPr txBox="1">
            <a:spLocks noChangeArrowheads="1"/>
          </p:cNvSpPr>
          <p:nvPr/>
        </p:nvSpPr>
        <p:spPr bwMode="auto">
          <a:xfrm>
            <a:off x="2017713" y="5556250"/>
            <a:ext cx="2070100" cy="336550"/>
          </a:xfrm>
          <a:prstGeom prst="rect">
            <a:avLst/>
          </a:prstGeom>
          <a:noFill/>
          <a:ln w="9525">
            <a:noFill/>
            <a:miter lim="800000"/>
            <a:headEnd/>
            <a:tailEnd/>
          </a:ln>
        </p:spPr>
        <p:txBody>
          <a:bodyPr wrap="none">
            <a:spAutoFit/>
          </a:bodyPr>
          <a:lstStyle/>
          <a:p>
            <a:pPr algn="ctr"/>
            <a:r>
              <a:rPr lang="en-GB" b="1"/>
              <a:t>Transfusion (years)</a:t>
            </a:r>
          </a:p>
        </p:txBody>
      </p:sp>
      <p:sp>
        <p:nvSpPr>
          <p:cNvPr id="129035" name="Text Box 47"/>
          <p:cNvSpPr txBox="1">
            <a:spLocks noChangeArrowheads="1"/>
          </p:cNvSpPr>
          <p:nvPr/>
        </p:nvSpPr>
        <p:spPr bwMode="auto">
          <a:xfrm>
            <a:off x="3822700" y="4144963"/>
            <a:ext cx="1504950" cy="336550"/>
          </a:xfrm>
          <a:prstGeom prst="rect">
            <a:avLst/>
          </a:prstGeom>
          <a:noFill/>
          <a:ln w="9525">
            <a:noFill/>
            <a:miter lim="800000"/>
            <a:headEnd/>
            <a:tailEnd/>
          </a:ln>
        </p:spPr>
        <p:txBody>
          <a:bodyPr wrap="none">
            <a:spAutoFit/>
          </a:bodyPr>
          <a:lstStyle/>
          <a:p>
            <a:pPr algn="ctr"/>
            <a:r>
              <a:rPr lang="en-GB" b="1"/>
              <a:t>Abnormal T2*</a:t>
            </a:r>
          </a:p>
        </p:txBody>
      </p:sp>
      <p:grpSp>
        <p:nvGrpSpPr>
          <p:cNvPr id="129036" name="Group 48"/>
          <p:cNvGrpSpPr>
            <a:grpSpLocks/>
          </p:cNvGrpSpPr>
          <p:nvPr/>
        </p:nvGrpSpPr>
        <p:grpSpPr bwMode="auto">
          <a:xfrm>
            <a:off x="911225" y="2270125"/>
            <a:ext cx="79375" cy="2954338"/>
            <a:chOff x="726" y="1177"/>
            <a:chExt cx="50" cy="1870"/>
          </a:xfrm>
        </p:grpSpPr>
        <p:sp>
          <p:nvSpPr>
            <p:cNvPr id="129066" name="Line 49"/>
            <p:cNvSpPr>
              <a:spLocks noChangeShapeType="1"/>
            </p:cNvSpPr>
            <p:nvPr/>
          </p:nvSpPr>
          <p:spPr bwMode="auto">
            <a:xfrm>
              <a:off x="726" y="3046"/>
              <a:ext cx="50" cy="1"/>
            </a:xfrm>
            <a:prstGeom prst="line">
              <a:avLst/>
            </a:prstGeom>
            <a:noFill/>
            <a:ln w="28575">
              <a:solidFill>
                <a:srgbClr val="000000"/>
              </a:solidFill>
              <a:round/>
              <a:headEnd/>
              <a:tailEnd/>
            </a:ln>
          </p:spPr>
          <p:txBody>
            <a:bodyPr/>
            <a:lstStyle/>
            <a:p>
              <a:endParaRPr lang="en-US"/>
            </a:p>
          </p:txBody>
        </p:sp>
        <p:sp>
          <p:nvSpPr>
            <p:cNvPr id="129067" name="Line 50"/>
            <p:cNvSpPr>
              <a:spLocks noChangeShapeType="1"/>
            </p:cNvSpPr>
            <p:nvPr/>
          </p:nvSpPr>
          <p:spPr bwMode="auto">
            <a:xfrm>
              <a:off x="726" y="2782"/>
              <a:ext cx="50" cy="1"/>
            </a:xfrm>
            <a:prstGeom prst="line">
              <a:avLst/>
            </a:prstGeom>
            <a:noFill/>
            <a:ln w="28575">
              <a:solidFill>
                <a:srgbClr val="000000"/>
              </a:solidFill>
              <a:round/>
              <a:headEnd/>
              <a:tailEnd/>
            </a:ln>
          </p:spPr>
          <p:txBody>
            <a:bodyPr/>
            <a:lstStyle/>
            <a:p>
              <a:endParaRPr lang="en-US"/>
            </a:p>
          </p:txBody>
        </p:sp>
        <p:sp>
          <p:nvSpPr>
            <p:cNvPr id="129068" name="Line 51"/>
            <p:cNvSpPr>
              <a:spLocks noChangeShapeType="1"/>
            </p:cNvSpPr>
            <p:nvPr/>
          </p:nvSpPr>
          <p:spPr bwMode="auto">
            <a:xfrm>
              <a:off x="726" y="2511"/>
              <a:ext cx="50" cy="1"/>
            </a:xfrm>
            <a:prstGeom prst="line">
              <a:avLst/>
            </a:prstGeom>
            <a:noFill/>
            <a:ln w="28575">
              <a:solidFill>
                <a:srgbClr val="000000"/>
              </a:solidFill>
              <a:round/>
              <a:headEnd/>
              <a:tailEnd/>
            </a:ln>
          </p:spPr>
          <p:txBody>
            <a:bodyPr/>
            <a:lstStyle/>
            <a:p>
              <a:endParaRPr lang="en-US"/>
            </a:p>
          </p:txBody>
        </p:sp>
        <p:sp>
          <p:nvSpPr>
            <p:cNvPr id="129069" name="Line 52"/>
            <p:cNvSpPr>
              <a:spLocks noChangeShapeType="1"/>
            </p:cNvSpPr>
            <p:nvPr/>
          </p:nvSpPr>
          <p:spPr bwMode="auto">
            <a:xfrm>
              <a:off x="726" y="2247"/>
              <a:ext cx="50" cy="1"/>
            </a:xfrm>
            <a:prstGeom prst="line">
              <a:avLst/>
            </a:prstGeom>
            <a:noFill/>
            <a:ln w="28575">
              <a:solidFill>
                <a:srgbClr val="000000"/>
              </a:solidFill>
              <a:round/>
              <a:headEnd/>
              <a:tailEnd/>
            </a:ln>
          </p:spPr>
          <p:txBody>
            <a:bodyPr/>
            <a:lstStyle/>
            <a:p>
              <a:endParaRPr lang="en-US"/>
            </a:p>
          </p:txBody>
        </p:sp>
        <p:sp>
          <p:nvSpPr>
            <p:cNvPr id="129070" name="Line 53"/>
            <p:cNvSpPr>
              <a:spLocks noChangeShapeType="1"/>
            </p:cNvSpPr>
            <p:nvPr/>
          </p:nvSpPr>
          <p:spPr bwMode="auto">
            <a:xfrm>
              <a:off x="726" y="1975"/>
              <a:ext cx="50" cy="1"/>
            </a:xfrm>
            <a:prstGeom prst="line">
              <a:avLst/>
            </a:prstGeom>
            <a:noFill/>
            <a:ln w="28575">
              <a:solidFill>
                <a:srgbClr val="000000"/>
              </a:solidFill>
              <a:round/>
              <a:headEnd/>
              <a:tailEnd/>
            </a:ln>
          </p:spPr>
          <p:txBody>
            <a:bodyPr/>
            <a:lstStyle/>
            <a:p>
              <a:endParaRPr lang="en-US"/>
            </a:p>
          </p:txBody>
        </p:sp>
        <p:sp>
          <p:nvSpPr>
            <p:cNvPr id="129071" name="Line 54"/>
            <p:cNvSpPr>
              <a:spLocks noChangeShapeType="1"/>
            </p:cNvSpPr>
            <p:nvPr/>
          </p:nvSpPr>
          <p:spPr bwMode="auto">
            <a:xfrm>
              <a:off x="726" y="1712"/>
              <a:ext cx="50" cy="1"/>
            </a:xfrm>
            <a:prstGeom prst="line">
              <a:avLst/>
            </a:prstGeom>
            <a:noFill/>
            <a:ln w="28575">
              <a:solidFill>
                <a:srgbClr val="000000"/>
              </a:solidFill>
              <a:round/>
              <a:headEnd/>
              <a:tailEnd/>
            </a:ln>
          </p:spPr>
          <p:txBody>
            <a:bodyPr/>
            <a:lstStyle/>
            <a:p>
              <a:endParaRPr lang="en-US"/>
            </a:p>
          </p:txBody>
        </p:sp>
        <p:sp>
          <p:nvSpPr>
            <p:cNvPr id="129072" name="Line 55"/>
            <p:cNvSpPr>
              <a:spLocks noChangeShapeType="1"/>
            </p:cNvSpPr>
            <p:nvPr/>
          </p:nvSpPr>
          <p:spPr bwMode="auto">
            <a:xfrm>
              <a:off x="726" y="1440"/>
              <a:ext cx="50" cy="1"/>
            </a:xfrm>
            <a:prstGeom prst="line">
              <a:avLst/>
            </a:prstGeom>
            <a:noFill/>
            <a:ln w="28575">
              <a:solidFill>
                <a:srgbClr val="000000"/>
              </a:solidFill>
              <a:round/>
              <a:headEnd/>
              <a:tailEnd/>
            </a:ln>
          </p:spPr>
          <p:txBody>
            <a:bodyPr/>
            <a:lstStyle/>
            <a:p>
              <a:endParaRPr lang="en-US"/>
            </a:p>
          </p:txBody>
        </p:sp>
        <p:sp>
          <p:nvSpPr>
            <p:cNvPr id="129073" name="Line 56"/>
            <p:cNvSpPr>
              <a:spLocks noChangeShapeType="1"/>
            </p:cNvSpPr>
            <p:nvPr/>
          </p:nvSpPr>
          <p:spPr bwMode="auto">
            <a:xfrm>
              <a:off x="726" y="1177"/>
              <a:ext cx="50" cy="1"/>
            </a:xfrm>
            <a:prstGeom prst="line">
              <a:avLst/>
            </a:prstGeom>
            <a:noFill/>
            <a:ln w="28575">
              <a:solidFill>
                <a:srgbClr val="000000"/>
              </a:solidFill>
              <a:round/>
              <a:headEnd/>
              <a:tailEnd/>
            </a:ln>
          </p:spPr>
          <p:txBody>
            <a:bodyPr/>
            <a:lstStyle/>
            <a:p>
              <a:endParaRPr lang="en-US"/>
            </a:p>
          </p:txBody>
        </p:sp>
      </p:grpSp>
      <p:grpSp>
        <p:nvGrpSpPr>
          <p:cNvPr id="129037" name="Group 57"/>
          <p:cNvGrpSpPr>
            <a:grpSpLocks/>
          </p:cNvGrpSpPr>
          <p:nvPr/>
        </p:nvGrpSpPr>
        <p:grpSpPr bwMode="auto">
          <a:xfrm>
            <a:off x="990600" y="2255838"/>
            <a:ext cx="4132263" cy="2968625"/>
            <a:chOff x="776" y="1177"/>
            <a:chExt cx="2603" cy="1870"/>
          </a:xfrm>
        </p:grpSpPr>
        <p:sp>
          <p:nvSpPr>
            <p:cNvPr id="129064" name="Line 58"/>
            <p:cNvSpPr>
              <a:spLocks noChangeShapeType="1"/>
            </p:cNvSpPr>
            <p:nvPr/>
          </p:nvSpPr>
          <p:spPr bwMode="auto">
            <a:xfrm>
              <a:off x="776" y="1177"/>
              <a:ext cx="1" cy="1869"/>
            </a:xfrm>
            <a:prstGeom prst="line">
              <a:avLst/>
            </a:prstGeom>
            <a:noFill/>
            <a:ln w="28575">
              <a:solidFill>
                <a:srgbClr val="000000"/>
              </a:solidFill>
              <a:round/>
              <a:headEnd/>
              <a:tailEnd/>
            </a:ln>
          </p:spPr>
          <p:txBody>
            <a:bodyPr/>
            <a:lstStyle/>
            <a:p>
              <a:endParaRPr lang="en-US"/>
            </a:p>
          </p:txBody>
        </p:sp>
        <p:sp>
          <p:nvSpPr>
            <p:cNvPr id="129065" name="Line 59"/>
            <p:cNvSpPr>
              <a:spLocks noChangeShapeType="1"/>
            </p:cNvSpPr>
            <p:nvPr/>
          </p:nvSpPr>
          <p:spPr bwMode="auto">
            <a:xfrm>
              <a:off x="776" y="3046"/>
              <a:ext cx="2603" cy="1"/>
            </a:xfrm>
            <a:prstGeom prst="line">
              <a:avLst/>
            </a:prstGeom>
            <a:noFill/>
            <a:ln w="28575">
              <a:solidFill>
                <a:srgbClr val="000000"/>
              </a:solidFill>
              <a:round/>
              <a:headEnd/>
              <a:tailEnd/>
            </a:ln>
          </p:spPr>
          <p:txBody>
            <a:bodyPr/>
            <a:lstStyle/>
            <a:p>
              <a:endParaRPr lang="en-US"/>
            </a:p>
          </p:txBody>
        </p:sp>
      </p:grpSp>
      <p:grpSp>
        <p:nvGrpSpPr>
          <p:cNvPr id="129038" name="Group 60"/>
          <p:cNvGrpSpPr>
            <a:grpSpLocks/>
          </p:cNvGrpSpPr>
          <p:nvPr/>
        </p:nvGrpSpPr>
        <p:grpSpPr bwMode="auto">
          <a:xfrm>
            <a:off x="990600" y="5222875"/>
            <a:ext cx="4117975" cy="77788"/>
            <a:chOff x="776" y="3046"/>
            <a:chExt cx="2604" cy="49"/>
          </a:xfrm>
        </p:grpSpPr>
        <p:sp>
          <p:nvSpPr>
            <p:cNvPr id="129058" name="Line 61"/>
            <p:cNvSpPr>
              <a:spLocks noChangeShapeType="1"/>
            </p:cNvSpPr>
            <p:nvPr/>
          </p:nvSpPr>
          <p:spPr bwMode="auto">
            <a:xfrm flipV="1">
              <a:off x="776" y="3046"/>
              <a:ext cx="1" cy="49"/>
            </a:xfrm>
            <a:prstGeom prst="line">
              <a:avLst/>
            </a:prstGeom>
            <a:noFill/>
            <a:ln w="28575">
              <a:solidFill>
                <a:srgbClr val="000000"/>
              </a:solidFill>
              <a:round/>
              <a:headEnd/>
              <a:tailEnd/>
            </a:ln>
          </p:spPr>
          <p:txBody>
            <a:bodyPr/>
            <a:lstStyle/>
            <a:p>
              <a:endParaRPr lang="en-US"/>
            </a:p>
          </p:txBody>
        </p:sp>
        <p:sp>
          <p:nvSpPr>
            <p:cNvPr id="129059" name="Line 62"/>
            <p:cNvSpPr>
              <a:spLocks noChangeShapeType="1"/>
            </p:cNvSpPr>
            <p:nvPr/>
          </p:nvSpPr>
          <p:spPr bwMode="auto">
            <a:xfrm flipV="1">
              <a:off x="1293" y="3046"/>
              <a:ext cx="1" cy="49"/>
            </a:xfrm>
            <a:prstGeom prst="line">
              <a:avLst/>
            </a:prstGeom>
            <a:noFill/>
            <a:ln w="28575">
              <a:solidFill>
                <a:srgbClr val="000000"/>
              </a:solidFill>
              <a:round/>
              <a:headEnd/>
              <a:tailEnd/>
            </a:ln>
          </p:spPr>
          <p:txBody>
            <a:bodyPr/>
            <a:lstStyle/>
            <a:p>
              <a:endParaRPr lang="en-US"/>
            </a:p>
          </p:txBody>
        </p:sp>
        <p:sp>
          <p:nvSpPr>
            <p:cNvPr id="129060" name="Line 63"/>
            <p:cNvSpPr>
              <a:spLocks noChangeShapeType="1"/>
            </p:cNvSpPr>
            <p:nvPr/>
          </p:nvSpPr>
          <p:spPr bwMode="auto">
            <a:xfrm flipV="1">
              <a:off x="1819" y="3046"/>
              <a:ext cx="1" cy="49"/>
            </a:xfrm>
            <a:prstGeom prst="line">
              <a:avLst/>
            </a:prstGeom>
            <a:noFill/>
            <a:ln w="28575">
              <a:solidFill>
                <a:srgbClr val="000000"/>
              </a:solidFill>
              <a:round/>
              <a:headEnd/>
              <a:tailEnd/>
            </a:ln>
          </p:spPr>
          <p:txBody>
            <a:bodyPr/>
            <a:lstStyle/>
            <a:p>
              <a:endParaRPr lang="en-US"/>
            </a:p>
          </p:txBody>
        </p:sp>
        <p:sp>
          <p:nvSpPr>
            <p:cNvPr id="129061" name="Line 64"/>
            <p:cNvSpPr>
              <a:spLocks noChangeShapeType="1"/>
            </p:cNvSpPr>
            <p:nvPr/>
          </p:nvSpPr>
          <p:spPr bwMode="auto">
            <a:xfrm flipV="1">
              <a:off x="2336" y="3046"/>
              <a:ext cx="1" cy="49"/>
            </a:xfrm>
            <a:prstGeom prst="line">
              <a:avLst/>
            </a:prstGeom>
            <a:noFill/>
            <a:ln w="28575">
              <a:solidFill>
                <a:srgbClr val="000000"/>
              </a:solidFill>
              <a:round/>
              <a:headEnd/>
              <a:tailEnd/>
            </a:ln>
          </p:spPr>
          <p:txBody>
            <a:bodyPr/>
            <a:lstStyle/>
            <a:p>
              <a:endParaRPr lang="en-US"/>
            </a:p>
          </p:txBody>
        </p:sp>
        <p:sp>
          <p:nvSpPr>
            <p:cNvPr id="129062" name="Line 65"/>
            <p:cNvSpPr>
              <a:spLocks noChangeShapeType="1"/>
            </p:cNvSpPr>
            <p:nvPr/>
          </p:nvSpPr>
          <p:spPr bwMode="auto">
            <a:xfrm flipV="1">
              <a:off x="2862" y="3046"/>
              <a:ext cx="1" cy="49"/>
            </a:xfrm>
            <a:prstGeom prst="line">
              <a:avLst/>
            </a:prstGeom>
            <a:noFill/>
            <a:ln w="28575">
              <a:solidFill>
                <a:srgbClr val="000000"/>
              </a:solidFill>
              <a:round/>
              <a:headEnd/>
              <a:tailEnd/>
            </a:ln>
          </p:spPr>
          <p:txBody>
            <a:bodyPr/>
            <a:lstStyle/>
            <a:p>
              <a:endParaRPr lang="en-US"/>
            </a:p>
          </p:txBody>
        </p:sp>
        <p:sp>
          <p:nvSpPr>
            <p:cNvPr id="129063" name="Line 66"/>
            <p:cNvSpPr>
              <a:spLocks noChangeShapeType="1"/>
            </p:cNvSpPr>
            <p:nvPr/>
          </p:nvSpPr>
          <p:spPr bwMode="auto">
            <a:xfrm flipV="1">
              <a:off x="3379" y="3046"/>
              <a:ext cx="1" cy="49"/>
            </a:xfrm>
            <a:prstGeom prst="line">
              <a:avLst/>
            </a:prstGeom>
            <a:noFill/>
            <a:ln w="28575">
              <a:solidFill>
                <a:srgbClr val="000000"/>
              </a:solidFill>
              <a:round/>
              <a:headEnd/>
              <a:tailEnd/>
            </a:ln>
          </p:spPr>
          <p:txBody>
            <a:bodyPr/>
            <a:lstStyle/>
            <a:p>
              <a:endParaRPr lang="en-US"/>
            </a:p>
          </p:txBody>
        </p:sp>
      </p:grpSp>
      <p:grpSp>
        <p:nvGrpSpPr>
          <p:cNvPr id="129039" name="Group 67"/>
          <p:cNvGrpSpPr>
            <a:grpSpLocks/>
          </p:cNvGrpSpPr>
          <p:nvPr/>
        </p:nvGrpSpPr>
        <p:grpSpPr bwMode="auto">
          <a:xfrm>
            <a:off x="633413" y="2135188"/>
            <a:ext cx="225425" cy="3211512"/>
            <a:chOff x="551" y="1101"/>
            <a:chExt cx="142" cy="2023"/>
          </a:xfrm>
        </p:grpSpPr>
        <p:sp>
          <p:nvSpPr>
            <p:cNvPr id="129050" name="Rectangle 68"/>
            <p:cNvSpPr>
              <a:spLocks noChangeArrowheads="1"/>
            </p:cNvSpPr>
            <p:nvPr/>
          </p:nvSpPr>
          <p:spPr bwMode="auto">
            <a:xfrm>
              <a:off x="622" y="2970"/>
              <a:ext cx="71" cy="154"/>
            </a:xfrm>
            <a:prstGeom prst="rect">
              <a:avLst/>
            </a:prstGeom>
            <a:noFill/>
            <a:ln w="9525">
              <a:noFill/>
              <a:miter lim="800000"/>
              <a:headEnd/>
              <a:tailEnd/>
            </a:ln>
          </p:spPr>
          <p:txBody>
            <a:bodyPr wrap="none" lIns="0" tIns="0" rIns="0" bIns="0">
              <a:spAutoFit/>
            </a:bodyPr>
            <a:lstStyle/>
            <a:p>
              <a:r>
                <a:rPr lang="en-GB" b="1">
                  <a:solidFill>
                    <a:srgbClr val="000000"/>
                  </a:solidFill>
                </a:rPr>
                <a:t>0</a:t>
              </a:r>
              <a:endParaRPr lang="en-GB" b="1"/>
            </a:p>
          </p:txBody>
        </p:sp>
        <p:sp>
          <p:nvSpPr>
            <p:cNvPr id="129051" name="Rectangle 69"/>
            <p:cNvSpPr>
              <a:spLocks noChangeArrowheads="1"/>
            </p:cNvSpPr>
            <p:nvPr/>
          </p:nvSpPr>
          <p:spPr bwMode="auto">
            <a:xfrm>
              <a:off x="551" y="2707"/>
              <a:ext cx="142" cy="154"/>
            </a:xfrm>
            <a:prstGeom prst="rect">
              <a:avLst/>
            </a:prstGeom>
            <a:noFill/>
            <a:ln w="9525">
              <a:noFill/>
              <a:miter lim="800000"/>
              <a:headEnd/>
              <a:tailEnd/>
            </a:ln>
          </p:spPr>
          <p:txBody>
            <a:bodyPr wrap="none" lIns="0" tIns="0" rIns="0" bIns="0">
              <a:spAutoFit/>
            </a:bodyPr>
            <a:lstStyle/>
            <a:p>
              <a:r>
                <a:rPr lang="en-GB" b="1">
                  <a:solidFill>
                    <a:srgbClr val="000000"/>
                  </a:solidFill>
                </a:rPr>
                <a:t>10</a:t>
              </a:r>
              <a:endParaRPr lang="en-GB" b="1"/>
            </a:p>
          </p:txBody>
        </p:sp>
        <p:sp>
          <p:nvSpPr>
            <p:cNvPr id="129052" name="Rectangle 70"/>
            <p:cNvSpPr>
              <a:spLocks noChangeArrowheads="1"/>
            </p:cNvSpPr>
            <p:nvPr/>
          </p:nvSpPr>
          <p:spPr bwMode="auto">
            <a:xfrm>
              <a:off x="551" y="2435"/>
              <a:ext cx="142" cy="154"/>
            </a:xfrm>
            <a:prstGeom prst="rect">
              <a:avLst/>
            </a:prstGeom>
            <a:noFill/>
            <a:ln w="9525">
              <a:noFill/>
              <a:miter lim="800000"/>
              <a:headEnd/>
              <a:tailEnd/>
            </a:ln>
          </p:spPr>
          <p:txBody>
            <a:bodyPr wrap="none" lIns="0" tIns="0" rIns="0" bIns="0">
              <a:spAutoFit/>
            </a:bodyPr>
            <a:lstStyle/>
            <a:p>
              <a:r>
                <a:rPr lang="en-GB" b="1">
                  <a:solidFill>
                    <a:srgbClr val="000000"/>
                  </a:solidFill>
                </a:rPr>
                <a:t>20</a:t>
              </a:r>
              <a:endParaRPr lang="en-GB" b="1"/>
            </a:p>
          </p:txBody>
        </p:sp>
        <p:sp>
          <p:nvSpPr>
            <p:cNvPr id="129053" name="Rectangle 71"/>
            <p:cNvSpPr>
              <a:spLocks noChangeArrowheads="1"/>
            </p:cNvSpPr>
            <p:nvPr/>
          </p:nvSpPr>
          <p:spPr bwMode="auto">
            <a:xfrm>
              <a:off x="551" y="2172"/>
              <a:ext cx="142" cy="154"/>
            </a:xfrm>
            <a:prstGeom prst="rect">
              <a:avLst/>
            </a:prstGeom>
            <a:noFill/>
            <a:ln w="9525">
              <a:noFill/>
              <a:miter lim="800000"/>
              <a:headEnd/>
              <a:tailEnd/>
            </a:ln>
          </p:spPr>
          <p:txBody>
            <a:bodyPr wrap="none" lIns="0" tIns="0" rIns="0" bIns="0">
              <a:spAutoFit/>
            </a:bodyPr>
            <a:lstStyle/>
            <a:p>
              <a:r>
                <a:rPr lang="en-GB" b="1">
                  <a:solidFill>
                    <a:srgbClr val="000000"/>
                  </a:solidFill>
                </a:rPr>
                <a:t>30</a:t>
              </a:r>
              <a:endParaRPr lang="en-GB" b="1"/>
            </a:p>
          </p:txBody>
        </p:sp>
        <p:sp>
          <p:nvSpPr>
            <p:cNvPr id="129054" name="Rectangle 72"/>
            <p:cNvSpPr>
              <a:spLocks noChangeArrowheads="1"/>
            </p:cNvSpPr>
            <p:nvPr/>
          </p:nvSpPr>
          <p:spPr bwMode="auto">
            <a:xfrm>
              <a:off x="551" y="1900"/>
              <a:ext cx="142" cy="154"/>
            </a:xfrm>
            <a:prstGeom prst="rect">
              <a:avLst/>
            </a:prstGeom>
            <a:noFill/>
            <a:ln w="9525">
              <a:noFill/>
              <a:miter lim="800000"/>
              <a:headEnd/>
              <a:tailEnd/>
            </a:ln>
          </p:spPr>
          <p:txBody>
            <a:bodyPr wrap="none" lIns="0" tIns="0" rIns="0" bIns="0">
              <a:spAutoFit/>
            </a:bodyPr>
            <a:lstStyle/>
            <a:p>
              <a:r>
                <a:rPr lang="en-GB" b="1">
                  <a:solidFill>
                    <a:srgbClr val="000000"/>
                  </a:solidFill>
                </a:rPr>
                <a:t>40</a:t>
              </a:r>
              <a:endParaRPr lang="en-GB" b="1"/>
            </a:p>
          </p:txBody>
        </p:sp>
        <p:sp>
          <p:nvSpPr>
            <p:cNvPr id="129055" name="Rectangle 73"/>
            <p:cNvSpPr>
              <a:spLocks noChangeArrowheads="1"/>
            </p:cNvSpPr>
            <p:nvPr/>
          </p:nvSpPr>
          <p:spPr bwMode="auto">
            <a:xfrm>
              <a:off x="551" y="1636"/>
              <a:ext cx="142" cy="154"/>
            </a:xfrm>
            <a:prstGeom prst="rect">
              <a:avLst/>
            </a:prstGeom>
            <a:noFill/>
            <a:ln w="9525">
              <a:noFill/>
              <a:miter lim="800000"/>
              <a:headEnd/>
              <a:tailEnd/>
            </a:ln>
          </p:spPr>
          <p:txBody>
            <a:bodyPr wrap="none" lIns="0" tIns="0" rIns="0" bIns="0">
              <a:spAutoFit/>
            </a:bodyPr>
            <a:lstStyle/>
            <a:p>
              <a:r>
                <a:rPr lang="en-GB" b="1">
                  <a:solidFill>
                    <a:srgbClr val="000000"/>
                  </a:solidFill>
                </a:rPr>
                <a:t>50</a:t>
              </a:r>
              <a:endParaRPr lang="en-GB" b="1"/>
            </a:p>
          </p:txBody>
        </p:sp>
        <p:sp>
          <p:nvSpPr>
            <p:cNvPr id="129056" name="Rectangle 74"/>
            <p:cNvSpPr>
              <a:spLocks noChangeArrowheads="1"/>
            </p:cNvSpPr>
            <p:nvPr/>
          </p:nvSpPr>
          <p:spPr bwMode="auto">
            <a:xfrm>
              <a:off x="551" y="1365"/>
              <a:ext cx="142" cy="154"/>
            </a:xfrm>
            <a:prstGeom prst="rect">
              <a:avLst/>
            </a:prstGeom>
            <a:noFill/>
            <a:ln w="9525">
              <a:noFill/>
              <a:miter lim="800000"/>
              <a:headEnd/>
              <a:tailEnd/>
            </a:ln>
          </p:spPr>
          <p:txBody>
            <a:bodyPr wrap="none" lIns="0" tIns="0" rIns="0" bIns="0">
              <a:spAutoFit/>
            </a:bodyPr>
            <a:lstStyle/>
            <a:p>
              <a:r>
                <a:rPr lang="en-GB" b="1">
                  <a:solidFill>
                    <a:srgbClr val="000000"/>
                  </a:solidFill>
                </a:rPr>
                <a:t>60</a:t>
              </a:r>
              <a:endParaRPr lang="en-GB" b="1"/>
            </a:p>
          </p:txBody>
        </p:sp>
        <p:sp>
          <p:nvSpPr>
            <p:cNvPr id="129057" name="Rectangle 75"/>
            <p:cNvSpPr>
              <a:spLocks noChangeArrowheads="1"/>
            </p:cNvSpPr>
            <p:nvPr/>
          </p:nvSpPr>
          <p:spPr bwMode="auto">
            <a:xfrm>
              <a:off x="551" y="1101"/>
              <a:ext cx="142" cy="154"/>
            </a:xfrm>
            <a:prstGeom prst="rect">
              <a:avLst/>
            </a:prstGeom>
            <a:noFill/>
            <a:ln w="9525">
              <a:noFill/>
              <a:miter lim="800000"/>
              <a:headEnd/>
              <a:tailEnd/>
            </a:ln>
          </p:spPr>
          <p:txBody>
            <a:bodyPr wrap="none" lIns="0" tIns="0" rIns="0" bIns="0">
              <a:spAutoFit/>
            </a:bodyPr>
            <a:lstStyle/>
            <a:p>
              <a:r>
                <a:rPr lang="en-GB" b="1">
                  <a:solidFill>
                    <a:srgbClr val="000000"/>
                  </a:solidFill>
                </a:rPr>
                <a:t>70</a:t>
              </a:r>
              <a:endParaRPr lang="en-GB" b="1"/>
            </a:p>
          </p:txBody>
        </p:sp>
      </p:grpSp>
      <p:grpSp>
        <p:nvGrpSpPr>
          <p:cNvPr id="129040" name="Group 76"/>
          <p:cNvGrpSpPr>
            <a:grpSpLocks/>
          </p:cNvGrpSpPr>
          <p:nvPr/>
        </p:nvGrpSpPr>
        <p:grpSpPr bwMode="auto">
          <a:xfrm>
            <a:off x="935038" y="5300663"/>
            <a:ext cx="4279900" cy="244475"/>
            <a:chOff x="735" y="3084"/>
            <a:chExt cx="2696" cy="154"/>
          </a:xfrm>
        </p:grpSpPr>
        <p:sp>
          <p:nvSpPr>
            <p:cNvPr id="129044" name="Rectangle 77"/>
            <p:cNvSpPr>
              <a:spLocks noChangeArrowheads="1"/>
            </p:cNvSpPr>
            <p:nvPr/>
          </p:nvSpPr>
          <p:spPr bwMode="auto">
            <a:xfrm>
              <a:off x="735" y="3084"/>
              <a:ext cx="71" cy="154"/>
            </a:xfrm>
            <a:prstGeom prst="rect">
              <a:avLst/>
            </a:prstGeom>
            <a:noFill/>
            <a:ln w="9525">
              <a:noFill/>
              <a:miter lim="800000"/>
              <a:headEnd/>
              <a:tailEnd/>
            </a:ln>
          </p:spPr>
          <p:txBody>
            <a:bodyPr wrap="none" lIns="0" tIns="0" rIns="0" bIns="0">
              <a:spAutoFit/>
            </a:bodyPr>
            <a:lstStyle/>
            <a:p>
              <a:r>
                <a:rPr lang="en-GB" b="1">
                  <a:solidFill>
                    <a:srgbClr val="000000"/>
                  </a:solidFill>
                </a:rPr>
                <a:t>0</a:t>
              </a:r>
              <a:endParaRPr lang="en-GB" b="1"/>
            </a:p>
          </p:txBody>
        </p:sp>
        <p:sp>
          <p:nvSpPr>
            <p:cNvPr id="129045" name="Rectangle 78"/>
            <p:cNvSpPr>
              <a:spLocks noChangeArrowheads="1"/>
            </p:cNvSpPr>
            <p:nvPr/>
          </p:nvSpPr>
          <p:spPr bwMode="auto">
            <a:xfrm>
              <a:off x="1252" y="3084"/>
              <a:ext cx="71" cy="154"/>
            </a:xfrm>
            <a:prstGeom prst="rect">
              <a:avLst/>
            </a:prstGeom>
            <a:noFill/>
            <a:ln w="9525">
              <a:noFill/>
              <a:miter lim="800000"/>
              <a:headEnd/>
              <a:tailEnd/>
            </a:ln>
          </p:spPr>
          <p:txBody>
            <a:bodyPr wrap="none" lIns="0" tIns="0" rIns="0" bIns="0">
              <a:spAutoFit/>
            </a:bodyPr>
            <a:lstStyle/>
            <a:p>
              <a:r>
                <a:rPr lang="en-GB" b="1">
                  <a:solidFill>
                    <a:srgbClr val="000000"/>
                  </a:solidFill>
                </a:rPr>
                <a:t>5</a:t>
              </a:r>
              <a:endParaRPr lang="en-GB" b="1"/>
            </a:p>
          </p:txBody>
        </p:sp>
        <p:sp>
          <p:nvSpPr>
            <p:cNvPr id="129046" name="Rectangle 79"/>
            <p:cNvSpPr>
              <a:spLocks noChangeArrowheads="1"/>
            </p:cNvSpPr>
            <p:nvPr/>
          </p:nvSpPr>
          <p:spPr bwMode="auto">
            <a:xfrm>
              <a:off x="1728" y="3084"/>
              <a:ext cx="142" cy="154"/>
            </a:xfrm>
            <a:prstGeom prst="rect">
              <a:avLst/>
            </a:prstGeom>
            <a:noFill/>
            <a:ln w="9525">
              <a:noFill/>
              <a:miter lim="800000"/>
              <a:headEnd/>
              <a:tailEnd/>
            </a:ln>
          </p:spPr>
          <p:txBody>
            <a:bodyPr wrap="none" lIns="0" tIns="0" rIns="0" bIns="0">
              <a:spAutoFit/>
            </a:bodyPr>
            <a:lstStyle/>
            <a:p>
              <a:r>
                <a:rPr lang="en-GB" b="1">
                  <a:solidFill>
                    <a:srgbClr val="000000"/>
                  </a:solidFill>
                </a:rPr>
                <a:t>10</a:t>
              </a:r>
              <a:endParaRPr lang="en-GB" b="1"/>
            </a:p>
          </p:txBody>
        </p:sp>
        <p:sp>
          <p:nvSpPr>
            <p:cNvPr id="129047" name="Rectangle 80"/>
            <p:cNvSpPr>
              <a:spLocks noChangeArrowheads="1"/>
            </p:cNvSpPr>
            <p:nvPr/>
          </p:nvSpPr>
          <p:spPr bwMode="auto">
            <a:xfrm>
              <a:off x="2246" y="3084"/>
              <a:ext cx="142" cy="154"/>
            </a:xfrm>
            <a:prstGeom prst="rect">
              <a:avLst/>
            </a:prstGeom>
            <a:noFill/>
            <a:ln w="9525">
              <a:noFill/>
              <a:miter lim="800000"/>
              <a:headEnd/>
              <a:tailEnd/>
            </a:ln>
          </p:spPr>
          <p:txBody>
            <a:bodyPr wrap="none" lIns="0" tIns="0" rIns="0" bIns="0">
              <a:spAutoFit/>
            </a:bodyPr>
            <a:lstStyle/>
            <a:p>
              <a:r>
                <a:rPr lang="en-GB" b="1">
                  <a:solidFill>
                    <a:srgbClr val="000000"/>
                  </a:solidFill>
                </a:rPr>
                <a:t>15</a:t>
              </a:r>
              <a:endParaRPr lang="en-GB" b="1"/>
            </a:p>
          </p:txBody>
        </p:sp>
        <p:sp>
          <p:nvSpPr>
            <p:cNvPr id="129048" name="Rectangle 81"/>
            <p:cNvSpPr>
              <a:spLocks noChangeArrowheads="1"/>
            </p:cNvSpPr>
            <p:nvPr/>
          </p:nvSpPr>
          <p:spPr bwMode="auto">
            <a:xfrm>
              <a:off x="2771" y="3084"/>
              <a:ext cx="142" cy="154"/>
            </a:xfrm>
            <a:prstGeom prst="rect">
              <a:avLst/>
            </a:prstGeom>
            <a:noFill/>
            <a:ln w="9525">
              <a:noFill/>
              <a:miter lim="800000"/>
              <a:headEnd/>
              <a:tailEnd/>
            </a:ln>
          </p:spPr>
          <p:txBody>
            <a:bodyPr wrap="none" lIns="0" tIns="0" rIns="0" bIns="0">
              <a:spAutoFit/>
            </a:bodyPr>
            <a:lstStyle/>
            <a:p>
              <a:r>
                <a:rPr lang="en-GB" b="1">
                  <a:solidFill>
                    <a:srgbClr val="000000"/>
                  </a:solidFill>
                </a:rPr>
                <a:t>20</a:t>
              </a:r>
              <a:endParaRPr lang="en-GB" b="1"/>
            </a:p>
          </p:txBody>
        </p:sp>
        <p:sp>
          <p:nvSpPr>
            <p:cNvPr id="129049" name="Rectangle 82"/>
            <p:cNvSpPr>
              <a:spLocks noChangeArrowheads="1"/>
            </p:cNvSpPr>
            <p:nvPr/>
          </p:nvSpPr>
          <p:spPr bwMode="auto">
            <a:xfrm>
              <a:off x="3289" y="3084"/>
              <a:ext cx="142" cy="154"/>
            </a:xfrm>
            <a:prstGeom prst="rect">
              <a:avLst/>
            </a:prstGeom>
            <a:noFill/>
            <a:ln w="9525">
              <a:noFill/>
              <a:miter lim="800000"/>
              <a:headEnd/>
              <a:tailEnd/>
            </a:ln>
          </p:spPr>
          <p:txBody>
            <a:bodyPr wrap="none" lIns="0" tIns="0" rIns="0" bIns="0">
              <a:spAutoFit/>
            </a:bodyPr>
            <a:lstStyle/>
            <a:p>
              <a:r>
                <a:rPr lang="en-GB" b="1">
                  <a:solidFill>
                    <a:srgbClr val="000000"/>
                  </a:solidFill>
                </a:rPr>
                <a:t>25</a:t>
              </a:r>
              <a:endParaRPr lang="en-GB" b="1"/>
            </a:p>
          </p:txBody>
        </p:sp>
      </p:grpSp>
      <p:sp>
        <p:nvSpPr>
          <p:cNvPr id="129041" name="Text Box 83"/>
          <p:cNvSpPr txBox="1">
            <a:spLocks noChangeArrowheads="1"/>
          </p:cNvSpPr>
          <p:nvPr/>
        </p:nvSpPr>
        <p:spPr bwMode="auto">
          <a:xfrm>
            <a:off x="2027238" y="1989138"/>
            <a:ext cx="1168400" cy="336550"/>
          </a:xfrm>
          <a:prstGeom prst="rect">
            <a:avLst/>
          </a:prstGeom>
          <a:noFill/>
          <a:ln w="9525">
            <a:noFill/>
            <a:miter lim="800000"/>
            <a:headEnd/>
            <a:tailEnd/>
          </a:ln>
        </p:spPr>
        <p:txBody>
          <a:bodyPr wrap="none">
            <a:spAutoFit/>
          </a:bodyPr>
          <a:lstStyle/>
          <a:p>
            <a:r>
              <a:rPr lang="en-GB" b="1"/>
              <a:t>Sickle cell</a:t>
            </a:r>
          </a:p>
        </p:txBody>
      </p:sp>
      <p:sp>
        <p:nvSpPr>
          <p:cNvPr id="129042" name="Rectangle 84"/>
          <p:cNvSpPr>
            <a:spLocks noChangeArrowheads="1"/>
          </p:cNvSpPr>
          <p:nvPr/>
        </p:nvSpPr>
        <p:spPr bwMode="auto">
          <a:xfrm>
            <a:off x="3187700" y="2133600"/>
            <a:ext cx="82550" cy="82550"/>
          </a:xfrm>
          <a:prstGeom prst="rect">
            <a:avLst/>
          </a:prstGeom>
          <a:solidFill>
            <a:srgbClr val="007FA1"/>
          </a:solidFill>
          <a:ln w="8001">
            <a:noFill/>
            <a:miter lim="800000"/>
            <a:headEnd/>
            <a:tailEnd/>
          </a:ln>
        </p:spPr>
        <p:txBody>
          <a:bodyPr/>
          <a:lstStyle/>
          <a:p>
            <a:endParaRPr lang="en-US"/>
          </a:p>
        </p:txBody>
      </p:sp>
      <p:sp>
        <p:nvSpPr>
          <p:cNvPr id="129043" name="Rectangle 85"/>
          <p:cNvSpPr>
            <a:spLocks noChangeArrowheads="1"/>
          </p:cNvSpPr>
          <p:nvPr/>
        </p:nvSpPr>
        <p:spPr bwMode="auto">
          <a:xfrm rot="2700000">
            <a:off x="2003425" y="2127250"/>
            <a:ext cx="82550" cy="82550"/>
          </a:xfrm>
          <a:prstGeom prst="rect">
            <a:avLst/>
          </a:prstGeom>
          <a:solidFill>
            <a:srgbClr val="EC8026"/>
          </a:solid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sz="3000" smtClean="0"/>
              <a:t>Continuous, 24-hour DFO therapy improves </a:t>
            </a:r>
            <a:br>
              <a:rPr lang="en-US" sz="3000" smtClean="0"/>
            </a:br>
            <a:r>
              <a:rPr lang="en-US" sz="3000" smtClean="0"/>
              <a:t>cardiac T2* and cardiac function</a:t>
            </a:r>
          </a:p>
        </p:txBody>
      </p:sp>
      <p:sp>
        <p:nvSpPr>
          <p:cNvPr id="133123" name="Rectangle 3"/>
          <p:cNvSpPr>
            <a:spLocks noGrp="1" noChangeArrowheads="1"/>
          </p:cNvSpPr>
          <p:nvPr>
            <p:ph type="body" idx="1"/>
          </p:nvPr>
        </p:nvSpPr>
        <p:spPr>
          <a:xfrm>
            <a:off x="457200" y="1628775"/>
            <a:ext cx="8229600" cy="4968875"/>
          </a:xfrm>
        </p:spPr>
        <p:txBody>
          <a:bodyPr/>
          <a:lstStyle/>
          <a:p>
            <a:pPr marL="261938" indent="-261938" eaLnBrk="1" hangingPunct="1"/>
            <a:r>
              <a:rPr lang="en-US" sz="1800" smtClean="0"/>
              <a:t>Six subjects showed improved cardiac T2*</a:t>
            </a:r>
          </a:p>
          <a:p>
            <a:pPr marL="261938" indent="-261938" eaLnBrk="1" hangingPunct="1"/>
            <a:endParaRPr lang="en-GB" sz="1800" smtClean="0"/>
          </a:p>
        </p:txBody>
      </p:sp>
      <p:sp>
        <p:nvSpPr>
          <p:cNvPr id="133124" name="Rectangle 4"/>
          <p:cNvSpPr>
            <a:spLocks noChangeArrowheads="1"/>
          </p:cNvSpPr>
          <p:nvPr/>
        </p:nvSpPr>
        <p:spPr bwMode="auto">
          <a:xfrm>
            <a:off x="1100138" y="5715000"/>
            <a:ext cx="388937"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LVEF</a:t>
            </a:r>
            <a:endParaRPr lang="en-US" sz="1200" b="1"/>
          </a:p>
        </p:txBody>
      </p:sp>
      <p:sp>
        <p:nvSpPr>
          <p:cNvPr id="133125" name="Rectangle 5"/>
          <p:cNvSpPr>
            <a:spLocks noChangeArrowheads="1"/>
          </p:cNvSpPr>
          <p:nvPr/>
        </p:nvSpPr>
        <p:spPr bwMode="auto">
          <a:xfrm>
            <a:off x="2105025" y="5529263"/>
            <a:ext cx="169863"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20</a:t>
            </a:r>
            <a:endParaRPr lang="en-US" sz="1200" b="1"/>
          </a:p>
        </p:txBody>
      </p:sp>
      <p:sp>
        <p:nvSpPr>
          <p:cNvPr id="133126" name="Rectangle 6"/>
          <p:cNvSpPr>
            <a:spLocks noChangeArrowheads="1"/>
          </p:cNvSpPr>
          <p:nvPr/>
        </p:nvSpPr>
        <p:spPr bwMode="auto">
          <a:xfrm>
            <a:off x="2105025" y="5224463"/>
            <a:ext cx="169863"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30</a:t>
            </a:r>
            <a:endParaRPr lang="en-US" sz="1200" b="1"/>
          </a:p>
        </p:txBody>
      </p:sp>
      <p:sp>
        <p:nvSpPr>
          <p:cNvPr id="133127" name="Rectangle 7"/>
          <p:cNvSpPr>
            <a:spLocks noChangeArrowheads="1"/>
          </p:cNvSpPr>
          <p:nvPr/>
        </p:nvSpPr>
        <p:spPr bwMode="auto">
          <a:xfrm>
            <a:off x="2105025" y="4919663"/>
            <a:ext cx="169863"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40</a:t>
            </a:r>
            <a:endParaRPr lang="en-US" sz="1200" b="1"/>
          </a:p>
        </p:txBody>
      </p:sp>
      <p:sp>
        <p:nvSpPr>
          <p:cNvPr id="133128" name="Rectangle 8"/>
          <p:cNvSpPr>
            <a:spLocks noChangeArrowheads="1"/>
          </p:cNvSpPr>
          <p:nvPr/>
        </p:nvSpPr>
        <p:spPr bwMode="auto">
          <a:xfrm>
            <a:off x="2105025" y="4614863"/>
            <a:ext cx="169863"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50</a:t>
            </a:r>
            <a:endParaRPr lang="en-US" sz="1200" b="1"/>
          </a:p>
        </p:txBody>
      </p:sp>
      <p:sp>
        <p:nvSpPr>
          <p:cNvPr id="133129" name="Rectangle 9"/>
          <p:cNvSpPr>
            <a:spLocks noChangeArrowheads="1"/>
          </p:cNvSpPr>
          <p:nvPr/>
        </p:nvSpPr>
        <p:spPr bwMode="auto">
          <a:xfrm>
            <a:off x="2105025" y="4310063"/>
            <a:ext cx="169863"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60</a:t>
            </a:r>
            <a:endParaRPr lang="en-US" sz="1200" b="1"/>
          </a:p>
        </p:txBody>
      </p:sp>
      <p:sp>
        <p:nvSpPr>
          <p:cNvPr id="133130" name="Rectangle 10"/>
          <p:cNvSpPr>
            <a:spLocks noChangeArrowheads="1"/>
          </p:cNvSpPr>
          <p:nvPr/>
        </p:nvSpPr>
        <p:spPr bwMode="auto">
          <a:xfrm>
            <a:off x="2105025" y="4005263"/>
            <a:ext cx="169863"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70</a:t>
            </a:r>
            <a:endParaRPr lang="en-US" sz="1200" b="1"/>
          </a:p>
        </p:txBody>
      </p:sp>
      <p:sp>
        <p:nvSpPr>
          <p:cNvPr id="133131" name="Rectangle 11"/>
          <p:cNvSpPr>
            <a:spLocks noChangeArrowheads="1"/>
          </p:cNvSpPr>
          <p:nvPr/>
        </p:nvSpPr>
        <p:spPr bwMode="auto">
          <a:xfrm>
            <a:off x="2105025" y="3690938"/>
            <a:ext cx="169863"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80</a:t>
            </a:r>
            <a:endParaRPr lang="en-US" sz="1200" b="1"/>
          </a:p>
        </p:txBody>
      </p:sp>
      <p:sp>
        <p:nvSpPr>
          <p:cNvPr id="133132" name="Rectangle 12"/>
          <p:cNvSpPr>
            <a:spLocks noChangeArrowheads="1"/>
          </p:cNvSpPr>
          <p:nvPr/>
        </p:nvSpPr>
        <p:spPr bwMode="auto">
          <a:xfrm>
            <a:off x="2105025" y="3386138"/>
            <a:ext cx="169863"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90</a:t>
            </a:r>
            <a:endParaRPr lang="en-US" sz="1200" b="1"/>
          </a:p>
        </p:txBody>
      </p:sp>
      <p:sp>
        <p:nvSpPr>
          <p:cNvPr id="133133" name="Rectangle 13"/>
          <p:cNvSpPr>
            <a:spLocks noChangeArrowheads="1"/>
          </p:cNvSpPr>
          <p:nvPr/>
        </p:nvSpPr>
        <p:spPr bwMode="auto">
          <a:xfrm>
            <a:off x="2020888" y="3081338"/>
            <a:ext cx="254000"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100</a:t>
            </a:r>
            <a:endParaRPr lang="en-US" sz="1200" b="1"/>
          </a:p>
        </p:txBody>
      </p:sp>
      <p:sp>
        <p:nvSpPr>
          <p:cNvPr id="133134" name="Rectangle 14"/>
          <p:cNvSpPr>
            <a:spLocks noChangeArrowheads="1"/>
          </p:cNvSpPr>
          <p:nvPr/>
        </p:nvSpPr>
        <p:spPr bwMode="auto">
          <a:xfrm>
            <a:off x="2020888" y="2776538"/>
            <a:ext cx="254000"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110</a:t>
            </a:r>
            <a:endParaRPr lang="en-US" sz="1200" b="1"/>
          </a:p>
        </p:txBody>
      </p:sp>
      <p:sp>
        <p:nvSpPr>
          <p:cNvPr id="133135" name="Rectangle 15"/>
          <p:cNvSpPr>
            <a:spLocks noChangeArrowheads="1"/>
          </p:cNvSpPr>
          <p:nvPr/>
        </p:nvSpPr>
        <p:spPr bwMode="auto">
          <a:xfrm>
            <a:off x="2020888" y="2471738"/>
            <a:ext cx="254000"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120</a:t>
            </a:r>
            <a:endParaRPr lang="en-US" sz="1200" b="1"/>
          </a:p>
        </p:txBody>
      </p:sp>
      <p:sp>
        <p:nvSpPr>
          <p:cNvPr id="133136" name="Rectangle 16"/>
          <p:cNvSpPr>
            <a:spLocks noChangeArrowheads="1"/>
          </p:cNvSpPr>
          <p:nvPr/>
        </p:nvSpPr>
        <p:spPr bwMode="auto">
          <a:xfrm>
            <a:off x="769938" y="4397375"/>
            <a:ext cx="533400" cy="1219200"/>
          </a:xfrm>
          <a:prstGeom prst="rect">
            <a:avLst/>
          </a:prstGeom>
          <a:solidFill>
            <a:srgbClr val="EC8026"/>
          </a:solidFill>
          <a:ln w="9525">
            <a:noFill/>
            <a:miter lim="800000"/>
            <a:headEnd/>
            <a:tailEnd/>
          </a:ln>
        </p:spPr>
        <p:txBody>
          <a:bodyPr/>
          <a:lstStyle/>
          <a:p>
            <a:endParaRPr lang="en-US"/>
          </a:p>
        </p:txBody>
      </p:sp>
      <p:sp>
        <p:nvSpPr>
          <p:cNvPr id="133137" name="Rectangle 17"/>
          <p:cNvSpPr>
            <a:spLocks noChangeArrowheads="1"/>
          </p:cNvSpPr>
          <p:nvPr/>
        </p:nvSpPr>
        <p:spPr bwMode="auto">
          <a:xfrm>
            <a:off x="2538413" y="2708275"/>
            <a:ext cx="552450" cy="2905125"/>
          </a:xfrm>
          <a:prstGeom prst="rect">
            <a:avLst/>
          </a:prstGeom>
          <a:solidFill>
            <a:srgbClr val="EC8026"/>
          </a:solidFill>
          <a:ln w="9525">
            <a:noFill/>
            <a:miter lim="800000"/>
            <a:headEnd/>
            <a:tailEnd/>
          </a:ln>
        </p:spPr>
        <p:txBody>
          <a:bodyPr/>
          <a:lstStyle/>
          <a:p>
            <a:endParaRPr lang="en-US"/>
          </a:p>
        </p:txBody>
      </p:sp>
      <p:sp>
        <p:nvSpPr>
          <p:cNvPr id="133138" name="Rectangle 18"/>
          <p:cNvSpPr>
            <a:spLocks noChangeArrowheads="1"/>
          </p:cNvSpPr>
          <p:nvPr/>
        </p:nvSpPr>
        <p:spPr bwMode="auto">
          <a:xfrm>
            <a:off x="4024313" y="4549775"/>
            <a:ext cx="552450" cy="1066800"/>
          </a:xfrm>
          <a:prstGeom prst="rect">
            <a:avLst/>
          </a:prstGeom>
          <a:solidFill>
            <a:srgbClr val="EC8026"/>
          </a:solidFill>
          <a:ln w="9525">
            <a:noFill/>
            <a:miter lim="800000"/>
            <a:headEnd/>
            <a:tailEnd/>
          </a:ln>
        </p:spPr>
        <p:txBody>
          <a:bodyPr/>
          <a:lstStyle/>
          <a:p>
            <a:endParaRPr lang="en-US"/>
          </a:p>
        </p:txBody>
      </p:sp>
      <p:sp>
        <p:nvSpPr>
          <p:cNvPr id="133139" name="Rectangle 19"/>
          <p:cNvSpPr>
            <a:spLocks noChangeArrowheads="1"/>
          </p:cNvSpPr>
          <p:nvPr/>
        </p:nvSpPr>
        <p:spPr bwMode="auto">
          <a:xfrm>
            <a:off x="5937250" y="2751138"/>
            <a:ext cx="514350" cy="2865437"/>
          </a:xfrm>
          <a:prstGeom prst="rect">
            <a:avLst/>
          </a:prstGeom>
          <a:solidFill>
            <a:srgbClr val="EC8026"/>
          </a:solidFill>
          <a:ln w="9525">
            <a:noFill/>
            <a:miter lim="800000"/>
            <a:headEnd/>
            <a:tailEnd/>
          </a:ln>
        </p:spPr>
        <p:txBody>
          <a:bodyPr/>
          <a:lstStyle/>
          <a:p>
            <a:endParaRPr lang="en-US"/>
          </a:p>
        </p:txBody>
      </p:sp>
      <p:sp>
        <p:nvSpPr>
          <p:cNvPr id="133140" name="Rectangle 20"/>
          <p:cNvSpPr>
            <a:spLocks noChangeArrowheads="1"/>
          </p:cNvSpPr>
          <p:nvPr/>
        </p:nvSpPr>
        <p:spPr bwMode="auto">
          <a:xfrm>
            <a:off x="7613650" y="3819525"/>
            <a:ext cx="552450" cy="1804988"/>
          </a:xfrm>
          <a:prstGeom prst="rect">
            <a:avLst/>
          </a:prstGeom>
          <a:solidFill>
            <a:srgbClr val="EC8026"/>
          </a:solidFill>
          <a:ln w="9525">
            <a:noFill/>
            <a:miter lim="800000"/>
            <a:headEnd/>
            <a:tailEnd/>
          </a:ln>
        </p:spPr>
        <p:txBody>
          <a:bodyPr/>
          <a:lstStyle/>
          <a:p>
            <a:endParaRPr lang="en-US"/>
          </a:p>
        </p:txBody>
      </p:sp>
      <p:sp>
        <p:nvSpPr>
          <p:cNvPr id="133141" name="Rectangle 21"/>
          <p:cNvSpPr>
            <a:spLocks noChangeArrowheads="1"/>
          </p:cNvSpPr>
          <p:nvPr/>
        </p:nvSpPr>
        <p:spPr bwMode="auto">
          <a:xfrm>
            <a:off x="8166100" y="2759075"/>
            <a:ext cx="552450" cy="2865438"/>
          </a:xfrm>
          <a:prstGeom prst="rect">
            <a:avLst/>
          </a:prstGeom>
          <a:solidFill>
            <a:srgbClr val="007FA1"/>
          </a:solidFill>
          <a:ln w="9525">
            <a:noFill/>
            <a:miter lim="800000"/>
            <a:headEnd/>
            <a:tailEnd/>
          </a:ln>
        </p:spPr>
        <p:txBody>
          <a:bodyPr/>
          <a:lstStyle/>
          <a:p>
            <a:endParaRPr lang="en-US"/>
          </a:p>
        </p:txBody>
      </p:sp>
      <p:grpSp>
        <p:nvGrpSpPr>
          <p:cNvPr id="133142" name="Group 22"/>
          <p:cNvGrpSpPr>
            <a:grpSpLocks/>
          </p:cNvGrpSpPr>
          <p:nvPr/>
        </p:nvGrpSpPr>
        <p:grpSpPr bwMode="auto">
          <a:xfrm>
            <a:off x="7350125" y="2443163"/>
            <a:ext cx="82550" cy="3182937"/>
            <a:chOff x="4704" y="1538"/>
            <a:chExt cx="24" cy="2006"/>
          </a:xfrm>
        </p:grpSpPr>
        <p:sp>
          <p:nvSpPr>
            <p:cNvPr id="133240" name="Line 23"/>
            <p:cNvSpPr>
              <a:spLocks noChangeShapeType="1"/>
            </p:cNvSpPr>
            <p:nvPr/>
          </p:nvSpPr>
          <p:spPr bwMode="auto">
            <a:xfrm>
              <a:off x="4704" y="3543"/>
              <a:ext cx="24" cy="1"/>
            </a:xfrm>
            <a:prstGeom prst="line">
              <a:avLst/>
            </a:prstGeom>
            <a:noFill/>
            <a:ln w="28575">
              <a:solidFill>
                <a:srgbClr val="000000"/>
              </a:solidFill>
              <a:round/>
              <a:headEnd/>
              <a:tailEnd/>
            </a:ln>
          </p:spPr>
          <p:txBody>
            <a:bodyPr/>
            <a:lstStyle/>
            <a:p>
              <a:endParaRPr lang="en-US"/>
            </a:p>
          </p:txBody>
        </p:sp>
        <p:sp>
          <p:nvSpPr>
            <p:cNvPr id="133241" name="Line 24"/>
            <p:cNvSpPr>
              <a:spLocks noChangeShapeType="1"/>
            </p:cNvSpPr>
            <p:nvPr/>
          </p:nvSpPr>
          <p:spPr bwMode="auto">
            <a:xfrm>
              <a:off x="4704" y="3318"/>
              <a:ext cx="24" cy="1"/>
            </a:xfrm>
            <a:prstGeom prst="line">
              <a:avLst/>
            </a:prstGeom>
            <a:noFill/>
            <a:ln w="28575">
              <a:solidFill>
                <a:srgbClr val="000000"/>
              </a:solidFill>
              <a:round/>
              <a:headEnd/>
              <a:tailEnd/>
            </a:ln>
          </p:spPr>
          <p:txBody>
            <a:bodyPr/>
            <a:lstStyle/>
            <a:p>
              <a:endParaRPr lang="en-US"/>
            </a:p>
          </p:txBody>
        </p:sp>
        <p:sp>
          <p:nvSpPr>
            <p:cNvPr id="133242" name="Line 25"/>
            <p:cNvSpPr>
              <a:spLocks noChangeShapeType="1"/>
            </p:cNvSpPr>
            <p:nvPr/>
          </p:nvSpPr>
          <p:spPr bwMode="auto">
            <a:xfrm>
              <a:off x="4704" y="3099"/>
              <a:ext cx="24" cy="1"/>
            </a:xfrm>
            <a:prstGeom prst="line">
              <a:avLst/>
            </a:prstGeom>
            <a:noFill/>
            <a:ln w="28575">
              <a:solidFill>
                <a:srgbClr val="000000"/>
              </a:solidFill>
              <a:round/>
              <a:headEnd/>
              <a:tailEnd/>
            </a:ln>
          </p:spPr>
          <p:txBody>
            <a:bodyPr/>
            <a:lstStyle/>
            <a:p>
              <a:endParaRPr lang="en-US"/>
            </a:p>
          </p:txBody>
        </p:sp>
        <p:sp>
          <p:nvSpPr>
            <p:cNvPr id="133243" name="Line 26"/>
            <p:cNvSpPr>
              <a:spLocks noChangeShapeType="1"/>
            </p:cNvSpPr>
            <p:nvPr/>
          </p:nvSpPr>
          <p:spPr bwMode="auto">
            <a:xfrm>
              <a:off x="4704" y="2875"/>
              <a:ext cx="24" cy="1"/>
            </a:xfrm>
            <a:prstGeom prst="line">
              <a:avLst/>
            </a:prstGeom>
            <a:noFill/>
            <a:ln w="28575">
              <a:solidFill>
                <a:srgbClr val="000000"/>
              </a:solidFill>
              <a:round/>
              <a:headEnd/>
              <a:tailEnd/>
            </a:ln>
          </p:spPr>
          <p:txBody>
            <a:bodyPr/>
            <a:lstStyle/>
            <a:p>
              <a:endParaRPr lang="en-US"/>
            </a:p>
          </p:txBody>
        </p:sp>
        <p:sp>
          <p:nvSpPr>
            <p:cNvPr id="133244" name="Line 27"/>
            <p:cNvSpPr>
              <a:spLocks noChangeShapeType="1"/>
            </p:cNvSpPr>
            <p:nvPr/>
          </p:nvSpPr>
          <p:spPr bwMode="auto">
            <a:xfrm>
              <a:off x="4704" y="2650"/>
              <a:ext cx="24" cy="1"/>
            </a:xfrm>
            <a:prstGeom prst="line">
              <a:avLst/>
            </a:prstGeom>
            <a:noFill/>
            <a:ln w="28575">
              <a:solidFill>
                <a:srgbClr val="000000"/>
              </a:solidFill>
              <a:round/>
              <a:headEnd/>
              <a:tailEnd/>
            </a:ln>
          </p:spPr>
          <p:txBody>
            <a:bodyPr/>
            <a:lstStyle/>
            <a:p>
              <a:endParaRPr lang="en-US"/>
            </a:p>
          </p:txBody>
        </p:sp>
        <p:sp>
          <p:nvSpPr>
            <p:cNvPr id="133245" name="Line 28"/>
            <p:cNvSpPr>
              <a:spLocks noChangeShapeType="1"/>
            </p:cNvSpPr>
            <p:nvPr/>
          </p:nvSpPr>
          <p:spPr bwMode="auto">
            <a:xfrm>
              <a:off x="4704" y="2431"/>
              <a:ext cx="24" cy="1"/>
            </a:xfrm>
            <a:prstGeom prst="line">
              <a:avLst/>
            </a:prstGeom>
            <a:noFill/>
            <a:ln w="28575">
              <a:solidFill>
                <a:srgbClr val="000000"/>
              </a:solidFill>
              <a:round/>
              <a:headEnd/>
              <a:tailEnd/>
            </a:ln>
          </p:spPr>
          <p:txBody>
            <a:bodyPr/>
            <a:lstStyle/>
            <a:p>
              <a:endParaRPr lang="en-US"/>
            </a:p>
          </p:txBody>
        </p:sp>
        <p:sp>
          <p:nvSpPr>
            <p:cNvPr id="133246" name="Line 29"/>
            <p:cNvSpPr>
              <a:spLocks noChangeShapeType="1"/>
            </p:cNvSpPr>
            <p:nvPr/>
          </p:nvSpPr>
          <p:spPr bwMode="auto">
            <a:xfrm>
              <a:off x="4704" y="2207"/>
              <a:ext cx="24" cy="1"/>
            </a:xfrm>
            <a:prstGeom prst="line">
              <a:avLst/>
            </a:prstGeom>
            <a:noFill/>
            <a:ln w="28575">
              <a:solidFill>
                <a:srgbClr val="000000"/>
              </a:solidFill>
              <a:round/>
              <a:headEnd/>
              <a:tailEnd/>
            </a:ln>
          </p:spPr>
          <p:txBody>
            <a:bodyPr/>
            <a:lstStyle/>
            <a:p>
              <a:endParaRPr lang="en-US"/>
            </a:p>
          </p:txBody>
        </p:sp>
        <p:sp>
          <p:nvSpPr>
            <p:cNvPr id="133247" name="Line 30"/>
            <p:cNvSpPr>
              <a:spLocks noChangeShapeType="1"/>
            </p:cNvSpPr>
            <p:nvPr/>
          </p:nvSpPr>
          <p:spPr bwMode="auto">
            <a:xfrm>
              <a:off x="4704" y="1982"/>
              <a:ext cx="24" cy="1"/>
            </a:xfrm>
            <a:prstGeom prst="line">
              <a:avLst/>
            </a:prstGeom>
            <a:noFill/>
            <a:ln w="28575">
              <a:solidFill>
                <a:srgbClr val="000000"/>
              </a:solidFill>
              <a:round/>
              <a:headEnd/>
              <a:tailEnd/>
            </a:ln>
          </p:spPr>
          <p:txBody>
            <a:bodyPr/>
            <a:lstStyle/>
            <a:p>
              <a:endParaRPr lang="en-US"/>
            </a:p>
          </p:txBody>
        </p:sp>
        <p:sp>
          <p:nvSpPr>
            <p:cNvPr id="133248" name="Line 31"/>
            <p:cNvSpPr>
              <a:spLocks noChangeShapeType="1"/>
            </p:cNvSpPr>
            <p:nvPr/>
          </p:nvSpPr>
          <p:spPr bwMode="auto">
            <a:xfrm>
              <a:off x="4704" y="1763"/>
              <a:ext cx="24" cy="1"/>
            </a:xfrm>
            <a:prstGeom prst="line">
              <a:avLst/>
            </a:prstGeom>
            <a:noFill/>
            <a:ln w="28575">
              <a:solidFill>
                <a:srgbClr val="000000"/>
              </a:solidFill>
              <a:round/>
              <a:headEnd/>
              <a:tailEnd/>
            </a:ln>
          </p:spPr>
          <p:txBody>
            <a:bodyPr/>
            <a:lstStyle/>
            <a:p>
              <a:endParaRPr lang="en-US"/>
            </a:p>
          </p:txBody>
        </p:sp>
        <p:sp>
          <p:nvSpPr>
            <p:cNvPr id="133249" name="Line 32"/>
            <p:cNvSpPr>
              <a:spLocks noChangeShapeType="1"/>
            </p:cNvSpPr>
            <p:nvPr/>
          </p:nvSpPr>
          <p:spPr bwMode="auto">
            <a:xfrm>
              <a:off x="4704" y="1538"/>
              <a:ext cx="24" cy="1"/>
            </a:xfrm>
            <a:prstGeom prst="line">
              <a:avLst/>
            </a:prstGeom>
            <a:noFill/>
            <a:ln w="28575">
              <a:solidFill>
                <a:srgbClr val="000000"/>
              </a:solidFill>
              <a:round/>
              <a:headEnd/>
              <a:tailEnd/>
            </a:ln>
          </p:spPr>
          <p:txBody>
            <a:bodyPr/>
            <a:lstStyle/>
            <a:p>
              <a:endParaRPr lang="en-US"/>
            </a:p>
          </p:txBody>
        </p:sp>
      </p:grpSp>
      <p:grpSp>
        <p:nvGrpSpPr>
          <p:cNvPr id="133143" name="Group 33"/>
          <p:cNvGrpSpPr>
            <a:grpSpLocks/>
          </p:cNvGrpSpPr>
          <p:nvPr/>
        </p:nvGrpSpPr>
        <p:grpSpPr bwMode="auto">
          <a:xfrm>
            <a:off x="7419975" y="2441575"/>
            <a:ext cx="1476375" cy="3184525"/>
            <a:chOff x="4728" y="1538"/>
            <a:chExt cx="930" cy="2006"/>
          </a:xfrm>
        </p:grpSpPr>
        <p:sp>
          <p:nvSpPr>
            <p:cNvPr id="133238" name="Line 34"/>
            <p:cNvSpPr>
              <a:spLocks noChangeShapeType="1"/>
            </p:cNvSpPr>
            <p:nvPr/>
          </p:nvSpPr>
          <p:spPr bwMode="auto">
            <a:xfrm>
              <a:off x="4728" y="1538"/>
              <a:ext cx="1" cy="2005"/>
            </a:xfrm>
            <a:prstGeom prst="line">
              <a:avLst/>
            </a:prstGeom>
            <a:noFill/>
            <a:ln w="28575">
              <a:solidFill>
                <a:srgbClr val="000000"/>
              </a:solidFill>
              <a:round/>
              <a:headEnd/>
              <a:tailEnd/>
            </a:ln>
          </p:spPr>
          <p:txBody>
            <a:bodyPr/>
            <a:lstStyle/>
            <a:p>
              <a:endParaRPr lang="en-US"/>
            </a:p>
          </p:txBody>
        </p:sp>
        <p:sp>
          <p:nvSpPr>
            <p:cNvPr id="133239" name="Line 35"/>
            <p:cNvSpPr>
              <a:spLocks noChangeShapeType="1"/>
            </p:cNvSpPr>
            <p:nvPr/>
          </p:nvSpPr>
          <p:spPr bwMode="auto">
            <a:xfrm>
              <a:off x="4728" y="3543"/>
              <a:ext cx="930" cy="1"/>
            </a:xfrm>
            <a:prstGeom prst="line">
              <a:avLst/>
            </a:prstGeom>
            <a:noFill/>
            <a:ln w="28575">
              <a:solidFill>
                <a:srgbClr val="000000"/>
              </a:solidFill>
              <a:round/>
              <a:headEnd/>
              <a:tailEnd/>
            </a:ln>
          </p:spPr>
          <p:txBody>
            <a:bodyPr/>
            <a:lstStyle/>
            <a:p>
              <a:endParaRPr lang="en-US"/>
            </a:p>
          </p:txBody>
        </p:sp>
      </p:grpSp>
      <p:grpSp>
        <p:nvGrpSpPr>
          <p:cNvPr id="133144" name="Group 36"/>
          <p:cNvGrpSpPr>
            <a:grpSpLocks/>
          </p:cNvGrpSpPr>
          <p:nvPr/>
        </p:nvGrpSpPr>
        <p:grpSpPr bwMode="auto">
          <a:xfrm>
            <a:off x="7419975" y="5614988"/>
            <a:ext cx="1468438" cy="82550"/>
            <a:chOff x="4728" y="3543"/>
            <a:chExt cx="925" cy="25"/>
          </a:xfrm>
        </p:grpSpPr>
        <p:sp>
          <p:nvSpPr>
            <p:cNvPr id="133236" name="Line 37"/>
            <p:cNvSpPr>
              <a:spLocks noChangeShapeType="1"/>
            </p:cNvSpPr>
            <p:nvPr/>
          </p:nvSpPr>
          <p:spPr bwMode="auto">
            <a:xfrm flipV="1">
              <a:off x="4728" y="3543"/>
              <a:ext cx="1" cy="25"/>
            </a:xfrm>
            <a:prstGeom prst="line">
              <a:avLst/>
            </a:prstGeom>
            <a:noFill/>
            <a:ln w="25400">
              <a:solidFill>
                <a:srgbClr val="000000"/>
              </a:solidFill>
              <a:round/>
              <a:headEnd/>
              <a:tailEnd/>
            </a:ln>
          </p:spPr>
          <p:txBody>
            <a:bodyPr/>
            <a:lstStyle/>
            <a:p>
              <a:endParaRPr lang="en-US"/>
            </a:p>
          </p:txBody>
        </p:sp>
        <p:sp>
          <p:nvSpPr>
            <p:cNvPr id="133237" name="Line 38"/>
            <p:cNvSpPr>
              <a:spLocks noChangeShapeType="1"/>
            </p:cNvSpPr>
            <p:nvPr/>
          </p:nvSpPr>
          <p:spPr bwMode="auto">
            <a:xfrm flipV="1">
              <a:off x="5652" y="3543"/>
              <a:ext cx="1" cy="25"/>
            </a:xfrm>
            <a:prstGeom prst="line">
              <a:avLst/>
            </a:prstGeom>
            <a:noFill/>
            <a:ln w="25400">
              <a:solidFill>
                <a:srgbClr val="000000"/>
              </a:solidFill>
              <a:round/>
              <a:headEnd/>
              <a:tailEnd/>
            </a:ln>
          </p:spPr>
          <p:txBody>
            <a:bodyPr/>
            <a:lstStyle/>
            <a:p>
              <a:endParaRPr lang="en-US"/>
            </a:p>
          </p:txBody>
        </p:sp>
      </p:grpSp>
      <p:sp>
        <p:nvSpPr>
          <p:cNvPr id="133145" name="Rectangle 39"/>
          <p:cNvSpPr>
            <a:spLocks noChangeArrowheads="1"/>
          </p:cNvSpPr>
          <p:nvPr/>
        </p:nvSpPr>
        <p:spPr bwMode="auto">
          <a:xfrm>
            <a:off x="7240588" y="5526088"/>
            <a:ext cx="84137"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0</a:t>
            </a:r>
            <a:endParaRPr lang="en-US" sz="1200" b="1"/>
          </a:p>
        </p:txBody>
      </p:sp>
      <p:sp>
        <p:nvSpPr>
          <p:cNvPr id="133146" name="Rectangle 40"/>
          <p:cNvSpPr>
            <a:spLocks noChangeArrowheads="1"/>
          </p:cNvSpPr>
          <p:nvPr/>
        </p:nvSpPr>
        <p:spPr bwMode="auto">
          <a:xfrm>
            <a:off x="7240588" y="5168900"/>
            <a:ext cx="84137"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1</a:t>
            </a:r>
            <a:endParaRPr lang="en-US" sz="1200" b="1"/>
          </a:p>
        </p:txBody>
      </p:sp>
      <p:sp>
        <p:nvSpPr>
          <p:cNvPr id="133147" name="Rectangle 41"/>
          <p:cNvSpPr>
            <a:spLocks noChangeArrowheads="1"/>
          </p:cNvSpPr>
          <p:nvPr/>
        </p:nvSpPr>
        <p:spPr bwMode="auto">
          <a:xfrm>
            <a:off x="7240588" y="4822825"/>
            <a:ext cx="84137"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2</a:t>
            </a:r>
            <a:endParaRPr lang="en-US" sz="1200" b="1"/>
          </a:p>
        </p:txBody>
      </p:sp>
      <p:sp>
        <p:nvSpPr>
          <p:cNvPr id="133148" name="Rectangle 42"/>
          <p:cNvSpPr>
            <a:spLocks noChangeArrowheads="1"/>
          </p:cNvSpPr>
          <p:nvPr/>
        </p:nvSpPr>
        <p:spPr bwMode="auto">
          <a:xfrm>
            <a:off x="7240588" y="4465638"/>
            <a:ext cx="84137"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3</a:t>
            </a:r>
            <a:endParaRPr lang="en-US" sz="1200" b="1"/>
          </a:p>
        </p:txBody>
      </p:sp>
      <p:sp>
        <p:nvSpPr>
          <p:cNvPr id="133149" name="Rectangle 43"/>
          <p:cNvSpPr>
            <a:spLocks noChangeArrowheads="1"/>
          </p:cNvSpPr>
          <p:nvPr/>
        </p:nvSpPr>
        <p:spPr bwMode="auto">
          <a:xfrm>
            <a:off x="7240588" y="4108450"/>
            <a:ext cx="84137"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4</a:t>
            </a:r>
            <a:endParaRPr lang="en-US" sz="1200" b="1"/>
          </a:p>
        </p:txBody>
      </p:sp>
      <p:sp>
        <p:nvSpPr>
          <p:cNvPr id="133150" name="Rectangle 44"/>
          <p:cNvSpPr>
            <a:spLocks noChangeArrowheads="1"/>
          </p:cNvSpPr>
          <p:nvPr/>
        </p:nvSpPr>
        <p:spPr bwMode="auto">
          <a:xfrm>
            <a:off x="7240588" y="3760788"/>
            <a:ext cx="84137"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5</a:t>
            </a:r>
            <a:endParaRPr lang="en-US" sz="1200" b="1"/>
          </a:p>
        </p:txBody>
      </p:sp>
      <p:sp>
        <p:nvSpPr>
          <p:cNvPr id="133151" name="Rectangle 45"/>
          <p:cNvSpPr>
            <a:spLocks noChangeArrowheads="1"/>
          </p:cNvSpPr>
          <p:nvPr/>
        </p:nvSpPr>
        <p:spPr bwMode="auto">
          <a:xfrm>
            <a:off x="7240588" y="3405188"/>
            <a:ext cx="84137"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6</a:t>
            </a:r>
            <a:endParaRPr lang="en-US" sz="1200" b="1"/>
          </a:p>
        </p:txBody>
      </p:sp>
      <p:sp>
        <p:nvSpPr>
          <p:cNvPr id="133152" name="Rectangle 46"/>
          <p:cNvSpPr>
            <a:spLocks noChangeArrowheads="1"/>
          </p:cNvSpPr>
          <p:nvPr/>
        </p:nvSpPr>
        <p:spPr bwMode="auto">
          <a:xfrm>
            <a:off x="7240588" y="3048000"/>
            <a:ext cx="84137"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7</a:t>
            </a:r>
            <a:endParaRPr lang="en-US" sz="1200" b="1"/>
          </a:p>
        </p:txBody>
      </p:sp>
      <p:sp>
        <p:nvSpPr>
          <p:cNvPr id="133153" name="Rectangle 47"/>
          <p:cNvSpPr>
            <a:spLocks noChangeArrowheads="1"/>
          </p:cNvSpPr>
          <p:nvPr/>
        </p:nvSpPr>
        <p:spPr bwMode="auto">
          <a:xfrm>
            <a:off x="7240588" y="2700338"/>
            <a:ext cx="84137"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8</a:t>
            </a:r>
            <a:endParaRPr lang="en-US" sz="1200" b="1"/>
          </a:p>
        </p:txBody>
      </p:sp>
      <p:sp>
        <p:nvSpPr>
          <p:cNvPr id="133154" name="Rectangle 48"/>
          <p:cNvSpPr>
            <a:spLocks noChangeArrowheads="1"/>
          </p:cNvSpPr>
          <p:nvPr/>
        </p:nvSpPr>
        <p:spPr bwMode="auto">
          <a:xfrm>
            <a:off x="7240588" y="2343150"/>
            <a:ext cx="84137"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9</a:t>
            </a:r>
            <a:endParaRPr lang="en-US" sz="1200" b="1"/>
          </a:p>
        </p:txBody>
      </p:sp>
      <p:sp>
        <p:nvSpPr>
          <p:cNvPr id="133155" name="Rectangle 49"/>
          <p:cNvSpPr>
            <a:spLocks noChangeArrowheads="1"/>
          </p:cNvSpPr>
          <p:nvPr/>
        </p:nvSpPr>
        <p:spPr bwMode="auto">
          <a:xfrm>
            <a:off x="7743825" y="5715000"/>
            <a:ext cx="838200"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Cardiac T2*</a:t>
            </a:r>
            <a:endParaRPr lang="en-US" sz="1200" b="1"/>
          </a:p>
        </p:txBody>
      </p:sp>
      <p:sp>
        <p:nvSpPr>
          <p:cNvPr id="133156" name="Rectangle 50"/>
          <p:cNvSpPr>
            <a:spLocks noChangeArrowheads="1"/>
          </p:cNvSpPr>
          <p:nvPr/>
        </p:nvSpPr>
        <p:spPr bwMode="auto">
          <a:xfrm rot="-5400000">
            <a:off x="6935788" y="3951288"/>
            <a:ext cx="220662"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ms</a:t>
            </a:r>
            <a:endParaRPr lang="en-US" sz="1200" b="1"/>
          </a:p>
        </p:txBody>
      </p:sp>
      <p:sp>
        <p:nvSpPr>
          <p:cNvPr id="133157" name="Text Box 51"/>
          <p:cNvSpPr txBox="1">
            <a:spLocks noChangeArrowheads="1"/>
          </p:cNvSpPr>
          <p:nvPr/>
        </p:nvSpPr>
        <p:spPr bwMode="auto">
          <a:xfrm>
            <a:off x="7783513" y="2481263"/>
            <a:ext cx="755650" cy="274637"/>
          </a:xfrm>
          <a:prstGeom prst="rect">
            <a:avLst/>
          </a:prstGeom>
          <a:noFill/>
          <a:ln w="9525">
            <a:noFill/>
            <a:miter lim="800000"/>
            <a:headEnd/>
            <a:tailEnd/>
          </a:ln>
        </p:spPr>
        <p:txBody>
          <a:bodyPr wrap="none">
            <a:spAutoFit/>
          </a:bodyPr>
          <a:lstStyle/>
          <a:p>
            <a:pPr algn="ctr"/>
            <a:r>
              <a:rPr lang="en-GB" sz="1200" b="1" i="1"/>
              <a:t>P</a:t>
            </a:r>
            <a:r>
              <a:rPr lang="en-GB" sz="1200" b="1"/>
              <a:t>=0.003</a:t>
            </a:r>
          </a:p>
        </p:txBody>
      </p:sp>
      <p:sp>
        <p:nvSpPr>
          <p:cNvPr id="133158" name="Rectangle 52"/>
          <p:cNvSpPr>
            <a:spLocks noChangeArrowheads="1"/>
          </p:cNvSpPr>
          <p:nvPr/>
        </p:nvSpPr>
        <p:spPr bwMode="auto">
          <a:xfrm>
            <a:off x="3492500" y="2089150"/>
            <a:ext cx="104775" cy="104775"/>
          </a:xfrm>
          <a:prstGeom prst="rect">
            <a:avLst/>
          </a:prstGeom>
          <a:solidFill>
            <a:srgbClr val="EC8026"/>
          </a:solidFill>
          <a:ln w="9525">
            <a:noFill/>
            <a:miter lim="800000"/>
            <a:headEnd/>
            <a:tailEnd/>
          </a:ln>
        </p:spPr>
        <p:txBody>
          <a:bodyPr/>
          <a:lstStyle/>
          <a:p>
            <a:endParaRPr lang="en-US"/>
          </a:p>
        </p:txBody>
      </p:sp>
      <p:sp>
        <p:nvSpPr>
          <p:cNvPr id="133159" name="Rectangle 53"/>
          <p:cNvSpPr>
            <a:spLocks noChangeArrowheads="1"/>
          </p:cNvSpPr>
          <p:nvPr/>
        </p:nvSpPr>
        <p:spPr bwMode="auto">
          <a:xfrm>
            <a:off x="3673475" y="2022475"/>
            <a:ext cx="728663" cy="212725"/>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rPr>
              <a:t>Baseline</a:t>
            </a:r>
            <a:endParaRPr lang="en-US" sz="1400" b="1"/>
          </a:p>
        </p:txBody>
      </p:sp>
      <p:sp>
        <p:nvSpPr>
          <p:cNvPr id="133160" name="Rectangle 54"/>
          <p:cNvSpPr>
            <a:spLocks noChangeArrowheads="1"/>
          </p:cNvSpPr>
          <p:nvPr/>
        </p:nvSpPr>
        <p:spPr bwMode="auto">
          <a:xfrm>
            <a:off x="4613275" y="2089150"/>
            <a:ext cx="104775" cy="104775"/>
          </a:xfrm>
          <a:prstGeom prst="rect">
            <a:avLst/>
          </a:prstGeom>
          <a:solidFill>
            <a:srgbClr val="007FA1"/>
          </a:solidFill>
          <a:ln w="9525">
            <a:noFill/>
            <a:miter lim="800000"/>
            <a:headEnd/>
            <a:tailEnd/>
          </a:ln>
        </p:spPr>
        <p:txBody>
          <a:bodyPr/>
          <a:lstStyle/>
          <a:p>
            <a:endParaRPr lang="en-US"/>
          </a:p>
        </p:txBody>
      </p:sp>
      <p:sp>
        <p:nvSpPr>
          <p:cNvPr id="133161" name="Rectangle 55"/>
          <p:cNvSpPr>
            <a:spLocks noChangeArrowheads="1"/>
          </p:cNvSpPr>
          <p:nvPr/>
        </p:nvSpPr>
        <p:spPr bwMode="auto">
          <a:xfrm>
            <a:off x="4765675" y="2022475"/>
            <a:ext cx="885825" cy="212725"/>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rPr>
              <a:t>12 months</a:t>
            </a:r>
            <a:endParaRPr lang="en-US" sz="1400" b="1"/>
          </a:p>
        </p:txBody>
      </p:sp>
      <p:sp>
        <p:nvSpPr>
          <p:cNvPr id="133162" name="Text Box 56"/>
          <p:cNvSpPr txBox="1">
            <a:spLocks noChangeArrowheads="1"/>
          </p:cNvSpPr>
          <p:nvPr/>
        </p:nvSpPr>
        <p:spPr bwMode="auto">
          <a:xfrm>
            <a:off x="250825" y="5965825"/>
            <a:ext cx="3762375" cy="712788"/>
          </a:xfrm>
          <a:prstGeom prst="rect">
            <a:avLst/>
          </a:prstGeom>
          <a:noFill/>
          <a:ln w="9525">
            <a:noFill/>
            <a:miter lim="800000"/>
            <a:headEnd/>
            <a:tailEnd/>
          </a:ln>
        </p:spPr>
        <p:txBody>
          <a:bodyPr wrap="none" anchor="b">
            <a:spAutoFit/>
          </a:bodyPr>
          <a:lstStyle/>
          <a:p>
            <a:pPr>
              <a:spcAft>
                <a:spcPct val="40000"/>
              </a:spcAft>
            </a:pPr>
            <a:r>
              <a:rPr lang="en-GB" sz="1200"/>
              <a:t>LVEDVI = left ventricular end-diastolic volume index; </a:t>
            </a:r>
            <a:br>
              <a:rPr lang="en-GB" sz="1200"/>
            </a:br>
            <a:r>
              <a:rPr lang="en-GB" sz="1200"/>
              <a:t>LVESVI = left ventricular end-systolic volume index  </a:t>
            </a:r>
            <a:endParaRPr lang="en-AU" sz="1200"/>
          </a:p>
          <a:p>
            <a:pPr eaLnBrk="0" hangingPunct="0"/>
            <a:r>
              <a:rPr lang="en-AU" sz="1200"/>
              <a:t>Anderson LJ </a:t>
            </a:r>
            <a:r>
              <a:rPr lang="en-AU" sz="1200" i="1"/>
              <a:t>et al</a:t>
            </a:r>
            <a:r>
              <a:rPr lang="en-AU" sz="1200"/>
              <a:t>. </a:t>
            </a:r>
            <a:r>
              <a:rPr lang="en-AU" sz="1200" i="1"/>
              <a:t>Br J Haematol</a:t>
            </a:r>
            <a:r>
              <a:rPr lang="en-AU" sz="1200"/>
              <a:t> 2004;127:348</a:t>
            </a:r>
            <a:r>
              <a:rPr lang="en-AU" sz="1200">
                <a:cs typeface="Arial" pitchFamily="34" charset="0"/>
              </a:rPr>
              <a:t>–</a:t>
            </a:r>
            <a:r>
              <a:rPr lang="en-AU" sz="1200"/>
              <a:t>355</a:t>
            </a:r>
          </a:p>
        </p:txBody>
      </p:sp>
      <p:sp>
        <p:nvSpPr>
          <p:cNvPr id="133163" name="Line 57"/>
          <p:cNvSpPr>
            <a:spLocks noChangeShapeType="1"/>
          </p:cNvSpPr>
          <p:nvPr/>
        </p:nvSpPr>
        <p:spPr bwMode="auto">
          <a:xfrm>
            <a:off x="2287588" y="5624513"/>
            <a:ext cx="82550" cy="1587"/>
          </a:xfrm>
          <a:prstGeom prst="line">
            <a:avLst/>
          </a:prstGeom>
          <a:noFill/>
          <a:ln w="25400">
            <a:solidFill>
              <a:srgbClr val="000000"/>
            </a:solidFill>
            <a:round/>
            <a:headEnd/>
            <a:tailEnd/>
          </a:ln>
        </p:spPr>
        <p:txBody>
          <a:bodyPr/>
          <a:lstStyle/>
          <a:p>
            <a:endParaRPr lang="en-US"/>
          </a:p>
        </p:txBody>
      </p:sp>
      <p:sp>
        <p:nvSpPr>
          <p:cNvPr id="133164" name="Line 58"/>
          <p:cNvSpPr>
            <a:spLocks noChangeShapeType="1"/>
          </p:cNvSpPr>
          <p:nvPr/>
        </p:nvSpPr>
        <p:spPr bwMode="auto">
          <a:xfrm>
            <a:off x="2287588" y="5321300"/>
            <a:ext cx="82550" cy="1588"/>
          </a:xfrm>
          <a:prstGeom prst="line">
            <a:avLst/>
          </a:prstGeom>
          <a:noFill/>
          <a:ln w="25400">
            <a:solidFill>
              <a:srgbClr val="000000"/>
            </a:solidFill>
            <a:round/>
            <a:headEnd/>
            <a:tailEnd/>
          </a:ln>
        </p:spPr>
        <p:txBody>
          <a:bodyPr/>
          <a:lstStyle/>
          <a:p>
            <a:endParaRPr lang="en-US"/>
          </a:p>
        </p:txBody>
      </p:sp>
      <p:sp>
        <p:nvSpPr>
          <p:cNvPr id="133165" name="Line 59"/>
          <p:cNvSpPr>
            <a:spLocks noChangeShapeType="1"/>
          </p:cNvSpPr>
          <p:nvPr/>
        </p:nvSpPr>
        <p:spPr bwMode="auto">
          <a:xfrm>
            <a:off x="2287588" y="5016500"/>
            <a:ext cx="82550" cy="1588"/>
          </a:xfrm>
          <a:prstGeom prst="line">
            <a:avLst/>
          </a:prstGeom>
          <a:noFill/>
          <a:ln w="25400">
            <a:solidFill>
              <a:srgbClr val="000000"/>
            </a:solidFill>
            <a:round/>
            <a:headEnd/>
            <a:tailEnd/>
          </a:ln>
        </p:spPr>
        <p:txBody>
          <a:bodyPr/>
          <a:lstStyle/>
          <a:p>
            <a:endParaRPr lang="en-US"/>
          </a:p>
        </p:txBody>
      </p:sp>
      <p:sp>
        <p:nvSpPr>
          <p:cNvPr id="133166" name="Line 60"/>
          <p:cNvSpPr>
            <a:spLocks noChangeShapeType="1"/>
          </p:cNvSpPr>
          <p:nvPr/>
        </p:nvSpPr>
        <p:spPr bwMode="auto">
          <a:xfrm>
            <a:off x="2287588" y="4713288"/>
            <a:ext cx="82550" cy="1587"/>
          </a:xfrm>
          <a:prstGeom prst="line">
            <a:avLst/>
          </a:prstGeom>
          <a:noFill/>
          <a:ln w="25400">
            <a:solidFill>
              <a:srgbClr val="000000"/>
            </a:solidFill>
            <a:round/>
            <a:headEnd/>
            <a:tailEnd/>
          </a:ln>
        </p:spPr>
        <p:txBody>
          <a:bodyPr/>
          <a:lstStyle/>
          <a:p>
            <a:endParaRPr lang="en-US"/>
          </a:p>
        </p:txBody>
      </p:sp>
      <p:sp>
        <p:nvSpPr>
          <p:cNvPr id="133167" name="Line 61"/>
          <p:cNvSpPr>
            <a:spLocks noChangeShapeType="1"/>
          </p:cNvSpPr>
          <p:nvPr/>
        </p:nvSpPr>
        <p:spPr bwMode="auto">
          <a:xfrm>
            <a:off x="2287588" y="4408488"/>
            <a:ext cx="82550" cy="1587"/>
          </a:xfrm>
          <a:prstGeom prst="line">
            <a:avLst/>
          </a:prstGeom>
          <a:noFill/>
          <a:ln w="25400">
            <a:solidFill>
              <a:srgbClr val="000000"/>
            </a:solidFill>
            <a:round/>
            <a:headEnd/>
            <a:tailEnd/>
          </a:ln>
        </p:spPr>
        <p:txBody>
          <a:bodyPr/>
          <a:lstStyle/>
          <a:p>
            <a:endParaRPr lang="en-US"/>
          </a:p>
        </p:txBody>
      </p:sp>
      <p:sp>
        <p:nvSpPr>
          <p:cNvPr id="133168" name="Line 62"/>
          <p:cNvSpPr>
            <a:spLocks noChangeShapeType="1"/>
          </p:cNvSpPr>
          <p:nvPr/>
        </p:nvSpPr>
        <p:spPr bwMode="auto">
          <a:xfrm>
            <a:off x="2287588" y="4105275"/>
            <a:ext cx="82550" cy="1588"/>
          </a:xfrm>
          <a:prstGeom prst="line">
            <a:avLst/>
          </a:prstGeom>
          <a:noFill/>
          <a:ln w="25400">
            <a:solidFill>
              <a:srgbClr val="000000"/>
            </a:solidFill>
            <a:round/>
            <a:headEnd/>
            <a:tailEnd/>
          </a:ln>
        </p:spPr>
        <p:txBody>
          <a:bodyPr/>
          <a:lstStyle/>
          <a:p>
            <a:endParaRPr lang="en-US"/>
          </a:p>
        </p:txBody>
      </p:sp>
      <p:sp>
        <p:nvSpPr>
          <p:cNvPr id="133169" name="Line 63"/>
          <p:cNvSpPr>
            <a:spLocks noChangeShapeType="1"/>
          </p:cNvSpPr>
          <p:nvPr/>
        </p:nvSpPr>
        <p:spPr bwMode="auto">
          <a:xfrm>
            <a:off x="2287588" y="3792538"/>
            <a:ext cx="82550" cy="1587"/>
          </a:xfrm>
          <a:prstGeom prst="line">
            <a:avLst/>
          </a:prstGeom>
          <a:noFill/>
          <a:ln w="25400">
            <a:solidFill>
              <a:srgbClr val="000000"/>
            </a:solidFill>
            <a:round/>
            <a:headEnd/>
            <a:tailEnd/>
          </a:ln>
        </p:spPr>
        <p:txBody>
          <a:bodyPr/>
          <a:lstStyle/>
          <a:p>
            <a:endParaRPr lang="en-US"/>
          </a:p>
        </p:txBody>
      </p:sp>
      <p:sp>
        <p:nvSpPr>
          <p:cNvPr id="133170" name="Line 64"/>
          <p:cNvSpPr>
            <a:spLocks noChangeShapeType="1"/>
          </p:cNvSpPr>
          <p:nvPr/>
        </p:nvSpPr>
        <p:spPr bwMode="auto">
          <a:xfrm>
            <a:off x="2287588" y="3487738"/>
            <a:ext cx="82550" cy="1587"/>
          </a:xfrm>
          <a:prstGeom prst="line">
            <a:avLst/>
          </a:prstGeom>
          <a:noFill/>
          <a:ln w="25400">
            <a:solidFill>
              <a:srgbClr val="000000"/>
            </a:solidFill>
            <a:round/>
            <a:headEnd/>
            <a:tailEnd/>
          </a:ln>
        </p:spPr>
        <p:txBody>
          <a:bodyPr/>
          <a:lstStyle/>
          <a:p>
            <a:endParaRPr lang="en-US"/>
          </a:p>
        </p:txBody>
      </p:sp>
      <p:sp>
        <p:nvSpPr>
          <p:cNvPr id="133171" name="Line 65"/>
          <p:cNvSpPr>
            <a:spLocks noChangeShapeType="1"/>
          </p:cNvSpPr>
          <p:nvPr/>
        </p:nvSpPr>
        <p:spPr bwMode="auto">
          <a:xfrm>
            <a:off x="2287588" y="3184525"/>
            <a:ext cx="82550" cy="1588"/>
          </a:xfrm>
          <a:prstGeom prst="line">
            <a:avLst/>
          </a:prstGeom>
          <a:noFill/>
          <a:ln w="25400">
            <a:solidFill>
              <a:srgbClr val="000000"/>
            </a:solidFill>
            <a:round/>
            <a:headEnd/>
            <a:tailEnd/>
          </a:ln>
        </p:spPr>
        <p:txBody>
          <a:bodyPr/>
          <a:lstStyle/>
          <a:p>
            <a:endParaRPr lang="en-US"/>
          </a:p>
        </p:txBody>
      </p:sp>
      <p:sp>
        <p:nvSpPr>
          <p:cNvPr id="133172" name="Line 66"/>
          <p:cNvSpPr>
            <a:spLocks noChangeShapeType="1"/>
          </p:cNvSpPr>
          <p:nvPr/>
        </p:nvSpPr>
        <p:spPr bwMode="auto">
          <a:xfrm>
            <a:off x="2287588" y="2879725"/>
            <a:ext cx="82550" cy="1588"/>
          </a:xfrm>
          <a:prstGeom prst="line">
            <a:avLst/>
          </a:prstGeom>
          <a:noFill/>
          <a:ln w="25400">
            <a:solidFill>
              <a:srgbClr val="000000"/>
            </a:solidFill>
            <a:round/>
            <a:headEnd/>
            <a:tailEnd/>
          </a:ln>
        </p:spPr>
        <p:txBody>
          <a:bodyPr/>
          <a:lstStyle/>
          <a:p>
            <a:endParaRPr lang="en-US"/>
          </a:p>
        </p:txBody>
      </p:sp>
      <p:sp>
        <p:nvSpPr>
          <p:cNvPr id="133173" name="Line 67"/>
          <p:cNvSpPr>
            <a:spLocks noChangeShapeType="1"/>
          </p:cNvSpPr>
          <p:nvPr/>
        </p:nvSpPr>
        <p:spPr bwMode="auto">
          <a:xfrm>
            <a:off x="2287588" y="2576513"/>
            <a:ext cx="82550" cy="1587"/>
          </a:xfrm>
          <a:prstGeom prst="line">
            <a:avLst/>
          </a:prstGeom>
          <a:noFill/>
          <a:ln w="25400">
            <a:solidFill>
              <a:srgbClr val="000000"/>
            </a:solidFill>
            <a:round/>
            <a:headEnd/>
            <a:tailEnd/>
          </a:ln>
        </p:spPr>
        <p:txBody>
          <a:bodyPr/>
          <a:lstStyle/>
          <a:p>
            <a:endParaRPr lang="en-US"/>
          </a:p>
        </p:txBody>
      </p:sp>
      <p:grpSp>
        <p:nvGrpSpPr>
          <p:cNvPr id="133174" name="Group 68"/>
          <p:cNvGrpSpPr>
            <a:grpSpLocks/>
          </p:cNvGrpSpPr>
          <p:nvPr/>
        </p:nvGrpSpPr>
        <p:grpSpPr bwMode="auto">
          <a:xfrm>
            <a:off x="2357438" y="5581650"/>
            <a:ext cx="3030537" cy="82550"/>
            <a:chOff x="1485" y="3522"/>
            <a:chExt cx="1909" cy="24"/>
          </a:xfrm>
        </p:grpSpPr>
        <p:sp>
          <p:nvSpPr>
            <p:cNvPr id="133233" name="Line 69"/>
            <p:cNvSpPr>
              <a:spLocks noChangeShapeType="1"/>
            </p:cNvSpPr>
            <p:nvPr/>
          </p:nvSpPr>
          <p:spPr bwMode="auto">
            <a:xfrm flipV="1">
              <a:off x="1485" y="3522"/>
              <a:ext cx="1" cy="24"/>
            </a:xfrm>
            <a:prstGeom prst="line">
              <a:avLst/>
            </a:prstGeom>
            <a:noFill/>
            <a:ln w="28575">
              <a:solidFill>
                <a:srgbClr val="000000"/>
              </a:solidFill>
              <a:round/>
              <a:headEnd/>
              <a:tailEnd/>
            </a:ln>
          </p:spPr>
          <p:txBody>
            <a:bodyPr/>
            <a:lstStyle/>
            <a:p>
              <a:endParaRPr lang="en-US"/>
            </a:p>
          </p:txBody>
        </p:sp>
        <p:sp>
          <p:nvSpPr>
            <p:cNvPr id="133234" name="Line 70"/>
            <p:cNvSpPr>
              <a:spLocks noChangeShapeType="1"/>
            </p:cNvSpPr>
            <p:nvPr/>
          </p:nvSpPr>
          <p:spPr bwMode="auto">
            <a:xfrm flipV="1">
              <a:off x="2433" y="3522"/>
              <a:ext cx="1" cy="24"/>
            </a:xfrm>
            <a:prstGeom prst="line">
              <a:avLst/>
            </a:prstGeom>
            <a:noFill/>
            <a:ln w="28575">
              <a:solidFill>
                <a:srgbClr val="000000"/>
              </a:solidFill>
              <a:round/>
              <a:headEnd/>
              <a:tailEnd/>
            </a:ln>
          </p:spPr>
          <p:txBody>
            <a:bodyPr/>
            <a:lstStyle/>
            <a:p>
              <a:endParaRPr lang="en-US"/>
            </a:p>
          </p:txBody>
        </p:sp>
        <p:sp>
          <p:nvSpPr>
            <p:cNvPr id="133235" name="Line 71"/>
            <p:cNvSpPr>
              <a:spLocks noChangeShapeType="1"/>
            </p:cNvSpPr>
            <p:nvPr/>
          </p:nvSpPr>
          <p:spPr bwMode="auto">
            <a:xfrm flipV="1">
              <a:off x="3393" y="3522"/>
              <a:ext cx="1" cy="24"/>
            </a:xfrm>
            <a:prstGeom prst="line">
              <a:avLst/>
            </a:prstGeom>
            <a:noFill/>
            <a:ln w="28575">
              <a:solidFill>
                <a:srgbClr val="000000"/>
              </a:solidFill>
              <a:round/>
              <a:headEnd/>
              <a:tailEnd/>
            </a:ln>
          </p:spPr>
          <p:txBody>
            <a:bodyPr/>
            <a:lstStyle/>
            <a:p>
              <a:endParaRPr lang="en-US"/>
            </a:p>
          </p:txBody>
        </p:sp>
      </p:grpSp>
      <p:sp>
        <p:nvSpPr>
          <p:cNvPr id="133175" name="Rectangle 72"/>
          <p:cNvSpPr>
            <a:spLocks noChangeArrowheads="1"/>
          </p:cNvSpPr>
          <p:nvPr/>
        </p:nvSpPr>
        <p:spPr bwMode="auto">
          <a:xfrm>
            <a:off x="2808288" y="5715000"/>
            <a:ext cx="550862"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LVEDVI</a:t>
            </a:r>
            <a:endParaRPr lang="en-US" sz="1200" b="1"/>
          </a:p>
        </p:txBody>
      </p:sp>
      <p:sp>
        <p:nvSpPr>
          <p:cNvPr id="133176" name="Rectangle 73"/>
          <p:cNvSpPr>
            <a:spLocks noChangeArrowheads="1"/>
          </p:cNvSpPr>
          <p:nvPr/>
        </p:nvSpPr>
        <p:spPr bwMode="auto">
          <a:xfrm>
            <a:off x="4291013" y="5715000"/>
            <a:ext cx="541337"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LVESVI</a:t>
            </a:r>
            <a:endParaRPr lang="en-US" sz="1200" b="1"/>
          </a:p>
        </p:txBody>
      </p:sp>
      <p:sp>
        <p:nvSpPr>
          <p:cNvPr id="133177" name="Rectangle 74"/>
          <p:cNvSpPr>
            <a:spLocks noChangeArrowheads="1"/>
          </p:cNvSpPr>
          <p:nvPr/>
        </p:nvSpPr>
        <p:spPr bwMode="auto">
          <a:xfrm rot="-5400000">
            <a:off x="1867694" y="3940969"/>
            <a:ext cx="228600"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mL</a:t>
            </a:r>
            <a:endParaRPr lang="en-US" sz="1200" b="1"/>
          </a:p>
        </p:txBody>
      </p:sp>
      <p:sp>
        <p:nvSpPr>
          <p:cNvPr id="133178" name="Text Box 75"/>
          <p:cNvSpPr txBox="1">
            <a:spLocks noChangeArrowheads="1"/>
          </p:cNvSpPr>
          <p:nvPr/>
        </p:nvSpPr>
        <p:spPr bwMode="auto">
          <a:xfrm>
            <a:off x="2752725" y="2465388"/>
            <a:ext cx="671513" cy="274637"/>
          </a:xfrm>
          <a:prstGeom prst="rect">
            <a:avLst/>
          </a:prstGeom>
          <a:noFill/>
          <a:ln w="9525">
            <a:noFill/>
            <a:miter lim="800000"/>
            <a:headEnd/>
            <a:tailEnd/>
          </a:ln>
        </p:spPr>
        <p:txBody>
          <a:bodyPr wrap="none">
            <a:spAutoFit/>
          </a:bodyPr>
          <a:lstStyle/>
          <a:p>
            <a:pPr algn="ctr"/>
            <a:r>
              <a:rPr lang="en-GB" sz="1200" b="1" i="1"/>
              <a:t>P</a:t>
            </a:r>
            <a:r>
              <a:rPr lang="en-GB" sz="1200" b="1"/>
              <a:t>=0.03</a:t>
            </a:r>
          </a:p>
        </p:txBody>
      </p:sp>
      <p:sp>
        <p:nvSpPr>
          <p:cNvPr id="133179" name="Text Box 76"/>
          <p:cNvSpPr txBox="1">
            <a:spLocks noChangeArrowheads="1"/>
          </p:cNvSpPr>
          <p:nvPr/>
        </p:nvSpPr>
        <p:spPr bwMode="auto">
          <a:xfrm>
            <a:off x="4235450" y="4264025"/>
            <a:ext cx="671513" cy="274638"/>
          </a:xfrm>
          <a:prstGeom prst="rect">
            <a:avLst/>
          </a:prstGeom>
          <a:noFill/>
          <a:ln w="9525">
            <a:noFill/>
            <a:miter lim="800000"/>
            <a:headEnd/>
            <a:tailEnd/>
          </a:ln>
        </p:spPr>
        <p:txBody>
          <a:bodyPr wrap="none">
            <a:spAutoFit/>
          </a:bodyPr>
          <a:lstStyle/>
          <a:p>
            <a:pPr algn="ctr"/>
            <a:r>
              <a:rPr lang="en-GB" sz="1200" b="1" i="1"/>
              <a:t>P</a:t>
            </a:r>
            <a:r>
              <a:rPr lang="en-GB" sz="1200" b="1"/>
              <a:t>=0.02</a:t>
            </a:r>
          </a:p>
        </p:txBody>
      </p:sp>
      <p:sp>
        <p:nvSpPr>
          <p:cNvPr id="133180" name="Rectangle 77"/>
          <p:cNvSpPr>
            <a:spLocks noChangeArrowheads="1"/>
          </p:cNvSpPr>
          <p:nvPr/>
        </p:nvSpPr>
        <p:spPr bwMode="auto">
          <a:xfrm>
            <a:off x="3090863" y="3289300"/>
            <a:ext cx="542925" cy="2324100"/>
          </a:xfrm>
          <a:prstGeom prst="rect">
            <a:avLst/>
          </a:prstGeom>
          <a:solidFill>
            <a:srgbClr val="007FA1"/>
          </a:solidFill>
          <a:ln w="9525">
            <a:noFill/>
            <a:miter lim="800000"/>
            <a:headEnd/>
            <a:tailEnd/>
          </a:ln>
        </p:spPr>
        <p:txBody>
          <a:bodyPr/>
          <a:lstStyle/>
          <a:p>
            <a:endParaRPr lang="en-US"/>
          </a:p>
        </p:txBody>
      </p:sp>
      <p:sp>
        <p:nvSpPr>
          <p:cNvPr id="133181" name="Rectangle 78"/>
          <p:cNvSpPr>
            <a:spLocks noChangeArrowheads="1"/>
          </p:cNvSpPr>
          <p:nvPr/>
        </p:nvSpPr>
        <p:spPr bwMode="auto">
          <a:xfrm>
            <a:off x="4576763" y="5130800"/>
            <a:ext cx="542925" cy="485775"/>
          </a:xfrm>
          <a:prstGeom prst="rect">
            <a:avLst/>
          </a:prstGeom>
          <a:solidFill>
            <a:srgbClr val="007FA1"/>
          </a:solidFill>
          <a:ln w="9525">
            <a:noFill/>
            <a:miter lim="800000"/>
            <a:headEnd/>
            <a:tailEnd/>
          </a:ln>
        </p:spPr>
        <p:txBody>
          <a:bodyPr/>
          <a:lstStyle/>
          <a:p>
            <a:endParaRPr lang="en-US"/>
          </a:p>
        </p:txBody>
      </p:sp>
      <p:sp>
        <p:nvSpPr>
          <p:cNvPr id="133182" name="Line 79"/>
          <p:cNvSpPr>
            <a:spLocks noChangeShapeType="1"/>
          </p:cNvSpPr>
          <p:nvPr/>
        </p:nvSpPr>
        <p:spPr bwMode="auto">
          <a:xfrm>
            <a:off x="2357438" y="2566988"/>
            <a:ext cx="1587" cy="3057525"/>
          </a:xfrm>
          <a:prstGeom prst="line">
            <a:avLst/>
          </a:prstGeom>
          <a:noFill/>
          <a:ln w="28575">
            <a:solidFill>
              <a:srgbClr val="000000"/>
            </a:solidFill>
            <a:round/>
            <a:headEnd/>
            <a:tailEnd/>
          </a:ln>
        </p:spPr>
        <p:txBody>
          <a:bodyPr/>
          <a:lstStyle/>
          <a:p>
            <a:endParaRPr lang="en-US"/>
          </a:p>
        </p:txBody>
      </p:sp>
      <p:sp>
        <p:nvSpPr>
          <p:cNvPr id="133183" name="Line 80"/>
          <p:cNvSpPr>
            <a:spLocks noChangeShapeType="1"/>
          </p:cNvSpPr>
          <p:nvPr/>
        </p:nvSpPr>
        <p:spPr bwMode="auto">
          <a:xfrm>
            <a:off x="2357438" y="5624513"/>
            <a:ext cx="3040062" cy="1587"/>
          </a:xfrm>
          <a:prstGeom prst="line">
            <a:avLst/>
          </a:prstGeom>
          <a:noFill/>
          <a:ln w="28575">
            <a:solidFill>
              <a:srgbClr val="000000"/>
            </a:solidFill>
            <a:round/>
            <a:headEnd/>
            <a:tailEnd/>
          </a:ln>
        </p:spPr>
        <p:txBody>
          <a:bodyPr/>
          <a:lstStyle/>
          <a:p>
            <a:endParaRPr lang="en-US"/>
          </a:p>
        </p:txBody>
      </p:sp>
      <p:sp>
        <p:nvSpPr>
          <p:cNvPr id="133184" name="Line 81"/>
          <p:cNvSpPr>
            <a:spLocks noChangeShapeType="1"/>
          </p:cNvSpPr>
          <p:nvPr/>
        </p:nvSpPr>
        <p:spPr bwMode="auto">
          <a:xfrm>
            <a:off x="520700" y="5624513"/>
            <a:ext cx="82550" cy="1587"/>
          </a:xfrm>
          <a:prstGeom prst="line">
            <a:avLst/>
          </a:prstGeom>
          <a:noFill/>
          <a:ln w="28575">
            <a:solidFill>
              <a:srgbClr val="000000"/>
            </a:solidFill>
            <a:round/>
            <a:headEnd/>
            <a:tailEnd/>
          </a:ln>
        </p:spPr>
        <p:txBody>
          <a:bodyPr/>
          <a:lstStyle/>
          <a:p>
            <a:endParaRPr lang="en-US"/>
          </a:p>
        </p:txBody>
      </p:sp>
      <p:sp>
        <p:nvSpPr>
          <p:cNvPr id="133185" name="Line 82"/>
          <p:cNvSpPr>
            <a:spLocks noChangeShapeType="1"/>
          </p:cNvSpPr>
          <p:nvPr/>
        </p:nvSpPr>
        <p:spPr bwMode="auto">
          <a:xfrm>
            <a:off x="520700" y="4606925"/>
            <a:ext cx="82550" cy="1588"/>
          </a:xfrm>
          <a:prstGeom prst="line">
            <a:avLst/>
          </a:prstGeom>
          <a:noFill/>
          <a:ln w="28575">
            <a:solidFill>
              <a:srgbClr val="000000"/>
            </a:solidFill>
            <a:round/>
            <a:headEnd/>
            <a:tailEnd/>
          </a:ln>
        </p:spPr>
        <p:txBody>
          <a:bodyPr/>
          <a:lstStyle/>
          <a:p>
            <a:endParaRPr lang="en-US"/>
          </a:p>
        </p:txBody>
      </p:sp>
      <p:sp>
        <p:nvSpPr>
          <p:cNvPr id="133186" name="Line 83"/>
          <p:cNvSpPr>
            <a:spLocks noChangeShapeType="1"/>
          </p:cNvSpPr>
          <p:nvPr/>
        </p:nvSpPr>
        <p:spPr bwMode="auto">
          <a:xfrm>
            <a:off x="520700" y="3589338"/>
            <a:ext cx="82550" cy="1587"/>
          </a:xfrm>
          <a:prstGeom prst="line">
            <a:avLst/>
          </a:prstGeom>
          <a:noFill/>
          <a:ln w="28575">
            <a:solidFill>
              <a:srgbClr val="000000"/>
            </a:solidFill>
            <a:round/>
            <a:headEnd/>
            <a:tailEnd/>
          </a:ln>
        </p:spPr>
        <p:txBody>
          <a:bodyPr/>
          <a:lstStyle/>
          <a:p>
            <a:endParaRPr lang="en-US"/>
          </a:p>
        </p:txBody>
      </p:sp>
      <p:sp>
        <p:nvSpPr>
          <p:cNvPr id="133187" name="Line 84"/>
          <p:cNvSpPr>
            <a:spLocks noChangeShapeType="1"/>
          </p:cNvSpPr>
          <p:nvPr/>
        </p:nvSpPr>
        <p:spPr bwMode="auto">
          <a:xfrm>
            <a:off x="520700" y="2571750"/>
            <a:ext cx="82550" cy="1588"/>
          </a:xfrm>
          <a:prstGeom prst="line">
            <a:avLst/>
          </a:prstGeom>
          <a:noFill/>
          <a:ln w="28575">
            <a:solidFill>
              <a:srgbClr val="000000"/>
            </a:solidFill>
            <a:round/>
            <a:headEnd/>
            <a:tailEnd/>
          </a:ln>
        </p:spPr>
        <p:txBody>
          <a:bodyPr/>
          <a:lstStyle/>
          <a:p>
            <a:endParaRPr lang="en-US"/>
          </a:p>
        </p:txBody>
      </p:sp>
      <p:grpSp>
        <p:nvGrpSpPr>
          <p:cNvPr id="133188" name="Group 85"/>
          <p:cNvGrpSpPr>
            <a:grpSpLocks/>
          </p:cNvGrpSpPr>
          <p:nvPr/>
        </p:nvGrpSpPr>
        <p:grpSpPr bwMode="auto">
          <a:xfrm>
            <a:off x="590550" y="5589588"/>
            <a:ext cx="1439863" cy="82550"/>
            <a:chOff x="324" y="3527"/>
            <a:chExt cx="907" cy="24"/>
          </a:xfrm>
        </p:grpSpPr>
        <p:sp>
          <p:nvSpPr>
            <p:cNvPr id="133231" name="Line 86"/>
            <p:cNvSpPr>
              <a:spLocks noChangeShapeType="1"/>
            </p:cNvSpPr>
            <p:nvPr/>
          </p:nvSpPr>
          <p:spPr bwMode="auto">
            <a:xfrm flipV="1">
              <a:off x="324" y="3527"/>
              <a:ext cx="1" cy="24"/>
            </a:xfrm>
            <a:prstGeom prst="line">
              <a:avLst/>
            </a:prstGeom>
            <a:noFill/>
            <a:ln w="28575">
              <a:solidFill>
                <a:srgbClr val="000000"/>
              </a:solidFill>
              <a:round/>
              <a:headEnd/>
              <a:tailEnd/>
            </a:ln>
          </p:spPr>
          <p:txBody>
            <a:bodyPr/>
            <a:lstStyle/>
            <a:p>
              <a:endParaRPr lang="en-US"/>
            </a:p>
          </p:txBody>
        </p:sp>
        <p:sp>
          <p:nvSpPr>
            <p:cNvPr id="133232" name="Line 87"/>
            <p:cNvSpPr>
              <a:spLocks noChangeShapeType="1"/>
            </p:cNvSpPr>
            <p:nvPr/>
          </p:nvSpPr>
          <p:spPr bwMode="auto">
            <a:xfrm flipV="1">
              <a:off x="1230" y="3527"/>
              <a:ext cx="1" cy="24"/>
            </a:xfrm>
            <a:prstGeom prst="line">
              <a:avLst/>
            </a:prstGeom>
            <a:noFill/>
            <a:ln w="28575">
              <a:solidFill>
                <a:srgbClr val="000000"/>
              </a:solidFill>
              <a:round/>
              <a:headEnd/>
              <a:tailEnd/>
            </a:ln>
          </p:spPr>
          <p:txBody>
            <a:bodyPr/>
            <a:lstStyle/>
            <a:p>
              <a:endParaRPr lang="en-US"/>
            </a:p>
          </p:txBody>
        </p:sp>
      </p:grpSp>
      <p:sp>
        <p:nvSpPr>
          <p:cNvPr id="133189" name="Rectangle 88"/>
          <p:cNvSpPr>
            <a:spLocks noChangeArrowheads="1"/>
          </p:cNvSpPr>
          <p:nvPr/>
        </p:nvSpPr>
        <p:spPr bwMode="auto">
          <a:xfrm>
            <a:off x="344488" y="5529263"/>
            <a:ext cx="169862"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40</a:t>
            </a:r>
            <a:endParaRPr lang="en-US" sz="1200" b="1"/>
          </a:p>
        </p:txBody>
      </p:sp>
      <p:sp>
        <p:nvSpPr>
          <p:cNvPr id="133190" name="Rectangle 89"/>
          <p:cNvSpPr>
            <a:spLocks noChangeArrowheads="1"/>
          </p:cNvSpPr>
          <p:nvPr/>
        </p:nvSpPr>
        <p:spPr bwMode="auto">
          <a:xfrm>
            <a:off x="344488" y="4510088"/>
            <a:ext cx="169862"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50</a:t>
            </a:r>
            <a:endParaRPr lang="en-US" sz="1200" b="1"/>
          </a:p>
        </p:txBody>
      </p:sp>
      <p:sp>
        <p:nvSpPr>
          <p:cNvPr id="133191" name="Rectangle 90"/>
          <p:cNvSpPr>
            <a:spLocks noChangeArrowheads="1"/>
          </p:cNvSpPr>
          <p:nvPr/>
        </p:nvSpPr>
        <p:spPr bwMode="auto">
          <a:xfrm>
            <a:off x="344488" y="3490913"/>
            <a:ext cx="169862"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60</a:t>
            </a:r>
            <a:endParaRPr lang="en-US" sz="1200" b="1"/>
          </a:p>
        </p:txBody>
      </p:sp>
      <p:sp>
        <p:nvSpPr>
          <p:cNvPr id="133192" name="Rectangle 91"/>
          <p:cNvSpPr>
            <a:spLocks noChangeArrowheads="1"/>
          </p:cNvSpPr>
          <p:nvPr/>
        </p:nvSpPr>
        <p:spPr bwMode="auto">
          <a:xfrm>
            <a:off x="344488" y="2471738"/>
            <a:ext cx="169862"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70</a:t>
            </a:r>
            <a:endParaRPr lang="en-US" sz="1200" b="1"/>
          </a:p>
        </p:txBody>
      </p:sp>
      <p:sp>
        <p:nvSpPr>
          <p:cNvPr id="133193" name="Rectangle 92"/>
          <p:cNvSpPr>
            <a:spLocks noChangeArrowheads="1"/>
          </p:cNvSpPr>
          <p:nvPr/>
        </p:nvSpPr>
        <p:spPr bwMode="auto">
          <a:xfrm rot="-5400000">
            <a:off x="234950" y="3922713"/>
            <a:ext cx="134938"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a:t>
            </a:r>
            <a:endParaRPr lang="en-US" sz="1200" b="1"/>
          </a:p>
        </p:txBody>
      </p:sp>
      <p:sp>
        <p:nvSpPr>
          <p:cNvPr id="133194" name="Text Box 93"/>
          <p:cNvSpPr txBox="1">
            <a:spLocks noChangeArrowheads="1"/>
          </p:cNvSpPr>
          <p:nvPr/>
        </p:nvSpPr>
        <p:spPr bwMode="auto">
          <a:xfrm>
            <a:off x="971550" y="3001963"/>
            <a:ext cx="671513" cy="274637"/>
          </a:xfrm>
          <a:prstGeom prst="rect">
            <a:avLst/>
          </a:prstGeom>
          <a:noFill/>
          <a:ln w="9525">
            <a:noFill/>
            <a:miter lim="800000"/>
            <a:headEnd/>
            <a:tailEnd/>
          </a:ln>
        </p:spPr>
        <p:txBody>
          <a:bodyPr wrap="none">
            <a:spAutoFit/>
          </a:bodyPr>
          <a:lstStyle/>
          <a:p>
            <a:pPr algn="ctr"/>
            <a:r>
              <a:rPr lang="en-GB" sz="1200" b="1" i="1"/>
              <a:t>P</a:t>
            </a:r>
            <a:r>
              <a:rPr lang="en-GB" sz="1200" b="1"/>
              <a:t>=0.03</a:t>
            </a:r>
          </a:p>
        </p:txBody>
      </p:sp>
      <p:sp>
        <p:nvSpPr>
          <p:cNvPr id="133195" name="Rectangle 94"/>
          <p:cNvSpPr>
            <a:spLocks noChangeArrowheads="1"/>
          </p:cNvSpPr>
          <p:nvPr/>
        </p:nvSpPr>
        <p:spPr bwMode="auto">
          <a:xfrm>
            <a:off x="1303338" y="3273425"/>
            <a:ext cx="523875" cy="2343150"/>
          </a:xfrm>
          <a:prstGeom prst="rect">
            <a:avLst/>
          </a:prstGeom>
          <a:solidFill>
            <a:srgbClr val="007FA1"/>
          </a:solidFill>
          <a:ln w="9525">
            <a:noFill/>
            <a:miter lim="800000"/>
            <a:headEnd/>
            <a:tailEnd/>
          </a:ln>
        </p:spPr>
        <p:txBody>
          <a:bodyPr/>
          <a:lstStyle/>
          <a:p>
            <a:endParaRPr lang="en-US"/>
          </a:p>
        </p:txBody>
      </p:sp>
      <p:grpSp>
        <p:nvGrpSpPr>
          <p:cNvPr id="133196" name="Group 95"/>
          <p:cNvGrpSpPr>
            <a:grpSpLocks/>
          </p:cNvGrpSpPr>
          <p:nvPr/>
        </p:nvGrpSpPr>
        <p:grpSpPr bwMode="auto">
          <a:xfrm>
            <a:off x="590550" y="2566988"/>
            <a:ext cx="1447800" cy="3059112"/>
            <a:chOff x="324" y="1601"/>
            <a:chExt cx="912" cy="1927"/>
          </a:xfrm>
        </p:grpSpPr>
        <p:sp>
          <p:nvSpPr>
            <p:cNvPr id="133229" name="Line 96"/>
            <p:cNvSpPr>
              <a:spLocks noChangeShapeType="1"/>
            </p:cNvSpPr>
            <p:nvPr/>
          </p:nvSpPr>
          <p:spPr bwMode="auto">
            <a:xfrm>
              <a:off x="324" y="1601"/>
              <a:ext cx="1" cy="1926"/>
            </a:xfrm>
            <a:prstGeom prst="line">
              <a:avLst/>
            </a:prstGeom>
            <a:noFill/>
            <a:ln w="28575">
              <a:solidFill>
                <a:srgbClr val="000000"/>
              </a:solidFill>
              <a:round/>
              <a:headEnd/>
              <a:tailEnd/>
            </a:ln>
          </p:spPr>
          <p:txBody>
            <a:bodyPr/>
            <a:lstStyle/>
            <a:p>
              <a:endParaRPr lang="en-US"/>
            </a:p>
          </p:txBody>
        </p:sp>
        <p:sp>
          <p:nvSpPr>
            <p:cNvPr id="133230" name="Line 97"/>
            <p:cNvSpPr>
              <a:spLocks noChangeShapeType="1"/>
            </p:cNvSpPr>
            <p:nvPr/>
          </p:nvSpPr>
          <p:spPr bwMode="auto">
            <a:xfrm>
              <a:off x="324" y="3527"/>
              <a:ext cx="912" cy="1"/>
            </a:xfrm>
            <a:prstGeom prst="line">
              <a:avLst/>
            </a:prstGeom>
            <a:noFill/>
            <a:ln w="28575">
              <a:solidFill>
                <a:srgbClr val="000000"/>
              </a:solidFill>
              <a:round/>
              <a:headEnd/>
              <a:tailEnd/>
            </a:ln>
          </p:spPr>
          <p:txBody>
            <a:bodyPr/>
            <a:lstStyle/>
            <a:p>
              <a:endParaRPr lang="en-US"/>
            </a:p>
          </p:txBody>
        </p:sp>
      </p:grpSp>
      <p:sp>
        <p:nvSpPr>
          <p:cNvPr id="133197" name="Line 98"/>
          <p:cNvSpPr>
            <a:spLocks noChangeShapeType="1"/>
          </p:cNvSpPr>
          <p:nvPr/>
        </p:nvSpPr>
        <p:spPr bwMode="auto">
          <a:xfrm>
            <a:off x="5661025" y="5624513"/>
            <a:ext cx="82550" cy="1587"/>
          </a:xfrm>
          <a:prstGeom prst="line">
            <a:avLst/>
          </a:prstGeom>
          <a:noFill/>
          <a:ln w="28575">
            <a:solidFill>
              <a:srgbClr val="000000"/>
            </a:solidFill>
            <a:round/>
            <a:headEnd/>
            <a:tailEnd/>
          </a:ln>
        </p:spPr>
        <p:txBody>
          <a:bodyPr/>
          <a:lstStyle/>
          <a:p>
            <a:endParaRPr lang="en-US"/>
          </a:p>
        </p:txBody>
      </p:sp>
      <p:sp>
        <p:nvSpPr>
          <p:cNvPr id="133198" name="Line 99"/>
          <p:cNvSpPr>
            <a:spLocks noChangeShapeType="1"/>
          </p:cNvSpPr>
          <p:nvPr/>
        </p:nvSpPr>
        <p:spPr bwMode="auto">
          <a:xfrm>
            <a:off x="5661025" y="5307013"/>
            <a:ext cx="82550" cy="1587"/>
          </a:xfrm>
          <a:prstGeom prst="line">
            <a:avLst/>
          </a:prstGeom>
          <a:noFill/>
          <a:ln w="28575">
            <a:solidFill>
              <a:srgbClr val="000000"/>
            </a:solidFill>
            <a:round/>
            <a:headEnd/>
            <a:tailEnd/>
          </a:ln>
        </p:spPr>
        <p:txBody>
          <a:bodyPr/>
          <a:lstStyle/>
          <a:p>
            <a:endParaRPr lang="en-US"/>
          </a:p>
        </p:txBody>
      </p:sp>
      <p:sp>
        <p:nvSpPr>
          <p:cNvPr id="133199" name="Line 100"/>
          <p:cNvSpPr>
            <a:spLocks noChangeShapeType="1"/>
          </p:cNvSpPr>
          <p:nvPr/>
        </p:nvSpPr>
        <p:spPr bwMode="auto">
          <a:xfrm>
            <a:off x="5661025" y="4991100"/>
            <a:ext cx="82550" cy="1588"/>
          </a:xfrm>
          <a:prstGeom prst="line">
            <a:avLst/>
          </a:prstGeom>
          <a:noFill/>
          <a:ln w="28575">
            <a:solidFill>
              <a:srgbClr val="000000"/>
            </a:solidFill>
            <a:round/>
            <a:headEnd/>
            <a:tailEnd/>
          </a:ln>
        </p:spPr>
        <p:txBody>
          <a:bodyPr/>
          <a:lstStyle/>
          <a:p>
            <a:endParaRPr lang="en-US"/>
          </a:p>
        </p:txBody>
      </p:sp>
      <p:sp>
        <p:nvSpPr>
          <p:cNvPr id="133200" name="Line 101"/>
          <p:cNvSpPr>
            <a:spLocks noChangeShapeType="1"/>
          </p:cNvSpPr>
          <p:nvPr/>
        </p:nvSpPr>
        <p:spPr bwMode="auto">
          <a:xfrm>
            <a:off x="5661025" y="4673600"/>
            <a:ext cx="82550" cy="1588"/>
          </a:xfrm>
          <a:prstGeom prst="line">
            <a:avLst/>
          </a:prstGeom>
          <a:noFill/>
          <a:ln w="28575">
            <a:solidFill>
              <a:srgbClr val="000000"/>
            </a:solidFill>
            <a:round/>
            <a:headEnd/>
            <a:tailEnd/>
          </a:ln>
        </p:spPr>
        <p:txBody>
          <a:bodyPr/>
          <a:lstStyle/>
          <a:p>
            <a:endParaRPr lang="en-US"/>
          </a:p>
        </p:txBody>
      </p:sp>
      <p:sp>
        <p:nvSpPr>
          <p:cNvPr id="133201" name="Line 102"/>
          <p:cNvSpPr>
            <a:spLocks noChangeShapeType="1"/>
          </p:cNvSpPr>
          <p:nvPr/>
        </p:nvSpPr>
        <p:spPr bwMode="auto">
          <a:xfrm>
            <a:off x="5661025" y="4359275"/>
            <a:ext cx="82550" cy="1588"/>
          </a:xfrm>
          <a:prstGeom prst="line">
            <a:avLst/>
          </a:prstGeom>
          <a:noFill/>
          <a:ln w="28575">
            <a:solidFill>
              <a:srgbClr val="000000"/>
            </a:solidFill>
            <a:round/>
            <a:headEnd/>
            <a:tailEnd/>
          </a:ln>
        </p:spPr>
        <p:txBody>
          <a:bodyPr/>
          <a:lstStyle/>
          <a:p>
            <a:endParaRPr lang="en-US"/>
          </a:p>
        </p:txBody>
      </p:sp>
      <p:sp>
        <p:nvSpPr>
          <p:cNvPr id="133202" name="Line 103"/>
          <p:cNvSpPr>
            <a:spLocks noChangeShapeType="1"/>
          </p:cNvSpPr>
          <p:nvPr/>
        </p:nvSpPr>
        <p:spPr bwMode="auto">
          <a:xfrm>
            <a:off x="5661025" y="4041775"/>
            <a:ext cx="82550" cy="1588"/>
          </a:xfrm>
          <a:prstGeom prst="line">
            <a:avLst/>
          </a:prstGeom>
          <a:noFill/>
          <a:ln w="28575">
            <a:solidFill>
              <a:srgbClr val="000000"/>
            </a:solidFill>
            <a:round/>
            <a:headEnd/>
            <a:tailEnd/>
          </a:ln>
        </p:spPr>
        <p:txBody>
          <a:bodyPr/>
          <a:lstStyle/>
          <a:p>
            <a:endParaRPr lang="en-US"/>
          </a:p>
        </p:txBody>
      </p:sp>
      <p:sp>
        <p:nvSpPr>
          <p:cNvPr id="133203" name="Line 104"/>
          <p:cNvSpPr>
            <a:spLocks noChangeShapeType="1"/>
          </p:cNvSpPr>
          <p:nvPr/>
        </p:nvSpPr>
        <p:spPr bwMode="auto">
          <a:xfrm>
            <a:off x="5661025" y="3714750"/>
            <a:ext cx="82550" cy="1588"/>
          </a:xfrm>
          <a:prstGeom prst="line">
            <a:avLst/>
          </a:prstGeom>
          <a:noFill/>
          <a:ln w="28575">
            <a:solidFill>
              <a:srgbClr val="000000"/>
            </a:solidFill>
            <a:round/>
            <a:headEnd/>
            <a:tailEnd/>
          </a:ln>
        </p:spPr>
        <p:txBody>
          <a:bodyPr/>
          <a:lstStyle/>
          <a:p>
            <a:endParaRPr lang="en-US"/>
          </a:p>
        </p:txBody>
      </p:sp>
      <p:sp>
        <p:nvSpPr>
          <p:cNvPr id="133204" name="Line 105"/>
          <p:cNvSpPr>
            <a:spLocks noChangeShapeType="1"/>
          </p:cNvSpPr>
          <p:nvPr/>
        </p:nvSpPr>
        <p:spPr bwMode="auto">
          <a:xfrm>
            <a:off x="5661025" y="3398838"/>
            <a:ext cx="82550" cy="1587"/>
          </a:xfrm>
          <a:prstGeom prst="line">
            <a:avLst/>
          </a:prstGeom>
          <a:noFill/>
          <a:ln w="28575">
            <a:solidFill>
              <a:srgbClr val="000000"/>
            </a:solidFill>
            <a:round/>
            <a:headEnd/>
            <a:tailEnd/>
          </a:ln>
        </p:spPr>
        <p:txBody>
          <a:bodyPr/>
          <a:lstStyle/>
          <a:p>
            <a:endParaRPr lang="en-US"/>
          </a:p>
        </p:txBody>
      </p:sp>
      <p:sp>
        <p:nvSpPr>
          <p:cNvPr id="133205" name="Line 106"/>
          <p:cNvSpPr>
            <a:spLocks noChangeShapeType="1"/>
          </p:cNvSpPr>
          <p:nvPr/>
        </p:nvSpPr>
        <p:spPr bwMode="auto">
          <a:xfrm>
            <a:off x="5661025" y="3081338"/>
            <a:ext cx="82550" cy="1587"/>
          </a:xfrm>
          <a:prstGeom prst="line">
            <a:avLst/>
          </a:prstGeom>
          <a:noFill/>
          <a:ln w="28575">
            <a:solidFill>
              <a:srgbClr val="000000"/>
            </a:solidFill>
            <a:round/>
            <a:headEnd/>
            <a:tailEnd/>
          </a:ln>
        </p:spPr>
        <p:txBody>
          <a:bodyPr/>
          <a:lstStyle/>
          <a:p>
            <a:endParaRPr lang="en-US"/>
          </a:p>
        </p:txBody>
      </p:sp>
      <p:sp>
        <p:nvSpPr>
          <p:cNvPr id="133206" name="Line 107"/>
          <p:cNvSpPr>
            <a:spLocks noChangeShapeType="1"/>
          </p:cNvSpPr>
          <p:nvPr/>
        </p:nvSpPr>
        <p:spPr bwMode="auto">
          <a:xfrm>
            <a:off x="5661025" y="2765425"/>
            <a:ext cx="82550" cy="1588"/>
          </a:xfrm>
          <a:prstGeom prst="line">
            <a:avLst/>
          </a:prstGeom>
          <a:noFill/>
          <a:ln w="28575">
            <a:solidFill>
              <a:srgbClr val="000000"/>
            </a:solidFill>
            <a:round/>
            <a:headEnd/>
            <a:tailEnd/>
          </a:ln>
        </p:spPr>
        <p:txBody>
          <a:bodyPr/>
          <a:lstStyle/>
          <a:p>
            <a:endParaRPr lang="en-US"/>
          </a:p>
        </p:txBody>
      </p:sp>
      <p:sp>
        <p:nvSpPr>
          <p:cNvPr id="133207" name="Line 108"/>
          <p:cNvSpPr>
            <a:spLocks noChangeShapeType="1"/>
          </p:cNvSpPr>
          <p:nvPr/>
        </p:nvSpPr>
        <p:spPr bwMode="auto">
          <a:xfrm>
            <a:off x="5661025" y="2447925"/>
            <a:ext cx="82550" cy="1588"/>
          </a:xfrm>
          <a:prstGeom prst="line">
            <a:avLst/>
          </a:prstGeom>
          <a:noFill/>
          <a:ln w="28575">
            <a:solidFill>
              <a:srgbClr val="000000"/>
            </a:solidFill>
            <a:round/>
            <a:headEnd/>
            <a:tailEnd/>
          </a:ln>
        </p:spPr>
        <p:txBody>
          <a:bodyPr/>
          <a:lstStyle/>
          <a:p>
            <a:endParaRPr lang="en-US"/>
          </a:p>
        </p:txBody>
      </p:sp>
      <p:sp>
        <p:nvSpPr>
          <p:cNvPr id="133208" name="Rectangle 109"/>
          <p:cNvSpPr>
            <a:spLocks noChangeArrowheads="1"/>
          </p:cNvSpPr>
          <p:nvPr/>
        </p:nvSpPr>
        <p:spPr bwMode="auto">
          <a:xfrm>
            <a:off x="5468938" y="5526088"/>
            <a:ext cx="169862"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88</a:t>
            </a:r>
            <a:endParaRPr lang="en-US" sz="1200" b="1"/>
          </a:p>
        </p:txBody>
      </p:sp>
      <p:sp>
        <p:nvSpPr>
          <p:cNvPr id="133209" name="Rectangle 110"/>
          <p:cNvSpPr>
            <a:spLocks noChangeArrowheads="1"/>
          </p:cNvSpPr>
          <p:nvPr/>
        </p:nvSpPr>
        <p:spPr bwMode="auto">
          <a:xfrm>
            <a:off x="5468938" y="5208588"/>
            <a:ext cx="169862"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90</a:t>
            </a:r>
            <a:endParaRPr lang="en-US" sz="1200" b="1"/>
          </a:p>
        </p:txBody>
      </p:sp>
      <p:sp>
        <p:nvSpPr>
          <p:cNvPr id="133210" name="Rectangle 111"/>
          <p:cNvSpPr>
            <a:spLocks noChangeArrowheads="1"/>
          </p:cNvSpPr>
          <p:nvPr/>
        </p:nvSpPr>
        <p:spPr bwMode="auto">
          <a:xfrm>
            <a:off x="5468938" y="4891088"/>
            <a:ext cx="169862"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92</a:t>
            </a:r>
            <a:endParaRPr lang="en-US" sz="1200" b="1"/>
          </a:p>
        </p:txBody>
      </p:sp>
      <p:sp>
        <p:nvSpPr>
          <p:cNvPr id="133211" name="Rectangle 112"/>
          <p:cNvSpPr>
            <a:spLocks noChangeArrowheads="1"/>
          </p:cNvSpPr>
          <p:nvPr/>
        </p:nvSpPr>
        <p:spPr bwMode="auto">
          <a:xfrm>
            <a:off x="5468938" y="4573588"/>
            <a:ext cx="169862"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94</a:t>
            </a:r>
            <a:endParaRPr lang="en-US" sz="1200" b="1"/>
          </a:p>
        </p:txBody>
      </p:sp>
      <p:sp>
        <p:nvSpPr>
          <p:cNvPr id="133212" name="Rectangle 113"/>
          <p:cNvSpPr>
            <a:spLocks noChangeArrowheads="1"/>
          </p:cNvSpPr>
          <p:nvPr/>
        </p:nvSpPr>
        <p:spPr bwMode="auto">
          <a:xfrm>
            <a:off x="5468938" y="4257675"/>
            <a:ext cx="169862"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96</a:t>
            </a:r>
            <a:endParaRPr lang="en-US" sz="1200" b="1"/>
          </a:p>
        </p:txBody>
      </p:sp>
      <p:sp>
        <p:nvSpPr>
          <p:cNvPr id="133213" name="Rectangle 114"/>
          <p:cNvSpPr>
            <a:spLocks noChangeArrowheads="1"/>
          </p:cNvSpPr>
          <p:nvPr/>
        </p:nvSpPr>
        <p:spPr bwMode="auto">
          <a:xfrm>
            <a:off x="5468938" y="3940175"/>
            <a:ext cx="169862"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98</a:t>
            </a:r>
            <a:endParaRPr lang="en-US" sz="1200" b="1"/>
          </a:p>
        </p:txBody>
      </p:sp>
      <p:sp>
        <p:nvSpPr>
          <p:cNvPr id="133214" name="Rectangle 115"/>
          <p:cNvSpPr>
            <a:spLocks noChangeArrowheads="1"/>
          </p:cNvSpPr>
          <p:nvPr/>
        </p:nvSpPr>
        <p:spPr bwMode="auto">
          <a:xfrm>
            <a:off x="5399088" y="3613150"/>
            <a:ext cx="254000"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100</a:t>
            </a:r>
            <a:endParaRPr lang="en-US" sz="1200" b="1"/>
          </a:p>
        </p:txBody>
      </p:sp>
      <p:sp>
        <p:nvSpPr>
          <p:cNvPr id="133215" name="Rectangle 116"/>
          <p:cNvSpPr>
            <a:spLocks noChangeArrowheads="1"/>
          </p:cNvSpPr>
          <p:nvPr/>
        </p:nvSpPr>
        <p:spPr bwMode="auto">
          <a:xfrm>
            <a:off x="5399088" y="3295650"/>
            <a:ext cx="254000"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102</a:t>
            </a:r>
            <a:endParaRPr lang="en-US" sz="1200" b="1"/>
          </a:p>
        </p:txBody>
      </p:sp>
      <p:sp>
        <p:nvSpPr>
          <p:cNvPr id="133216" name="Rectangle 117"/>
          <p:cNvSpPr>
            <a:spLocks noChangeArrowheads="1"/>
          </p:cNvSpPr>
          <p:nvPr/>
        </p:nvSpPr>
        <p:spPr bwMode="auto">
          <a:xfrm>
            <a:off x="5399088" y="2978150"/>
            <a:ext cx="254000"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104</a:t>
            </a:r>
            <a:endParaRPr lang="en-US" sz="1200" b="1"/>
          </a:p>
        </p:txBody>
      </p:sp>
      <p:sp>
        <p:nvSpPr>
          <p:cNvPr id="133217" name="Rectangle 118"/>
          <p:cNvSpPr>
            <a:spLocks noChangeArrowheads="1"/>
          </p:cNvSpPr>
          <p:nvPr/>
        </p:nvSpPr>
        <p:spPr bwMode="auto">
          <a:xfrm>
            <a:off x="5399088" y="2660650"/>
            <a:ext cx="254000"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106</a:t>
            </a:r>
            <a:endParaRPr lang="en-US" sz="1200" b="1"/>
          </a:p>
        </p:txBody>
      </p:sp>
      <p:sp>
        <p:nvSpPr>
          <p:cNvPr id="133218" name="Rectangle 119"/>
          <p:cNvSpPr>
            <a:spLocks noChangeArrowheads="1"/>
          </p:cNvSpPr>
          <p:nvPr/>
        </p:nvSpPr>
        <p:spPr bwMode="auto">
          <a:xfrm>
            <a:off x="5399088" y="2343150"/>
            <a:ext cx="254000"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108</a:t>
            </a:r>
            <a:endParaRPr lang="en-US" sz="1200" b="1"/>
          </a:p>
        </p:txBody>
      </p:sp>
      <p:sp>
        <p:nvSpPr>
          <p:cNvPr id="133219" name="Rectangle 120"/>
          <p:cNvSpPr>
            <a:spLocks noChangeArrowheads="1"/>
          </p:cNvSpPr>
          <p:nvPr/>
        </p:nvSpPr>
        <p:spPr bwMode="auto">
          <a:xfrm>
            <a:off x="5857875" y="5715000"/>
            <a:ext cx="1066800" cy="182563"/>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LV mass index</a:t>
            </a:r>
            <a:endParaRPr lang="en-US" sz="1200" b="1"/>
          </a:p>
        </p:txBody>
      </p:sp>
      <p:sp>
        <p:nvSpPr>
          <p:cNvPr id="133220" name="Rectangle 121"/>
          <p:cNvSpPr>
            <a:spLocks noChangeArrowheads="1"/>
          </p:cNvSpPr>
          <p:nvPr/>
        </p:nvSpPr>
        <p:spPr bwMode="auto">
          <a:xfrm rot="-5400000">
            <a:off x="5218112" y="3857626"/>
            <a:ext cx="93663" cy="182562"/>
          </a:xfrm>
          <a:prstGeom prst="rect">
            <a:avLst/>
          </a:prstGeom>
          <a:noFill/>
          <a:ln w="9525">
            <a:noFill/>
            <a:miter lim="800000"/>
            <a:headEnd/>
            <a:tailEnd/>
          </a:ln>
        </p:spPr>
        <p:txBody>
          <a:bodyPr wrap="none" lIns="0" tIns="0" rIns="0" bIns="0">
            <a:spAutoFit/>
          </a:bodyPr>
          <a:lstStyle/>
          <a:p>
            <a:pPr algn="ctr" eaLnBrk="0" hangingPunct="0"/>
            <a:r>
              <a:rPr lang="en-US" sz="1200" b="1">
                <a:solidFill>
                  <a:srgbClr val="000000"/>
                </a:solidFill>
              </a:rPr>
              <a:t>g</a:t>
            </a:r>
            <a:endParaRPr lang="en-US" sz="1200" b="1"/>
          </a:p>
        </p:txBody>
      </p:sp>
      <p:sp>
        <p:nvSpPr>
          <p:cNvPr id="133221" name="Text Box 122"/>
          <p:cNvSpPr txBox="1">
            <a:spLocks noChangeArrowheads="1"/>
          </p:cNvSpPr>
          <p:nvPr/>
        </p:nvSpPr>
        <p:spPr bwMode="auto">
          <a:xfrm>
            <a:off x="6108700" y="2459038"/>
            <a:ext cx="671513" cy="274637"/>
          </a:xfrm>
          <a:prstGeom prst="rect">
            <a:avLst/>
          </a:prstGeom>
          <a:noFill/>
          <a:ln w="9525">
            <a:noFill/>
            <a:miter lim="800000"/>
            <a:headEnd/>
            <a:tailEnd/>
          </a:ln>
        </p:spPr>
        <p:txBody>
          <a:bodyPr wrap="none">
            <a:spAutoFit/>
          </a:bodyPr>
          <a:lstStyle/>
          <a:p>
            <a:pPr algn="ctr"/>
            <a:r>
              <a:rPr lang="en-GB" sz="1200" b="1" i="1"/>
              <a:t>P</a:t>
            </a:r>
            <a:r>
              <a:rPr lang="en-GB" sz="1200" b="1"/>
              <a:t>=0.02</a:t>
            </a:r>
          </a:p>
        </p:txBody>
      </p:sp>
      <p:sp>
        <p:nvSpPr>
          <p:cNvPr id="133222" name="Rectangle 123"/>
          <p:cNvSpPr>
            <a:spLocks noChangeArrowheads="1"/>
          </p:cNvSpPr>
          <p:nvPr/>
        </p:nvSpPr>
        <p:spPr bwMode="auto">
          <a:xfrm>
            <a:off x="6451600" y="4505325"/>
            <a:ext cx="514350" cy="1111250"/>
          </a:xfrm>
          <a:prstGeom prst="rect">
            <a:avLst/>
          </a:prstGeom>
          <a:solidFill>
            <a:srgbClr val="007FA1"/>
          </a:solidFill>
          <a:ln w="9525">
            <a:noFill/>
            <a:miter lim="800000"/>
            <a:headEnd/>
            <a:tailEnd/>
          </a:ln>
        </p:spPr>
        <p:txBody>
          <a:bodyPr/>
          <a:lstStyle/>
          <a:p>
            <a:endParaRPr lang="en-US"/>
          </a:p>
        </p:txBody>
      </p:sp>
      <p:grpSp>
        <p:nvGrpSpPr>
          <p:cNvPr id="133223" name="Group 124"/>
          <p:cNvGrpSpPr>
            <a:grpSpLocks/>
          </p:cNvGrpSpPr>
          <p:nvPr/>
        </p:nvGrpSpPr>
        <p:grpSpPr bwMode="auto">
          <a:xfrm>
            <a:off x="5734050" y="2441575"/>
            <a:ext cx="1420813" cy="3184525"/>
            <a:chOff x="3642" y="1526"/>
            <a:chExt cx="895" cy="2006"/>
          </a:xfrm>
        </p:grpSpPr>
        <p:sp>
          <p:nvSpPr>
            <p:cNvPr id="133227" name="Line 125"/>
            <p:cNvSpPr>
              <a:spLocks noChangeShapeType="1"/>
            </p:cNvSpPr>
            <p:nvPr/>
          </p:nvSpPr>
          <p:spPr bwMode="auto">
            <a:xfrm>
              <a:off x="3642" y="1526"/>
              <a:ext cx="1" cy="2005"/>
            </a:xfrm>
            <a:prstGeom prst="line">
              <a:avLst/>
            </a:prstGeom>
            <a:noFill/>
            <a:ln w="28575">
              <a:solidFill>
                <a:srgbClr val="000000"/>
              </a:solidFill>
              <a:round/>
              <a:headEnd/>
              <a:tailEnd/>
            </a:ln>
          </p:spPr>
          <p:txBody>
            <a:bodyPr/>
            <a:lstStyle/>
            <a:p>
              <a:endParaRPr lang="en-US"/>
            </a:p>
          </p:txBody>
        </p:sp>
        <p:sp>
          <p:nvSpPr>
            <p:cNvPr id="133228" name="Line 126"/>
            <p:cNvSpPr>
              <a:spLocks noChangeShapeType="1"/>
            </p:cNvSpPr>
            <p:nvPr/>
          </p:nvSpPr>
          <p:spPr bwMode="auto">
            <a:xfrm>
              <a:off x="3642" y="3531"/>
              <a:ext cx="895" cy="1"/>
            </a:xfrm>
            <a:prstGeom prst="line">
              <a:avLst/>
            </a:prstGeom>
            <a:noFill/>
            <a:ln w="28575">
              <a:solidFill>
                <a:srgbClr val="000000"/>
              </a:solidFill>
              <a:round/>
              <a:headEnd/>
              <a:tailEnd/>
            </a:ln>
          </p:spPr>
          <p:txBody>
            <a:bodyPr/>
            <a:lstStyle/>
            <a:p>
              <a:endParaRPr lang="en-US"/>
            </a:p>
          </p:txBody>
        </p:sp>
      </p:grpSp>
      <p:grpSp>
        <p:nvGrpSpPr>
          <p:cNvPr id="133224" name="Group 127"/>
          <p:cNvGrpSpPr>
            <a:grpSpLocks/>
          </p:cNvGrpSpPr>
          <p:nvPr/>
        </p:nvGrpSpPr>
        <p:grpSpPr bwMode="auto">
          <a:xfrm>
            <a:off x="5734050" y="5592763"/>
            <a:ext cx="1409700" cy="82550"/>
            <a:chOff x="4728" y="3543"/>
            <a:chExt cx="925" cy="25"/>
          </a:xfrm>
        </p:grpSpPr>
        <p:sp>
          <p:nvSpPr>
            <p:cNvPr id="133225" name="Line 128"/>
            <p:cNvSpPr>
              <a:spLocks noChangeShapeType="1"/>
            </p:cNvSpPr>
            <p:nvPr/>
          </p:nvSpPr>
          <p:spPr bwMode="auto">
            <a:xfrm flipV="1">
              <a:off x="4728" y="3543"/>
              <a:ext cx="1" cy="25"/>
            </a:xfrm>
            <a:prstGeom prst="line">
              <a:avLst/>
            </a:prstGeom>
            <a:noFill/>
            <a:ln w="25400">
              <a:solidFill>
                <a:srgbClr val="000000"/>
              </a:solidFill>
              <a:round/>
              <a:headEnd/>
              <a:tailEnd/>
            </a:ln>
          </p:spPr>
          <p:txBody>
            <a:bodyPr/>
            <a:lstStyle/>
            <a:p>
              <a:endParaRPr lang="en-US"/>
            </a:p>
          </p:txBody>
        </p:sp>
        <p:sp>
          <p:nvSpPr>
            <p:cNvPr id="133226" name="Line 129"/>
            <p:cNvSpPr>
              <a:spLocks noChangeShapeType="1"/>
            </p:cNvSpPr>
            <p:nvPr/>
          </p:nvSpPr>
          <p:spPr bwMode="auto">
            <a:xfrm flipV="1">
              <a:off x="5652" y="3543"/>
              <a:ext cx="1" cy="25"/>
            </a:xfrm>
            <a:prstGeom prst="line">
              <a:avLst/>
            </a:prstGeom>
            <a:noFill/>
            <a:ln w="25400">
              <a:solidFill>
                <a:srgbClr val="000000"/>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mtClean="0"/>
              <a:t>All available chelators remove </a:t>
            </a:r>
            <a:br>
              <a:rPr lang="en-US" smtClean="0"/>
            </a:br>
            <a:r>
              <a:rPr lang="en-US" smtClean="0"/>
              <a:t>cardiac iron</a:t>
            </a:r>
            <a:endParaRPr lang="en-GB" smtClean="0"/>
          </a:p>
        </p:txBody>
      </p:sp>
      <p:graphicFrame>
        <p:nvGraphicFramePr>
          <p:cNvPr id="178179" name="Group 3"/>
          <p:cNvGraphicFramePr>
            <a:graphicFrameLocks noGrp="1"/>
          </p:cNvGraphicFramePr>
          <p:nvPr>
            <p:ph sz="half" idx="1"/>
          </p:nvPr>
        </p:nvGraphicFramePr>
        <p:xfrm>
          <a:off x="257175" y="2233613"/>
          <a:ext cx="8628063" cy="2836228"/>
        </p:xfrm>
        <a:graphic>
          <a:graphicData uri="http://schemas.openxmlformats.org/drawingml/2006/table">
            <a:tbl>
              <a:tblPr/>
              <a:tblGrid>
                <a:gridCol w="3667125"/>
                <a:gridCol w="1295400"/>
                <a:gridCol w="1800225"/>
                <a:gridCol w="1865313"/>
              </a:tblGrid>
              <a:tr h="261938">
                <a:tc gridSpan="4">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chemeClr val="bg1"/>
                          </a:solidFill>
                          <a:effectLst/>
                          <a:latin typeface="Arial" pitchFamily="34" charset="0"/>
                          <a:ea typeface="ＭＳ Ｐゴシック" charset="-128"/>
                        </a:rPr>
                        <a:t>Effect of chelation therapy on cardiac iron</a:t>
                      </a:r>
                      <a:endParaRPr kumimoji="0" lang="en-GB" sz="1800" b="1" i="0" u="none" strike="noStrike" cap="none" normalizeH="0" baseline="0" smtClean="0">
                        <a:ln>
                          <a:noFill/>
                        </a:ln>
                        <a:solidFill>
                          <a:schemeClr val="bg1"/>
                        </a:solidFill>
                        <a:effectLst/>
                        <a:latin typeface="Arial" pitchFamily="34" charset="0"/>
                        <a:ea typeface="ＭＳ Ｐゴシック" charset="-128"/>
                      </a:endParaRPr>
                    </a:p>
                  </a:txBody>
                  <a:tcPr horzOverflow="overflow">
                    <a:lnL>
                      <a:noFill/>
                    </a:lnL>
                    <a:lnR>
                      <a:noFill/>
                    </a:lnR>
                    <a:lnT>
                      <a:noFill/>
                    </a:lnT>
                    <a:lnB>
                      <a:noFill/>
                    </a:lnB>
                    <a:lnTlToBr>
                      <a:noFill/>
                    </a:lnTlToBr>
                    <a:lnBlToTr>
                      <a:noFill/>
                    </a:lnBlToTr>
                    <a:solidFill>
                      <a:srgbClr val="007FA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3700">
                <a:tc>
                  <a:txBody>
                    <a:bodyPr/>
                    <a:lstStyle/>
                    <a:p>
                      <a:pPr marL="0" marR="0" lvl="0" indent="0" algn="l" defTabSz="914400" rtl="0" eaLnBrk="1" fontAlgn="base" latinLnBrk="0" hangingPunct="1">
                        <a:lnSpc>
                          <a:spcPct val="100000"/>
                        </a:lnSpc>
                        <a:spcBef>
                          <a:spcPct val="0"/>
                        </a:spcBef>
                        <a:spcAft>
                          <a:spcPct val="80000"/>
                        </a:spcAft>
                        <a:buClr>
                          <a:srgbClr val="EC8026"/>
                        </a:buClr>
                        <a:buSzTx/>
                        <a:buFontTx/>
                        <a:buNone/>
                        <a:tabLst/>
                      </a:pPr>
                      <a:endParaRPr kumimoji="0" lang="en-US" sz="1800" b="1" i="0" u="none" strike="noStrike" cap="none" normalizeH="0" baseline="0" smtClean="0">
                        <a:ln>
                          <a:noFill/>
                        </a:ln>
                        <a:solidFill>
                          <a:schemeClr val="bg1"/>
                        </a:solidFill>
                        <a:effectLst/>
                        <a:latin typeface="Arial" pitchFamily="34" charset="0"/>
                        <a:ea typeface="ＭＳ Ｐゴシック" charset="-128"/>
                      </a:endParaRPr>
                    </a:p>
                  </a:txBody>
                  <a:tcPr horzOverflow="overflow">
                    <a:lnL>
                      <a:noFill/>
                    </a:lnL>
                    <a:lnR>
                      <a:noFill/>
                    </a:lnR>
                    <a:lnT>
                      <a:noFill/>
                    </a:lnT>
                    <a:lnB>
                      <a:noFill/>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chemeClr val="bg1"/>
                          </a:solidFill>
                          <a:effectLst/>
                          <a:latin typeface="Arial" pitchFamily="34" charset="0"/>
                          <a:ea typeface="ＭＳ Ｐゴシック" charset="-128"/>
                        </a:rPr>
                        <a:t>DFO</a:t>
                      </a:r>
                      <a:r>
                        <a:rPr kumimoji="0" lang="en-GB" sz="1800" b="1" i="0" u="none" strike="noStrike" cap="none" normalizeH="0" baseline="30000" smtClean="0">
                          <a:ln>
                            <a:noFill/>
                          </a:ln>
                          <a:solidFill>
                            <a:schemeClr val="bg1"/>
                          </a:solidFill>
                          <a:effectLst/>
                          <a:latin typeface="Arial" pitchFamily="34" charset="0"/>
                          <a:ea typeface="ＭＳ Ｐゴシック" charset="-128"/>
                        </a:rPr>
                        <a:t>1</a:t>
                      </a:r>
                      <a:endParaRPr kumimoji="0" lang="en-US" sz="1800" b="1" i="0" u="none" strike="noStrike" cap="none" normalizeH="0" baseline="30000" smtClean="0">
                        <a:ln>
                          <a:noFill/>
                        </a:ln>
                        <a:solidFill>
                          <a:schemeClr val="bg1"/>
                        </a:solidFill>
                        <a:effectLst/>
                        <a:latin typeface="Arial" pitchFamily="34" charset="0"/>
                        <a:ea typeface="ＭＳ Ｐゴシック" charset="-128"/>
                      </a:endParaRPr>
                    </a:p>
                  </a:txBody>
                  <a:tcP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GB" sz="1800" b="1" i="0" u="none" strike="noStrike" cap="none" normalizeH="0" baseline="0" smtClean="0">
                          <a:ln>
                            <a:noFill/>
                          </a:ln>
                          <a:solidFill>
                            <a:schemeClr val="bg1"/>
                          </a:solidFill>
                          <a:effectLst/>
                          <a:latin typeface="Arial" pitchFamily="34" charset="0"/>
                          <a:ea typeface="ＭＳ Ｐゴシック" charset="-128"/>
                        </a:rPr>
                        <a:t>Deferiprone</a:t>
                      </a:r>
                      <a:r>
                        <a:rPr kumimoji="0" lang="en-GB" sz="1800" b="1" i="0" u="none" strike="noStrike" cap="none" normalizeH="0" baseline="30000" smtClean="0">
                          <a:ln>
                            <a:noFill/>
                          </a:ln>
                          <a:solidFill>
                            <a:schemeClr val="bg1"/>
                          </a:solidFill>
                          <a:effectLst/>
                          <a:latin typeface="Arial" pitchFamily="34" charset="0"/>
                          <a:ea typeface="ＭＳ Ｐゴシック" charset="-128"/>
                        </a:rPr>
                        <a:t>1</a:t>
                      </a:r>
                    </a:p>
                  </a:txBody>
                  <a:tcP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007FA1"/>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chemeClr val="bg1"/>
                          </a:solidFill>
                          <a:effectLst/>
                          <a:latin typeface="Arial" pitchFamily="34" charset="0"/>
                          <a:ea typeface="ＭＳ Ｐゴシック" charset="-128"/>
                        </a:rPr>
                        <a:t>Deferasirox</a:t>
                      </a:r>
                      <a:r>
                        <a:rPr kumimoji="0" lang="en-GB" sz="1800" b="1" i="0" u="none" strike="noStrike" cap="none" normalizeH="0" baseline="30000" smtClean="0">
                          <a:ln>
                            <a:noFill/>
                          </a:ln>
                          <a:solidFill>
                            <a:schemeClr val="bg1"/>
                          </a:solidFill>
                          <a:effectLst/>
                          <a:latin typeface="Arial" pitchFamily="34" charset="0"/>
                          <a:ea typeface="ＭＳ Ｐゴシック" charset="-128"/>
                        </a:rPr>
                        <a:t>2</a:t>
                      </a:r>
                      <a:r>
                        <a:rPr kumimoji="0" lang="en-GB" sz="1800" b="1" i="0" u="none" strike="noStrike" cap="none" normalizeH="0" baseline="30000" smtClean="0">
                          <a:ln>
                            <a:noFill/>
                          </a:ln>
                          <a:solidFill>
                            <a:schemeClr val="bg1"/>
                          </a:solidFill>
                          <a:effectLst/>
                          <a:latin typeface="Arial" pitchFamily="34" charset="0"/>
                          <a:ea typeface="ＭＳ Ｐゴシック" charset="-128"/>
                          <a:cs typeface="Arial" pitchFamily="34" charset="0"/>
                        </a:rPr>
                        <a:t>,3</a:t>
                      </a:r>
                      <a:endParaRPr kumimoji="0" lang="en-US" sz="1800" b="1" i="0" u="none" strike="noStrike" cap="none" normalizeH="0" baseline="30000" smtClean="0">
                        <a:ln>
                          <a:noFill/>
                        </a:ln>
                        <a:solidFill>
                          <a:schemeClr val="bg1"/>
                        </a:solidFill>
                        <a:effectLst/>
                        <a:latin typeface="Arial" pitchFamily="34" charset="0"/>
                        <a:ea typeface="ＭＳ Ｐゴシック" charset="-128"/>
                      </a:endParaRPr>
                    </a:p>
                  </a:txBody>
                  <a:tcP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007FA1"/>
                    </a:solidFill>
                  </a:tcPr>
                </a:tc>
              </a:tr>
              <a:tr h="522288">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Improvement in T2*</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79999"/>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sym typeface="Wingdings" pitchFamily="2" charset="2"/>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79999"/>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sym typeface="Wingdings" pitchFamily="2" charset="2"/>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79999"/>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sym typeface="Wingdings" pitchFamily="2" charset="2"/>
                        </a:rPr>
                        <a:t></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79999"/>
                      </a:srgbClr>
                    </a:solidFill>
                  </a:tcPr>
                </a:tc>
              </a:tr>
              <a:tr h="463550">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Increase in LVEF</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39999"/>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sym typeface="Wingdings" pitchFamily="2" charset="2"/>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39999"/>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sym typeface="Wingdings" pitchFamily="2" charset="2"/>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C8026">
                        <a:alpha val="39999"/>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sym typeface="Wingdings" pitchFamily="2" charset="2"/>
                        </a:rPr>
                        <a:t> (for patients with T2* &gt;20 ms)</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C8026">
                        <a:alpha val="39999"/>
                      </a:srgbClr>
                    </a:solidFill>
                  </a:tcPr>
                </a:tc>
              </a:tr>
              <a:tr h="295275">
                <a:tc>
                  <a:txBody>
                    <a:bodyPr/>
                    <a:lstStyle/>
                    <a:p>
                      <a:pPr marL="0" marR="0" lvl="0" indent="0" algn="l"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GB" sz="1800" b="1" i="0" u="none" strike="noStrike" cap="none" normalizeH="0" baseline="0" smtClean="0">
                          <a:ln>
                            <a:noFill/>
                          </a:ln>
                          <a:solidFill>
                            <a:srgbClr val="000000"/>
                          </a:solidFill>
                          <a:effectLst/>
                          <a:latin typeface="Arial" pitchFamily="34" charset="0"/>
                          <a:ea typeface="ＭＳ Ｐゴシック" charset="-128"/>
                        </a:rPr>
                        <a:t>Reversal of cardiac dysfunction (symptomatic or asymptomatic)</a:t>
                      </a:r>
                      <a:endParaRPr kumimoji="0" lang="en-US" sz="1800" b="1" i="0" u="none" strike="noStrike" cap="none" normalizeH="0" baseline="0" smtClean="0">
                        <a:ln>
                          <a:noFill/>
                        </a:ln>
                        <a:solidFill>
                          <a:srgbClr val="000000"/>
                        </a:solidFill>
                        <a:effectLst/>
                        <a:latin typeface="Arial" pitchFamily="34" charset="0"/>
                        <a:ea typeface="ＭＳ Ｐゴシック" charset="-128"/>
                      </a:endParaRPr>
                    </a:p>
                  </a:txBody>
                  <a:tcPr horzOverflow="overflow">
                    <a:lnL>
                      <a:noFill/>
                    </a:lnL>
                    <a:lnR w="12700" cap="flat" cmpd="sng" algn="ctr">
                      <a:solidFill>
                        <a:schemeClr val="bg1"/>
                      </a:solidFill>
                      <a:prstDash val="solid"/>
                      <a:round/>
                      <a:headEnd type="none" w="med" len="med"/>
                      <a:tailEnd type="none" w="med" len="med"/>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20000"/>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sym typeface="Wingdings" pitchFamily="2" charset="2"/>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20000"/>
                      </a:srgbClr>
                    </a:solidFill>
                  </a:tcPr>
                </a:tc>
                <a:tc>
                  <a:txBody>
                    <a:bodyPr/>
                    <a:lstStyle/>
                    <a:p>
                      <a:pPr marL="0" marR="0" lvl="0" indent="0" algn="ctr" defTabSz="914400" rtl="0" eaLnBrk="1" fontAlgn="base" latinLnBrk="0" hangingPunct="1">
                        <a:lnSpc>
                          <a:spcPct val="100000"/>
                        </a:lnSpc>
                        <a:spcBef>
                          <a:spcPct val="0"/>
                        </a:spcBef>
                        <a:spcAft>
                          <a:spcPct val="20000"/>
                        </a:spcAft>
                        <a:buClr>
                          <a:srgbClr val="EC8026"/>
                        </a:buClr>
                        <a:buSzTx/>
                        <a:buFont typeface="Arial" pitchFamily="3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sym typeface="Wingdings" pitchFamily="2" charset="2"/>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20000"/>
                      </a:srgbClr>
                    </a:solidFill>
                  </a:tcPr>
                </a:tc>
                <a:tc>
                  <a:txBody>
                    <a:bodyPr/>
                    <a:lstStyle/>
                    <a:p>
                      <a:pPr marL="0" marR="0" lvl="0" indent="0" algn="ctr" defTabSz="914400" rtl="0" eaLnBrk="1" fontAlgn="base" latinLnBrk="0" hangingPunct="1">
                        <a:lnSpc>
                          <a:spcPct val="100000"/>
                        </a:lnSpc>
                        <a:spcBef>
                          <a:spcPct val="0"/>
                        </a:spcBef>
                        <a:spcAft>
                          <a:spcPct val="80000"/>
                        </a:spcAft>
                        <a:buClr>
                          <a:srgbClr val="EC8026"/>
                        </a:buClr>
                        <a:buSzTx/>
                        <a:buFontTx/>
                        <a:buNone/>
                        <a:tabLst/>
                      </a:pPr>
                      <a:r>
                        <a:rPr kumimoji="0" lang="en-US" sz="1800" b="1" i="0" u="none" strike="noStrike" cap="none" normalizeH="0" baseline="0" smtClean="0">
                          <a:ln>
                            <a:noFill/>
                          </a:ln>
                          <a:solidFill>
                            <a:srgbClr val="000000"/>
                          </a:solidFill>
                          <a:effectLst/>
                          <a:latin typeface="Arial" pitchFamily="34" charset="0"/>
                          <a:ea typeface="ＭＳ Ｐゴシック" charset="-128"/>
                          <a:sym typeface="Wingdings" pitchFamily="2" charset="2"/>
                        </a:rPr>
                        <a:t>No data yet</a:t>
                      </a:r>
                    </a:p>
                  </a:txBody>
                  <a:tcPr horzOverflow="overflow">
                    <a:lnL w="12700" cap="flat" cmpd="sng" algn="ctr">
                      <a:solidFill>
                        <a:schemeClr val="bg1"/>
                      </a:solidFill>
                      <a:prstDash val="solid"/>
                      <a:round/>
                      <a:headEnd type="none" w="med" len="med"/>
                      <a:tailEnd type="none" w="med" len="med"/>
                    </a:lnL>
                    <a:lnR>
                      <a:noFill/>
                    </a:lnR>
                    <a:lnT>
                      <a:noFill/>
                    </a:lnT>
                    <a:lnB w="28575" cap="flat" cmpd="sng" algn="ctr">
                      <a:solidFill>
                        <a:srgbClr val="007FA1"/>
                      </a:solidFill>
                      <a:prstDash val="solid"/>
                      <a:round/>
                      <a:headEnd type="none" w="med" len="med"/>
                      <a:tailEnd type="none" w="med" len="med"/>
                    </a:lnB>
                    <a:lnTlToBr>
                      <a:noFill/>
                    </a:lnTlToBr>
                    <a:lnBlToTr>
                      <a:noFill/>
                    </a:lnBlToTr>
                    <a:solidFill>
                      <a:srgbClr val="EC8026">
                        <a:alpha val="20000"/>
                      </a:srgbClr>
                    </a:solidFill>
                  </a:tcPr>
                </a:tc>
              </a:tr>
            </a:tbl>
          </a:graphicData>
        </a:graphic>
      </p:graphicFrame>
      <p:sp>
        <p:nvSpPr>
          <p:cNvPr id="137242" name="Rectangle 37"/>
          <p:cNvSpPr>
            <a:spLocks noChangeArrowheads="1"/>
          </p:cNvSpPr>
          <p:nvPr/>
        </p:nvSpPr>
        <p:spPr bwMode="auto">
          <a:xfrm>
            <a:off x="457200" y="1754188"/>
            <a:ext cx="8229600" cy="379412"/>
          </a:xfrm>
          <a:prstGeom prst="rect">
            <a:avLst/>
          </a:prstGeom>
          <a:noFill/>
          <a:ln w="9525">
            <a:noFill/>
            <a:miter lim="800000"/>
            <a:headEnd/>
            <a:tailEnd/>
          </a:ln>
        </p:spPr>
        <p:txBody>
          <a:bodyPr lIns="0" tIns="0" rIns="0" bIns="0"/>
          <a:lstStyle/>
          <a:p>
            <a:pPr marL="342900" indent="-342900">
              <a:spcAft>
                <a:spcPct val="20000"/>
              </a:spcAft>
              <a:buClr>
                <a:srgbClr val="EC8026"/>
              </a:buClr>
              <a:buFont typeface="Arial" pitchFamily="34" charset="0"/>
              <a:buChar char="●"/>
            </a:pPr>
            <a:r>
              <a:rPr lang="en-US" sz="1800" b="1">
                <a:solidFill>
                  <a:srgbClr val="000000"/>
                </a:solidFill>
              </a:rPr>
              <a:t>Liver iron and heart iron do not correlate after chelation is started</a:t>
            </a:r>
          </a:p>
          <a:p>
            <a:pPr marL="342900" indent="-342900">
              <a:spcAft>
                <a:spcPct val="20000"/>
              </a:spcAft>
              <a:buClr>
                <a:srgbClr val="EC8026"/>
              </a:buClr>
              <a:buFont typeface="Arial" pitchFamily="34" charset="0"/>
              <a:buChar char="●"/>
            </a:pPr>
            <a:endParaRPr lang="en-GB" sz="1800" b="1">
              <a:solidFill>
                <a:srgbClr val="000000"/>
              </a:solidFill>
            </a:endParaRPr>
          </a:p>
        </p:txBody>
      </p:sp>
      <p:sp>
        <p:nvSpPr>
          <p:cNvPr id="137243" name="Text Box 38"/>
          <p:cNvSpPr txBox="1">
            <a:spLocks noChangeArrowheads="1"/>
          </p:cNvSpPr>
          <p:nvPr/>
        </p:nvSpPr>
        <p:spPr bwMode="auto">
          <a:xfrm>
            <a:off x="144463" y="6223000"/>
            <a:ext cx="8786812" cy="457200"/>
          </a:xfrm>
          <a:prstGeom prst="rect">
            <a:avLst/>
          </a:prstGeom>
          <a:noFill/>
          <a:ln w="9525">
            <a:noFill/>
            <a:miter lim="800000"/>
            <a:headEnd/>
            <a:tailEnd/>
          </a:ln>
        </p:spPr>
        <p:txBody>
          <a:bodyPr>
            <a:spAutoFit/>
          </a:bodyPr>
          <a:lstStyle/>
          <a:p>
            <a:r>
              <a:rPr lang="en-GB" sz="1200" baseline="30000">
                <a:solidFill>
                  <a:srgbClr val="000000"/>
                </a:solidFill>
              </a:rPr>
              <a:t>1</a:t>
            </a:r>
            <a:r>
              <a:rPr lang="en-GB" sz="1200">
                <a:solidFill>
                  <a:srgbClr val="000000"/>
                </a:solidFill>
              </a:rPr>
              <a:t>Pennell DJ </a:t>
            </a:r>
            <a:r>
              <a:rPr lang="en-GB" sz="1200" i="1">
                <a:solidFill>
                  <a:srgbClr val="000000"/>
                </a:solidFill>
              </a:rPr>
              <a:t>et al</a:t>
            </a:r>
            <a:r>
              <a:rPr lang="en-GB" sz="1200">
                <a:solidFill>
                  <a:srgbClr val="000000"/>
                </a:solidFill>
              </a:rPr>
              <a:t>. </a:t>
            </a:r>
            <a:r>
              <a:rPr lang="en-GB" sz="1200" i="1">
                <a:solidFill>
                  <a:srgbClr val="000000"/>
                </a:solidFill>
              </a:rPr>
              <a:t>Blood</a:t>
            </a:r>
            <a:r>
              <a:rPr lang="en-GB" sz="1200">
                <a:solidFill>
                  <a:srgbClr val="000000"/>
                </a:solidFill>
              </a:rPr>
              <a:t> 2006;107:3738</a:t>
            </a:r>
            <a:r>
              <a:rPr lang="en-GB" sz="1200">
                <a:solidFill>
                  <a:srgbClr val="000000"/>
                </a:solidFill>
                <a:cs typeface="Arial" pitchFamily="34" charset="0"/>
              </a:rPr>
              <a:t>–</a:t>
            </a:r>
            <a:r>
              <a:rPr lang="en-GB" sz="1200">
                <a:solidFill>
                  <a:srgbClr val="000000"/>
                </a:solidFill>
              </a:rPr>
              <a:t>3744; </a:t>
            </a:r>
            <a:r>
              <a:rPr lang="en-GB" sz="1200" baseline="30000">
                <a:solidFill>
                  <a:srgbClr val="000000"/>
                </a:solidFill>
              </a:rPr>
              <a:t>2</a:t>
            </a:r>
            <a:r>
              <a:rPr lang="en-GB" sz="1200"/>
              <a:t>Pennell DJ </a:t>
            </a:r>
            <a:r>
              <a:rPr lang="en-GB" sz="1200" i="1"/>
              <a:t>et al</a:t>
            </a:r>
            <a:r>
              <a:rPr lang="en-GB" sz="1200"/>
              <a:t>. </a:t>
            </a:r>
            <a:r>
              <a:rPr lang="en-GB" sz="1200" i="1"/>
              <a:t>Blood </a:t>
            </a:r>
            <a:r>
              <a:rPr lang="en-GB" sz="1200"/>
              <a:t>2010;115:2364–2371</a:t>
            </a:r>
            <a:r>
              <a:rPr lang="en-US" sz="1200">
                <a:solidFill>
                  <a:srgbClr val="000000"/>
                </a:solidFill>
              </a:rPr>
              <a:t>; </a:t>
            </a:r>
            <a:r>
              <a:rPr lang="en-US" sz="1200" baseline="30000">
                <a:solidFill>
                  <a:srgbClr val="000000"/>
                </a:solidFill>
              </a:rPr>
              <a:t>3</a:t>
            </a:r>
            <a:r>
              <a:rPr lang="en-GB" sz="1200">
                <a:solidFill>
                  <a:srgbClr val="000000"/>
                </a:solidFill>
              </a:rPr>
              <a:t>Pennell DJ </a:t>
            </a:r>
            <a:r>
              <a:rPr lang="en-GB" sz="1200" i="1">
                <a:solidFill>
                  <a:srgbClr val="000000"/>
                </a:solidFill>
              </a:rPr>
              <a:t>et al</a:t>
            </a:r>
            <a:r>
              <a:rPr lang="en-GB" sz="1200">
                <a:solidFill>
                  <a:srgbClr val="000000"/>
                </a:solidFill>
              </a:rPr>
              <a:t>.</a:t>
            </a:r>
            <a:r>
              <a:rPr lang="en-GB" sz="1200" i="1">
                <a:solidFill>
                  <a:srgbClr val="000000"/>
                </a:solidFill>
              </a:rPr>
              <a:t> Blood </a:t>
            </a:r>
            <a:r>
              <a:rPr lang="en-GB" sz="1200">
                <a:solidFill>
                  <a:srgbClr val="000000"/>
                </a:solidFill>
              </a:rPr>
              <a:t>2009;114(22):abst 4062</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Toxic radical formation increases with higher levels of ‘free’ iron in cells</a:t>
            </a:r>
          </a:p>
        </p:txBody>
      </p:sp>
      <p:sp>
        <p:nvSpPr>
          <p:cNvPr id="59395" name="Rectangle 3"/>
          <p:cNvSpPr>
            <a:spLocks noGrp="1" noChangeArrowheads="1"/>
          </p:cNvSpPr>
          <p:nvPr>
            <p:ph type="body" idx="1"/>
          </p:nvPr>
        </p:nvSpPr>
        <p:spPr>
          <a:xfrm>
            <a:off x="457200" y="1754188"/>
            <a:ext cx="8435975" cy="4843462"/>
          </a:xfrm>
        </p:spPr>
        <p:txBody>
          <a:bodyPr/>
          <a:lstStyle/>
          <a:p>
            <a:pPr eaLnBrk="1" hangingPunct="1">
              <a:tabLst>
                <a:tab pos="914400" algn="l"/>
                <a:tab pos="1530350" algn="l"/>
                <a:tab pos="1978025" algn="l"/>
                <a:tab pos="2781300" algn="l"/>
                <a:tab pos="3489325" algn="l"/>
                <a:tab pos="4219575" algn="l"/>
                <a:tab pos="4686300" algn="l"/>
                <a:tab pos="5353050" algn="l"/>
                <a:tab pos="5734050" algn="l"/>
              </a:tabLst>
            </a:pPr>
            <a:r>
              <a:rPr lang="en-US" sz="1800" smtClean="0"/>
              <a:t>NTBI appears when transferrin iron-binding capacity is exceeded:</a:t>
            </a:r>
          </a:p>
          <a:p>
            <a:pPr lvl="1" eaLnBrk="1" hangingPunct="1">
              <a:spcAft>
                <a:spcPct val="30000"/>
              </a:spcAft>
              <a:tabLst>
                <a:tab pos="914400" algn="l"/>
                <a:tab pos="1530350" algn="l"/>
                <a:tab pos="1978025" algn="l"/>
                <a:tab pos="2781300" algn="l"/>
                <a:tab pos="3489325" algn="l"/>
                <a:tab pos="4219575" algn="l"/>
                <a:tab pos="4686300" algn="l"/>
                <a:tab pos="5353050" algn="l"/>
                <a:tab pos="5734050" algn="l"/>
              </a:tabLst>
            </a:pPr>
            <a:r>
              <a:rPr lang="en-US" sz="1800" smtClean="0"/>
              <a:t>Redox-active component is labile plasma iron (LPI), which is</a:t>
            </a:r>
            <a:br>
              <a:rPr lang="en-US" sz="1800" smtClean="0"/>
            </a:br>
            <a:r>
              <a:rPr lang="en-US" sz="1800" smtClean="0"/>
              <a:t>chelatable and prevalent at &gt;70% transferrin saturation</a:t>
            </a:r>
          </a:p>
          <a:p>
            <a:pPr eaLnBrk="1" hangingPunct="1">
              <a:spcAft>
                <a:spcPct val="30000"/>
              </a:spcAft>
              <a:tabLst>
                <a:tab pos="914400" algn="l"/>
                <a:tab pos="1530350" algn="l"/>
                <a:tab pos="1978025" algn="l"/>
                <a:tab pos="2781300" algn="l"/>
                <a:tab pos="3489325" algn="l"/>
                <a:tab pos="4219575" algn="l"/>
                <a:tab pos="4686300" algn="l"/>
                <a:tab pos="5353050" algn="l"/>
                <a:tab pos="5734050" algn="l"/>
              </a:tabLst>
            </a:pPr>
            <a:r>
              <a:rPr lang="en-GB" sz="1800" smtClean="0"/>
              <a:t>LPI is potentially toxic:</a:t>
            </a:r>
          </a:p>
          <a:p>
            <a:pPr lvl="1" eaLnBrk="1" hangingPunct="1">
              <a:spcAft>
                <a:spcPct val="30000"/>
              </a:spcAft>
              <a:tabLst>
                <a:tab pos="914400" algn="l"/>
                <a:tab pos="1530350" algn="l"/>
                <a:tab pos="1978025" algn="l"/>
                <a:tab pos="2781300" algn="l"/>
                <a:tab pos="3489325" algn="l"/>
                <a:tab pos="4219575" algn="l"/>
                <a:tab pos="4686300" algn="l"/>
                <a:tab pos="5353050" algn="l"/>
                <a:tab pos="5734050" algn="l"/>
              </a:tabLst>
            </a:pPr>
            <a:r>
              <a:rPr lang="en-GB" sz="1800" smtClean="0"/>
              <a:t>Enters cells via unregulated pathways</a:t>
            </a:r>
          </a:p>
          <a:p>
            <a:pPr lvl="1" eaLnBrk="1" hangingPunct="1">
              <a:spcAft>
                <a:spcPct val="30000"/>
              </a:spcAft>
              <a:tabLst>
                <a:tab pos="914400" algn="l"/>
                <a:tab pos="1530350" algn="l"/>
                <a:tab pos="1978025" algn="l"/>
                <a:tab pos="2781300" algn="l"/>
                <a:tab pos="3489325" algn="l"/>
                <a:tab pos="4219575" algn="l"/>
                <a:tab pos="4686300" algn="l"/>
                <a:tab pos="5353050" algn="l"/>
                <a:tab pos="5734050" algn="l"/>
              </a:tabLst>
            </a:pPr>
            <a:r>
              <a:rPr lang="en-GB" sz="1800" smtClean="0"/>
              <a:t>Raises LCI, producing a labile iron pool</a:t>
            </a:r>
          </a:p>
          <a:p>
            <a:pPr eaLnBrk="1" hangingPunct="1">
              <a:tabLst>
                <a:tab pos="914400" algn="l"/>
                <a:tab pos="1530350" algn="l"/>
                <a:tab pos="1978025" algn="l"/>
                <a:tab pos="2781300" algn="l"/>
                <a:tab pos="3489325" algn="l"/>
                <a:tab pos="4219575" algn="l"/>
                <a:tab pos="4686300" algn="l"/>
                <a:tab pos="5353050" algn="l"/>
                <a:tab pos="5734050" algn="l"/>
              </a:tabLst>
            </a:pPr>
            <a:r>
              <a:rPr lang="en-GB" sz="1800" smtClean="0"/>
              <a:t>LCI can catalyze formation of noxious </a:t>
            </a:r>
            <a:r>
              <a:rPr lang="en-GB" sz="1800" smtClean="0">
                <a:solidFill>
                  <a:srgbClr val="FF0000"/>
                </a:solidFill>
              </a:rPr>
              <a:t>HO</a:t>
            </a:r>
            <a:r>
              <a:rPr lang="en-US" sz="1800" smtClean="0">
                <a:solidFill>
                  <a:srgbClr val="FF0000"/>
                </a:solidFill>
              </a:rPr>
              <a:t>· </a:t>
            </a:r>
            <a:r>
              <a:rPr lang="en-US" sz="1800" smtClean="0"/>
              <a:t>radicals to </a:t>
            </a:r>
            <a:r>
              <a:rPr lang="en-GB" sz="1800" smtClean="0"/>
              <a:t>cause reactive oxygen species (ROS)</a:t>
            </a:r>
          </a:p>
          <a:p>
            <a:pPr lvl="1" eaLnBrk="1" hangingPunct="1">
              <a:tabLst>
                <a:tab pos="914400" algn="l"/>
                <a:tab pos="1530350" algn="l"/>
                <a:tab pos="1978025" algn="l"/>
                <a:tab pos="2781300" algn="l"/>
                <a:tab pos="3489325" algn="l"/>
                <a:tab pos="4219575" algn="l"/>
                <a:tab pos="4686300" algn="l"/>
                <a:tab pos="5353050" algn="l"/>
                <a:tab pos="5734050" algn="l"/>
              </a:tabLst>
            </a:pPr>
            <a:r>
              <a:rPr lang="en-GB" sz="1800" smtClean="0"/>
              <a:t>LCI (Fe</a:t>
            </a:r>
            <a:r>
              <a:rPr lang="en-GB" sz="1800" baseline="30000" smtClean="0"/>
              <a:t>3+ </a:t>
            </a:r>
            <a:r>
              <a:rPr lang="en-GB" sz="1800" smtClean="0"/>
              <a:t>and</a:t>
            </a:r>
            <a:r>
              <a:rPr lang="en-GB" sz="1800" baseline="30000" smtClean="0"/>
              <a:t> </a:t>
            </a:r>
            <a:r>
              <a:rPr lang="en-GB" sz="1800" smtClean="0"/>
              <a:t>Fe</a:t>
            </a:r>
            <a:r>
              <a:rPr lang="en-GB" sz="1800" baseline="30000" smtClean="0"/>
              <a:t>2+</a:t>
            </a:r>
            <a:r>
              <a:rPr lang="en-GB" sz="1800" smtClean="0"/>
              <a:t>) reacts with reactive oxygen intermediates (O</a:t>
            </a:r>
            <a:r>
              <a:rPr lang="en-GB" sz="1800" baseline="-25000" smtClean="0"/>
              <a:t>2</a:t>
            </a:r>
            <a:r>
              <a:rPr lang="en-US" sz="1800" baseline="30000" smtClean="0"/>
              <a:t> </a:t>
            </a:r>
            <a:r>
              <a:rPr lang="en-US" sz="1800" smtClean="0"/>
              <a:t>and </a:t>
            </a:r>
            <a:r>
              <a:rPr lang="en-GB" sz="1800" smtClean="0"/>
              <a:t>H</a:t>
            </a:r>
            <a:r>
              <a:rPr lang="en-GB" sz="1800" baseline="-25000" smtClean="0"/>
              <a:t>2</a:t>
            </a:r>
            <a:r>
              <a:rPr lang="en-GB" sz="1800" smtClean="0"/>
              <a:t>O</a:t>
            </a:r>
            <a:r>
              <a:rPr lang="en-GB" sz="1800" baseline="-25000" smtClean="0"/>
              <a:t>2</a:t>
            </a:r>
            <a:r>
              <a:rPr lang="en-GB" sz="1800" smtClean="0"/>
              <a:t>)</a:t>
            </a:r>
            <a:r>
              <a:rPr lang="en-GB" sz="1800" baseline="-25000" smtClean="0"/>
              <a:t> </a:t>
            </a:r>
            <a:r>
              <a:rPr lang="en-GB" sz="1800" smtClean="0"/>
              <a:t>produced by respiration or by other incomplete reductions of O</a:t>
            </a:r>
            <a:r>
              <a:rPr lang="en-GB" sz="1800" baseline="-25000" smtClean="0"/>
              <a:t>2</a:t>
            </a:r>
            <a:r>
              <a:rPr lang="en-GB" sz="1800" smtClean="0"/>
              <a:t> and forms noxious </a:t>
            </a:r>
            <a:r>
              <a:rPr lang="en-GB" sz="1800" smtClean="0">
                <a:solidFill>
                  <a:srgbClr val="FF0000"/>
                </a:solidFill>
              </a:rPr>
              <a:t>HO</a:t>
            </a:r>
            <a:r>
              <a:rPr lang="en-US" sz="1800" smtClean="0">
                <a:solidFill>
                  <a:srgbClr val="FF0000"/>
                </a:solidFill>
              </a:rPr>
              <a:t>·</a:t>
            </a:r>
            <a:r>
              <a:rPr lang="en-US" sz="1800" smtClean="0"/>
              <a:t> radicals (Haber-Weiss cycle)</a:t>
            </a:r>
            <a:r>
              <a:rPr lang="en-US" sz="1800" baseline="30000" smtClean="0"/>
              <a:t> </a:t>
            </a:r>
            <a:endParaRPr lang="en-GB" sz="1800" smtClean="0"/>
          </a:p>
          <a:p>
            <a:pPr eaLnBrk="1" hangingPunct="1">
              <a:buFont typeface="Arial" pitchFamily="34" charset="0"/>
              <a:buNone/>
              <a:tabLst>
                <a:tab pos="914400" algn="l"/>
                <a:tab pos="1530350" algn="l"/>
                <a:tab pos="1978025" algn="l"/>
                <a:tab pos="2781300" algn="l"/>
                <a:tab pos="3489325" algn="l"/>
                <a:tab pos="4219575" algn="l"/>
                <a:tab pos="4686300" algn="l"/>
                <a:tab pos="5353050" algn="l"/>
                <a:tab pos="5734050" algn="l"/>
              </a:tabLst>
            </a:pPr>
            <a:r>
              <a:rPr lang="en-GB" sz="1800" smtClean="0"/>
              <a:t>		</a:t>
            </a:r>
            <a:r>
              <a:rPr lang="en-GB" sz="1800" smtClean="0">
                <a:solidFill>
                  <a:srgbClr val="EC8026"/>
                </a:solidFill>
              </a:rPr>
              <a:t>Fe</a:t>
            </a:r>
            <a:r>
              <a:rPr lang="en-GB" sz="1800" baseline="30000" smtClean="0">
                <a:solidFill>
                  <a:srgbClr val="EC8026"/>
                </a:solidFill>
              </a:rPr>
              <a:t>3+</a:t>
            </a:r>
            <a:r>
              <a:rPr lang="en-GB" sz="1800" smtClean="0"/>
              <a:t>	+	O</a:t>
            </a:r>
            <a:r>
              <a:rPr lang="en-GB" sz="1800" baseline="-25000" smtClean="0"/>
              <a:t>2</a:t>
            </a:r>
            <a:r>
              <a:rPr lang="en-GB" sz="1800" smtClean="0"/>
              <a:t>	</a:t>
            </a:r>
            <a:r>
              <a:rPr lang="en-GB" sz="1800" smtClean="0">
                <a:sym typeface="Wingdings" pitchFamily="2" charset="2"/>
              </a:rPr>
              <a:t></a:t>
            </a:r>
            <a:r>
              <a:rPr lang="en-GB" sz="1800" smtClean="0"/>
              <a:t>	</a:t>
            </a:r>
            <a:r>
              <a:rPr lang="en-GB" sz="1800" smtClean="0">
                <a:solidFill>
                  <a:srgbClr val="EC8026"/>
                </a:solidFill>
              </a:rPr>
              <a:t>Fe</a:t>
            </a:r>
            <a:r>
              <a:rPr lang="en-GB" sz="1800" baseline="30000" smtClean="0">
                <a:solidFill>
                  <a:srgbClr val="EC8026"/>
                </a:solidFill>
              </a:rPr>
              <a:t>2+</a:t>
            </a:r>
            <a:r>
              <a:rPr lang="en-GB" sz="1800" smtClean="0"/>
              <a:t>	+	O</a:t>
            </a:r>
            <a:r>
              <a:rPr lang="en-GB" sz="1800" baseline="-25000" smtClean="0"/>
              <a:t>2</a:t>
            </a:r>
            <a:r>
              <a:rPr lang="en-GB" sz="1800" smtClean="0"/>
              <a:t> 	</a:t>
            </a:r>
          </a:p>
          <a:p>
            <a:pPr eaLnBrk="1" hangingPunct="1">
              <a:buFont typeface="Arial" pitchFamily="34" charset="0"/>
              <a:buNone/>
              <a:tabLst>
                <a:tab pos="914400" algn="l"/>
                <a:tab pos="1530350" algn="l"/>
                <a:tab pos="1978025" algn="l"/>
                <a:tab pos="2781300" algn="l"/>
                <a:tab pos="3489325" algn="l"/>
                <a:tab pos="4219575" algn="l"/>
                <a:tab pos="4686300" algn="l"/>
                <a:tab pos="5353050" algn="l"/>
                <a:tab pos="5734050" algn="l"/>
              </a:tabLst>
            </a:pPr>
            <a:r>
              <a:rPr lang="en-GB" sz="1800" smtClean="0"/>
              <a:t>		Fe</a:t>
            </a:r>
            <a:r>
              <a:rPr lang="en-GB" sz="1800" baseline="30000" smtClean="0"/>
              <a:t>2+</a:t>
            </a:r>
            <a:r>
              <a:rPr lang="en-GB" sz="1800" smtClean="0"/>
              <a:t>	+	H</a:t>
            </a:r>
            <a:r>
              <a:rPr lang="en-GB" sz="1800" baseline="-25000" smtClean="0"/>
              <a:t>2</a:t>
            </a:r>
            <a:r>
              <a:rPr lang="en-GB" sz="1800" smtClean="0"/>
              <a:t>O</a:t>
            </a:r>
            <a:r>
              <a:rPr lang="en-GB" sz="1800" baseline="-25000" smtClean="0"/>
              <a:t>2</a:t>
            </a:r>
            <a:r>
              <a:rPr lang="en-GB" sz="1800" smtClean="0"/>
              <a:t>	</a:t>
            </a:r>
            <a:r>
              <a:rPr lang="en-GB" sz="1800" smtClean="0">
                <a:sym typeface="Wingdings" pitchFamily="2" charset="2"/>
              </a:rPr>
              <a:t></a:t>
            </a:r>
            <a:r>
              <a:rPr lang="en-GB" sz="1800" smtClean="0"/>
              <a:t>	Fe</a:t>
            </a:r>
            <a:r>
              <a:rPr lang="en-GB" sz="1800" baseline="30000" smtClean="0"/>
              <a:t>3+</a:t>
            </a:r>
            <a:r>
              <a:rPr lang="en-GB" sz="1800" smtClean="0"/>
              <a:t>	+	OH</a:t>
            </a:r>
            <a:r>
              <a:rPr lang="en-GB" sz="1800" baseline="50000" smtClean="0"/>
              <a:t>–</a:t>
            </a:r>
            <a:r>
              <a:rPr lang="en-GB" sz="1800" smtClean="0"/>
              <a:t>	+	</a:t>
            </a:r>
            <a:r>
              <a:rPr lang="en-GB" sz="1800" smtClean="0">
                <a:solidFill>
                  <a:srgbClr val="FF0000"/>
                </a:solidFill>
              </a:rPr>
              <a:t>HO</a:t>
            </a:r>
            <a:r>
              <a:rPr lang="en-US" sz="1800" smtClean="0">
                <a:solidFill>
                  <a:srgbClr val="FF0000"/>
                </a:solidFill>
              </a:rPr>
              <a:t>· </a:t>
            </a:r>
            <a:r>
              <a:rPr lang="en-GB" sz="1800" smtClean="0"/>
              <a:t>(Fenton reaction)</a:t>
            </a:r>
            <a:endParaRPr lang="en-US" sz="1800" smtClean="0"/>
          </a:p>
        </p:txBody>
      </p:sp>
      <p:grpSp>
        <p:nvGrpSpPr>
          <p:cNvPr id="59396" name="Group 4"/>
          <p:cNvGrpSpPr>
            <a:grpSpLocks/>
          </p:cNvGrpSpPr>
          <p:nvPr/>
        </p:nvGrpSpPr>
        <p:grpSpPr bwMode="auto">
          <a:xfrm>
            <a:off x="8005763" y="4387850"/>
            <a:ext cx="93662" cy="73025"/>
            <a:chOff x="482" y="3410"/>
            <a:chExt cx="59" cy="46"/>
          </a:xfrm>
        </p:grpSpPr>
        <p:sp>
          <p:nvSpPr>
            <p:cNvPr id="59401" name="Line 5"/>
            <p:cNvSpPr>
              <a:spLocks noChangeShapeType="1"/>
            </p:cNvSpPr>
            <p:nvPr/>
          </p:nvSpPr>
          <p:spPr bwMode="auto">
            <a:xfrm>
              <a:off x="482" y="3456"/>
              <a:ext cx="59" cy="0"/>
            </a:xfrm>
            <a:prstGeom prst="line">
              <a:avLst/>
            </a:prstGeom>
            <a:noFill/>
            <a:ln w="19050">
              <a:solidFill>
                <a:schemeClr val="tx1"/>
              </a:solidFill>
              <a:round/>
              <a:headEnd/>
              <a:tailEnd/>
            </a:ln>
          </p:spPr>
          <p:txBody>
            <a:bodyPr/>
            <a:lstStyle/>
            <a:p>
              <a:endParaRPr lang="en-US"/>
            </a:p>
          </p:txBody>
        </p:sp>
        <p:sp>
          <p:nvSpPr>
            <p:cNvPr id="59402" name="Oval 6"/>
            <p:cNvSpPr>
              <a:spLocks noChangeAspect="1" noChangeArrowheads="1"/>
            </p:cNvSpPr>
            <p:nvPr/>
          </p:nvSpPr>
          <p:spPr bwMode="auto">
            <a:xfrm>
              <a:off x="503" y="3410"/>
              <a:ext cx="17" cy="14"/>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59397" name="Group 7"/>
          <p:cNvGrpSpPr>
            <a:grpSpLocks/>
          </p:cNvGrpSpPr>
          <p:nvPr/>
        </p:nvGrpSpPr>
        <p:grpSpPr bwMode="auto">
          <a:xfrm>
            <a:off x="2616200" y="5273675"/>
            <a:ext cx="93663" cy="73025"/>
            <a:chOff x="482" y="3410"/>
            <a:chExt cx="59" cy="46"/>
          </a:xfrm>
        </p:grpSpPr>
        <p:sp>
          <p:nvSpPr>
            <p:cNvPr id="59399" name="Line 8"/>
            <p:cNvSpPr>
              <a:spLocks noChangeShapeType="1"/>
            </p:cNvSpPr>
            <p:nvPr/>
          </p:nvSpPr>
          <p:spPr bwMode="auto">
            <a:xfrm>
              <a:off x="482" y="3456"/>
              <a:ext cx="59" cy="0"/>
            </a:xfrm>
            <a:prstGeom prst="line">
              <a:avLst/>
            </a:prstGeom>
            <a:noFill/>
            <a:ln w="19050">
              <a:solidFill>
                <a:schemeClr val="tx1"/>
              </a:solidFill>
              <a:round/>
              <a:headEnd/>
              <a:tailEnd/>
            </a:ln>
          </p:spPr>
          <p:txBody>
            <a:bodyPr/>
            <a:lstStyle/>
            <a:p>
              <a:endParaRPr lang="en-US"/>
            </a:p>
          </p:txBody>
        </p:sp>
        <p:sp>
          <p:nvSpPr>
            <p:cNvPr id="59400" name="Oval 9"/>
            <p:cNvSpPr>
              <a:spLocks noChangeAspect="1" noChangeArrowheads="1"/>
            </p:cNvSpPr>
            <p:nvPr/>
          </p:nvSpPr>
          <p:spPr bwMode="auto">
            <a:xfrm>
              <a:off x="503" y="3410"/>
              <a:ext cx="17" cy="14"/>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5546" name="AutoShape 10"/>
          <p:cNvSpPr>
            <a:spLocks noChangeArrowheads="1"/>
          </p:cNvSpPr>
          <p:nvPr/>
        </p:nvSpPr>
        <p:spPr bwMode="auto">
          <a:xfrm>
            <a:off x="280988" y="6002338"/>
            <a:ext cx="8605837" cy="396875"/>
          </a:xfrm>
          <a:prstGeom prst="roundRect">
            <a:avLst>
              <a:gd name="adj" fmla="val 16667"/>
            </a:avLst>
          </a:prstGeom>
          <a:solidFill>
            <a:srgbClr val="EC8026"/>
          </a:solidFill>
          <a:ln w="19050">
            <a:noFill/>
            <a:round/>
            <a:headEnd/>
            <a:tailEnd/>
          </a:ln>
        </p:spPr>
        <p:txBody>
          <a:bodyPr anchor="ctr" anchorCtr="1">
            <a:spAutoFit/>
          </a:bodyPr>
          <a:lstStyle/>
          <a:p>
            <a:pPr algn="ctr" eaLnBrk="0" hangingPunct="0">
              <a:spcBef>
                <a:spcPct val="50000"/>
              </a:spcBef>
            </a:pPr>
            <a:r>
              <a:rPr lang="en-US" sz="1800" b="1"/>
              <a:t>Sustained levels of LCI cause persistent oxidative stress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46"/>
                                        </p:tgtEl>
                                        <p:attrNameLst>
                                          <p:attrName>style.visibility</p:attrName>
                                        </p:attrNameLst>
                                      </p:cBhvr>
                                      <p:to>
                                        <p:strVal val="visible"/>
                                      </p:to>
                                    </p:set>
                                    <p:animEffect transition="in" filter="dissolve">
                                      <p:cBhvr>
                                        <p:cTn id="7" dur="500"/>
                                        <p:tgtEl>
                                          <p:spTgt spid="65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1333500" y="3962400"/>
            <a:ext cx="7243763" cy="0"/>
          </a:xfrm>
          <a:prstGeom prst="line">
            <a:avLst/>
          </a:prstGeom>
          <a:noFill/>
          <a:ln w="28575">
            <a:solidFill>
              <a:schemeClr val="tx1"/>
            </a:solidFill>
            <a:round/>
            <a:headEnd/>
            <a:tailEnd/>
          </a:ln>
        </p:spPr>
        <p:txBody>
          <a:bodyPr/>
          <a:lstStyle/>
          <a:p>
            <a:endParaRPr lang="en-US"/>
          </a:p>
        </p:txBody>
      </p:sp>
      <p:sp>
        <p:nvSpPr>
          <p:cNvPr id="90115" name="Line 3"/>
          <p:cNvSpPr>
            <a:spLocks noChangeShapeType="1"/>
          </p:cNvSpPr>
          <p:nvPr/>
        </p:nvSpPr>
        <p:spPr bwMode="auto">
          <a:xfrm>
            <a:off x="4221163" y="2292350"/>
            <a:ext cx="0" cy="3336925"/>
          </a:xfrm>
          <a:prstGeom prst="line">
            <a:avLst/>
          </a:prstGeom>
          <a:noFill/>
          <a:ln w="28575">
            <a:solidFill>
              <a:schemeClr val="tx1"/>
            </a:solidFill>
            <a:round/>
            <a:headEnd/>
            <a:tailEnd/>
          </a:ln>
        </p:spPr>
        <p:txBody>
          <a:bodyPr/>
          <a:lstStyle/>
          <a:p>
            <a:endParaRPr lang="en-US"/>
          </a:p>
        </p:txBody>
      </p:sp>
      <p:sp>
        <p:nvSpPr>
          <p:cNvPr id="90116" name="Line 4"/>
          <p:cNvSpPr>
            <a:spLocks noChangeShapeType="1"/>
          </p:cNvSpPr>
          <p:nvPr/>
        </p:nvSpPr>
        <p:spPr bwMode="auto">
          <a:xfrm flipV="1">
            <a:off x="1360488" y="3194050"/>
            <a:ext cx="7156450" cy="1676400"/>
          </a:xfrm>
          <a:prstGeom prst="line">
            <a:avLst/>
          </a:prstGeom>
          <a:noFill/>
          <a:ln w="28575">
            <a:solidFill>
              <a:srgbClr val="007FA1"/>
            </a:solidFill>
            <a:prstDash val="dash"/>
            <a:round/>
            <a:headEnd/>
            <a:tailEnd/>
          </a:ln>
        </p:spPr>
        <p:txBody>
          <a:bodyPr/>
          <a:lstStyle/>
          <a:p>
            <a:endParaRPr lang="en-US"/>
          </a:p>
        </p:txBody>
      </p:sp>
      <p:sp>
        <p:nvSpPr>
          <p:cNvPr id="90117" name="Line 5"/>
          <p:cNvSpPr>
            <a:spLocks noChangeShapeType="1"/>
          </p:cNvSpPr>
          <p:nvPr/>
        </p:nvSpPr>
        <p:spPr bwMode="auto">
          <a:xfrm flipV="1">
            <a:off x="1376363" y="3513138"/>
            <a:ext cx="7132637" cy="1706562"/>
          </a:xfrm>
          <a:prstGeom prst="line">
            <a:avLst/>
          </a:prstGeom>
          <a:noFill/>
          <a:ln w="28575">
            <a:solidFill>
              <a:srgbClr val="EC8026"/>
            </a:solidFill>
            <a:prstDash val="dash"/>
            <a:round/>
            <a:headEnd/>
            <a:tailEnd/>
          </a:ln>
        </p:spPr>
        <p:txBody>
          <a:bodyPr/>
          <a:lstStyle/>
          <a:p>
            <a:endParaRPr lang="en-US"/>
          </a:p>
        </p:txBody>
      </p:sp>
      <p:sp>
        <p:nvSpPr>
          <p:cNvPr id="90118" name="Line 6"/>
          <p:cNvSpPr>
            <a:spLocks noChangeShapeType="1"/>
          </p:cNvSpPr>
          <p:nvPr/>
        </p:nvSpPr>
        <p:spPr bwMode="auto">
          <a:xfrm flipV="1">
            <a:off x="1354138" y="3146425"/>
            <a:ext cx="7177087" cy="1692275"/>
          </a:xfrm>
          <a:prstGeom prst="line">
            <a:avLst/>
          </a:prstGeom>
          <a:noFill/>
          <a:ln w="28575">
            <a:solidFill>
              <a:srgbClr val="923222"/>
            </a:solidFill>
            <a:round/>
            <a:headEnd/>
            <a:tailEnd/>
          </a:ln>
        </p:spPr>
        <p:txBody>
          <a:bodyPr/>
          <a:lstStyle/>
          <a:p>
            <a:endParaRPr lang="en-US"/>
          </a:p>
        </p:txBody>
      </p:sp>
      <p:sp>
        <p:nvSpPr>
          <p:cNvPr id="90119" name="Line 7"/>
          <p:cNvSpPr>
            <a:spLocks noChangeShapeType="1"/>
          </p:cNvSpPr>
          <p:nvPr/>
        </p:nvSpPr>
        <p:spPr bwMode="auto">
          <a:xfrm flipV="1">
            <a:off x="1354138" y="3406775"/>
            <a:ext cx="7177087" cy="1554163"/>
          </a:xfrm>
          <a:prstGeom prst="line">
            <a:avLst/>
          </a:prstGeom>
          <a:noFill/>
          <a:ln w="28575">
            <a:solidFill>
              <a:schemeClr val="folHlink"/>
            </a:solidFill>
            <a:round/>
            <a:headEnd/>
            <a:tailEnd/>
          </a:ln>
        </p:spPr>
        <p:txBody>
          <a:bodyPr/>
          <a:lstStyle/>
          <a:p>
            <a:endParaRPr lang="en-US"/>
          </a:p>
        </p:txBody>
      </p:sp>
      <p:grpSp>
        <p:nvGrpSpPr>
          <p:cNvPr id="90120" name="Group 8"/>
          <p:cNvGrpSpPr>
            <a:grpSpLocks/>
          </p:cNvGrpSpPr>
          <p:nvPr/>
        </p:nvGrpSpPr>
        <p:grpSpPr bwMode="auto">
          <a:xfrm>
            <a:off x="3649663" y="3092450"/>
            <a:ext cx="4186237" cy="1427163"/>
            <a:chOff x="2299" y="1948"/>
            <a:chExt cx="2637" cy="899"/>
          </a:xfrm>
        </p:grpSpPr>
        <p:sp>
          <p:nvSpPr>
            <p:cNvPr id="90193" name="Rectangle 9"/>
            <p:cNvSpPr>
              <a:spLocks noChangeArrowheads="1"/>
            </p:cNvSpPr>
            <p:nvPr/>
          </p:nvSpPr>
          <p:spPr bwMode="auto">
            <a:xfrm>
              <a:off x="2299" y="2777"/>
              <a:ext cx="70" cy="70"/>
            </a:xfrm>
            <a:prstGeom prst="rect">
              <a:avLst/>
            </a:prstGeom>
            <a:solidFill>
              <a:srgbClr val="007FA1"/>
            </a:solidFill>
            <a:ln w="15875">
              <a:noFill/>
              <a:miter lim="800000"/>
              <a:headEnd/>
              <a:tailEnd/>
            </a:ln>
          </p:spPr>
          <p:txBody>
            <a:bodyPr/>
            <a:lstStyle/>
            <a:p>
              <a:endParaRPr lang="en-US"/>
            </a:p>
          </p:txBody>
        </p:sp>
        <p:sp>
          <p:nvSpPr>
            <p:cNvPr id="90194" name="Rectangle 10"/>
            <p:cNvSpPr>
              <a:spLocks noChangeArrowheads="1"/>
            </p:cNvSpPr>
            <p:nvPr/>
          </p:nvSpPr>
          <p:spPr bwMode="auto">
            <a:xfrm>
              <a:off x="2526" y="2692"/>
              <a:ext cx="70" cy="70"/>
            </a:xfrm>
            <a:prstGeom prst="rect">
              <a:avLst/>
            </a:prstGeom>
            <a:solidFill>
              <a:srgbClr val="007FA1"/>
            </a:solidFill>
            <a:ln w="15875">
              <a:noFill/>
              <a:miter lim="800000"/>
              <a:headEnd/>
              <a:tailEnd/>
            </a:ln>
          </p:spPr>
          <p:txBody>
            <a:bodyPr/>
            <a:lstStyle/>
            <a:p>
              <a:endParaRPr lang="en-US"/>
            </a:p>
          </p:txBody>
        </p:sp>
        <p:sp>
          <p:nvSpPr>
            <p:cNvPr id="90195" name="Rectangle 11"/>
            <p:cNvSpPr>
              <a:spLocks noChangeArrowheads="1"/>
            </p:cNvSpPr>
            <p:nvPr/>
          </p:nvSpPr>
          <p:spPr bwMode="auto">
            <a:xfrm>
              <a:off x="3618" y="2069"/>
              <a:ext cx="70" cy="70"/>
            </a:xfrm>
            <a:prstGeom prst="rect">
              <a:avLst/>
            </a:prstGeom>
            <a:solidFill>
              <a:srgbClr val="007FA1"/>
            </a:solidFill>
            <a:ln w="15875">
              <a:noFill/>
              <a:miter lim="800000"/>
              <a:headEnd/>
              <a:tailEnd/>
            </a:ln>
          </p:spPr>
          <p:txBody>
            <a:bodyPr/>
            <a:lstStyle/>
            <a:p>
              <a:endParaRPr lang="en-US"/>
            </a:p>
          </p:txBody>
        </p:sp>
        <p:sp>
          <p:nvSpPr>
            <p:cNvPr id="90196" name="Rectangle 12"/>
            <p:cNvSpPr>
              <a:spLocks noChangeArrowheads="1"/>
            </p:cNvSpPr>
            <p:nvPr/>
          </p:nvSpPr>
          <p:spPr bwMode="auto">
            <a:xfrm>
              <a:off x="4866" y="1948"/>
              <a:ext cx="70" cy="70"/>
            </a:xfrm>
            <a:prstGeom prst="rect">
              <a:avLst/>
            </a:prstGeom>
            <a:solidFill>
              <a:srgbClr val="007FA1"/>
            </a:solidFill>
            <a:ln w="15875">
              <a:noFill/>
              <a:miter lim="800000"/>
              <a:headEnd/>
              <a:tailEnd/>
            </a:ln>
          </p:spPr>
          <p:txBody>
            <a:bodyPr/>
            <a:lstStyle/>
            <a:p>
              <a:endParaRPr lang="en-US"/>
            </a:p>
          </p:txBody>
        </p:sp>
      </p:grpSp>
      <p:grpSp>
        <p:nvGrpSpPr>
          <p:cNvPr id="90121" name="Group 13"/>
          <p:cNvGrpSpPr>
            <a:grpSpLocks/>
          </p:cNvGrpSpPr>
          <p:nvPr/>
        </p:nvGrpSpPr>
        <p:grpSpPr bwMode="auto">
          <a:xfrm>
            <a:off x="2665413" y="2598738"/>
            <a:ext cx="4608512" cy="2281237"/>
            <a:chOff x="1679" y="1637"/>
            <a:chExt cx="2903" cy="1437"/>
          </a:xfrm>
        </p:grpSpPr>
        <p:sp>
          <p:nvSpPr>
            <p:cNvPr id="90189" name="AutoShape 23"/>
            <p:cNvSpPr>
              <a:spLocks noChangeArrowheads="1"/>
            </p:cNvSpPr>
            <p:nvPr/>
          </p:nvSpPr>
          <p:spPr bwMode="auto">
            <a:xfrm>
              <a:off x="4486" y="1637"/>
              <a:ext cx="96" cy="98"/>
            </a:xfrm>
            <a:prstGeom prst="triangle">
              <a:avLst>
                <a:gd name="adj" fmla="val 50000"/>
              </a:avLst>
            </a:prstGeom>
            <a:solidFill>
              <a:schemeClr val="folHlink"/>
            </a:solidFill>
            <a:ln w="9525">
              <a:noFill/>
              <a:miter lim="800000"/>
              <a:headEnd/>
              <a:tailEnd/>
            </a:ln>
          </p:spPr>
          <p:txBody>
            <a:bodyPr wrap="none" anchor="ctr"/>
            <a:lstStyle/>
            <a:p>
              <a:pPr algn="ctr"/>
              <a:endParaRPr lang="en-US" sz="1800"/>
            </a:p>
          </p:txBody>
        </p:sp>
        <p:sp>
          <p:nvSpPr>
            <p:cNvPr id="90190" name="AutoShape 23"/>
            <p:cNvSpPr>
              <a:spLocks noChangeArrowheads="1"/>
            </p:cNvSpPr>
            <p:nvPr/>
          </p:nvSpPr>
          <p:spPr bwMode="auto">
            <a:xfrm>
              <a:off x="3606" y="1973"/>
              <a:ext cx="96" cy="98"/>
            </a:xfrm>
            <a:prstGeom prst="triangle">
              <a:avLst>
                <a:gd name="adj" fmla="val 50000"/>
              </a:avLst>
            </a:prstGeom>
            <a:solidFill>
              <a:schemeClr val="folHlink"/>
            </a:solidFill>
            <a:ln w="9525">
              <a:noFill/>
              <a:miter lim="800000"/>
              <a:headEnd/>
              <a:tailEnd/>
            </a:ln>
          </p:spPr>
          <p:txBody>
            <a:bodyPr wrap="none" anchor="ctr"/>
            <a:lstStyle/>
            <a:p>
              <a:pPr algn="ctr"/>
              <a:endParaRPr lang="en-US" sz="1800"/>
            </a:p>
          </p:txBody>
        </p:sp>
        <p:sp>
          <p:nvSpPr>
            <p:cNvPr id="90191" name="AutoShape 23"/>
            <p:cNvSpPr>
              <a:spLocks noChangeArrowheads="1"/>
            </p:cNvSpPr>
            <p:nvPr/>
          </p:nvSpPr>
          <p:spPr bwMode="auto">
            <a:xfrm>
              <a:off x="2965" y="2496"/>
              <a:ext cx="96" cy="98"/>
            </a:xfrm>
            <a:prstGeom prst="triangle">
              <a:avLst>
                <a:gd name="adj" fmla="val 50000"/>
              </a:avLst>
            </a:prstGeom>
            <a:solidFill>
              <a:schemeClr val="folHlink"/>
            </a:solidFill>
            <a:ln w="9525">
              <a:noFill/>
              <a:miter lim="800000"/>
              <a:headEnd/>
              <a:tailEnd/>
            </a:ln>
          </p:spPr>
          <p:txBody>
            <a:bodyPr wrap="none" anchor="ctr"/>
            <a:lstStyle/>
            <a:p>
              <a:pPr algn="ctr"/>
              <a:endParaRPr lang="en-US" sz="1800"/>
            </a:p>
          </p:txBody>
        </p:sp>
        <p:sp>
          <p:nvSpPr>
            <p:cNvPr id="90192" name="AutoShape 23"/>
            <p:cNvSpPr>
              <a:spLocks noChangeArrowheads="1"/>
            </p:cNvSpPr>
            <p:nvPr/>
          </p:nvSpPr>
          <p:spPr bwMode="auto">
            <a:xfrm>
              <a:off x="1679" y="2976"/>
              <a:ext cx="96" cy="98"/>
            </a:xfrm>
            <a:prstGeom prst="triangle">
              <a:avLst>
                <a:gd name="adj" fmla="val 50000"/>
              </a:avLst>
            </a:prstGeom>
            <a:solidFill>
              <a:schemeClr val="folHlink"/>
            </a:solidFill>
            <a:ln w="9525">
              <a:noFill/>
              <a:miter lim="800000"/>
              <a:headEnd/>
              <a:tailEnd/>
            </a:ln>
          </p:spPr>
          <p:txBody>
            <a:bodyPr wrap="none" anchor="ctr"/>
            <a:lstStyle/>
            <a:p>
              <a:pPr algn="ctr"/>
              <a:endParaRPr lang="en-US" sz="1800"/>
            </a:p>
          </p:txBody>
        </p:sp>
      </p:grpSp>
      <p:grpSp>
        <p:nvGrpSpPr>
          <p:cNvPr id="90122" name="Group 18"/>
          <p:cNvGrpSpPr>
            <a:grpSpLocks/>
          </p:cNvGrpSpPr>
          <p:nvPr/>
        </p:nvGrpSpPr>
        <p:grpSpPr bwMode="auto">
          <a:xfrm>
            <a:off x="1897063" y="3082925"/>
            <a:ext cx="6130925" cy="2092325"/>
            <a:chOff x="1195" y="1942"/>
            <a:chExt cx="3862" cy="1318"/>
          </a:xfrm>
        </p:grpSpPr>
        <p:sp>
          <p:nvSpPr>
            <p:cNvPr id="90185" name="Rectangle 19"/>
            <p:cNvSpPr>
              <a:spLocks noChangeArrowheads="1"/>
            </p:cNvSpPr>
            <p:nvPr/>
          </p:nvSpPr>
          <p:spPr bwMode="auto">
            <a:xfrm rot="2700000">
              <a:off x="2797" y="2677"/>
              <a:ext cx="70" cy="70"/>
            </a:xfrm>
            <a:prstGeom prst="rect">
              <a:avLst/>
            </a:prstGeom>
            <a:solidFill>
              <a:srgbClr val="EC8026"/>
            </a:solidFill>
            <a:ln w="15875">
              <a:noFill/>
              <a:miter lim="800000"/>
              <a:headEnd/>
              <a:tailEnd/>
            </a:ln>
          </p:spPr>
          <p:txBody>
            <a:bodyPr/>
            <a:lstStyle/>
            <a:p>
              <a:endParaRPr lang="en-US"/>
            </a:p>
          </p:txBody>
        </p:sp>
        <p:sp>
          <p:nvSpPr>
            <p:cNvPr id="90186" name="Rectangle 20"/>
            <p:cNvSpPr>
              <a:spLocks noChangeArrowheads="1"/>
            </p:cNvSpPr>
            <p:nvPr/>
          </p:nvSpPr>
          <p:spPr bwMode="auto">
            <a:xfrm rot="2700000">
              <a:off x="2260" y="3190"/>
              <a:ext cx="70" cy="70"/>
            </a:xfrm>
            <a:prstGeom prst="rect">
              <a:avLst/>
            </a:prstGeom>
            <a:solidFill>
              <a:srgbClr val="EC8026"/>
            </a:solidFill>
            <a:ln w="15875">
              <a:noFill/>
              <a:miter lim="800000"/>
              <a:headEnd/>
              <a:tailEnd/>
            </a:ln>
          </p:spPr>
          <p:txBody>
            <a:bodyPr/>
            <a:lstStyle/>
            <a:p>
              <a:endParaRPr lang="en-US"/>
            </a:p>
          </p:txBody>
        </p:sp>
        <p:sp>
          <p:nvSpPr>
            <p:cNvPr id="90187" name="Rectangle 21"/>
            <p:cNvSpPr>
              <a:spLocks noChangeArrowheads="1"/>
            </p:cNvSpPr>
            <p:nvPr/>
          </p:nvSpPr>
          <p:spPr bwMode="auto">
            <a:xfrm rot="2700000">
              <a:off x="1195" y="3094"/>
              <a:ext cx="70" cy="70"/>
            </a:xfrm>
            <a:prstGeom prst="rect">
              <a:avLst/>
            </a:prstGeom>
            <a:solidFill>
              <a:srgbClr val="EC8026"/>
            </a:solidFill>
            <a:ln w="15875">
              <a:noFill/>
              <a:miter lim="800000"/>
              <a:headEnd/>
              <a:tailEnd/>
            </a:ln>
          </p:spPr>
          <p:txBody>
            <a:bodyPr/>
            <a:lstStyle/>
            <a:p>
              <a:endParaRPr lang="en-US"/>
            </a:p>
          </p:txBody>
        </p:sp>
        <p:sp>
          <p:nvSpPr>
            <p:cNvPr id="90188" name="Rectangle 22"/>
            <p:cNvSpPr>
              <a:spLocks noChangeArrowheads="1"/>
            </p:cNvSpPr>
            <p:nvPr/>
          </p:nvSpPr>
          <p:spPr bwMode="auto">
            <a:xfrm rot="2700000">
              <a:off x="4987" y="1942"/>
              <a:ext cx="70" cy="70"/>
            </a:xfrm>
            <a:prstGeom prst="rect">
              <a:avLst/>
            </a:prstGeom>
            <a:solidFill>
              <a:srgbClr val="EC8026"/>
            </a:solidFill>
            <a:ln w="15875">
              <a:noFill/>
              <a:miter lim="800000"/>
              <a:headEnd/>
              <a:tailEnd/>
            </a:ln>
          </p:spPr>
          <p:txBody>
            <a:bodyPr/>
            <a:lstStyle/>
            <a:p>
              <a:endParaRPr lang="en-US"/>
            </a:p>
          </p:txBody>
        </p:sp>
      </p:grpSp>
      <p:sp>
        <p:nvSpPr>
          <p:cNvPr id="90123" name="Rectangle 23"/>
          <p:cNvSpPr>
            <a:spLocks noGrp="1" noChangeArrowheads="1"/>
          </p:cNvSpPr>
          <p:nvPr>
            <p:ph type="title"/>
          </p:nvPr>
        </p:nvSpPr>
        <p:spPr/>
        <p:txBody>
          <a:bodyPr/>
          <a:lstStyle/>
          <a:p>
            <a:pPr eaLnBrk="1" hangingPunct="1"/>
            <a:r>
              <a:rPr lang="en-US" smtClean="0"/>
              <a:t>Correlation between serum ferritin and LIC in various underlying anemias</a:t>
            </a:r>
          </a:p>
        </p:txBody>
      </p:sp>
      <p:sp>
        <p:nvSpPr>
          <p:cNvPr id="90124" name="Oval 20"/>
          <p:cNvSpPr>
            <a:spLocks noChangeArrowheads="1"/>
          </p:cNvSpPr>
          <p:nvPr/>
        </p:nvSpPr>
        <p:spPr bwMode="auto">
          <a:xfrm>
            <a:off x="2905125" y="4279900"/>
            <a:ext cx="119063" cy="114300"/>
          </a:xfrm>
          <a:prstGeom prst="ellipse">
            <a:avLst/>
          </a:prstGeom>
          <a:solidFill>
            <a:srgbClr val="923222"/>
          </a:solidFill>
          <a:ln w="9525">
            <a:noFill/>
            <a:round/>
            <a:headEnd/>
            <a:tailEnd/>
          </a:ln>
        </p:spPr>
        <p:txBody>
          <a:bodyPr wrap="none" anchor="ctr"/>
          <a:lstStyle/>
          <a:p>
            <a:pPr algn="ctr"/>
            <a:endParaRPr lang="en-US" sz="1800"/>
          </a:p>
        </p:txBody>
      </p:sp>
      <p:sp>
        <p:nvSpPr>
          <p:cNvPr id="90125" name="Oval 21"/>
          <p:cNvSpPr>
            <a:spLocks noChangeArrowheads="1"/>
          </p:cNvSpPr>
          <p:nvPr/>
        </p:nvSpPr>
        <p:spPr bwMode="auto">
          <a:xfrm>
            <a:off x="3519488" y="4356100"/>
            <a:ext cx="119062" cy="114300"/>
          </a:xfrm>
          <a:prstGeom prst="ellipse">
            <a:avLst/>
          </a:prstGeom>
          <a:solidFill>
            <a:srgbClr val="923222"/>
          </a:solidFill>
          <a:ln w="9525">
            <a:noFill/>
            <a:round/>
            <a:headEnd/>
            <a:tailEnd/>
          </a:ln>
        </p:spPr>
        <p:txBody>
          <a:bodyPr wrap="none" anchor="ctr"/>
          <a:lstStyle/>
          <a:p>
            <a:pPr algn="ctr"/>
            <a:endParaRPr lang="en-US" sz="1800"/>
          </a:p>
        </p:txBody>
      </p:sp>
      <p:sp>
        <p:nvSpPr>
          <p:cNvPr id="90126" name="Rectangle 27"/>
          <p:cNvSpPr>
            <a:spLocks noChangeArrowheads="1"/>
          </p:cNvSpPr>
          <p:nvPr/>
        </p:nvSpPr>
        <p:spPr bwMode="auto">
          <a:xfrm>
            <a:off x="146050" y="6400800"/>
            <a:ext cx="3319463" cy="274638"/>
          </a:xfrm>
          <a:prstGeom prst="rect">
            <a:avLst/>
          </a:prstGeom>
          <a:noFill/>
          <a:ln w="9525">
            <a:noFill/>
            <a:miter lim="800000"/>
            <a:headEnd/>
            <a:tailEnd/>
          </a:ln>
        </p:spPr>
        <p:txBody>
          <a:bodyPr wrap="none">
            <a:spAutoFit/>
          </a:bodyPr>
          <a:lstStyle/>
          <a:p>
            <a:pPr eaLnBrk="0" hangingPunct="0"/>
            <a:r>
              <a:rPr lang="en-US" sz="1200"/>
              <a:t>Porter J </a:t>
            </a:r>
            <a:r>
              <a:rPr lang="en-US" sz="1200" i="1"/>
              <a:t>et al</a:t>
            </a:r>
            <a:r>
              <a:rPr lang="en-US" sz="1200"/>
              <a:t>. </a:t>
            </a:r>
            <a:r>
              <a:rPr lang="en-US" sz="1200" i="1"/>
              <a:t>Eur J Hematol</a:t>
            </a:r>
            <a:r>
              <a:rPr lang="en-US" sz="1200"/>
              <a:t> 2008;80:168–176</a:t>
            </a:r>
            <a:endParaRPr lang="en-US" sz="1200" b="1">
              <a:solidFill>
                <a:srgbClr val="FF0000"/>
              </a:solidFill>
            </a:endParaRPr>
          </a:p>
        </p:txBody>
      </p:sp>
      <p:sp>
        <p:nvSpPr>
          <p:cNvPr id="90127" name="Rectangle 28"/>
          <p:cNvSpPr>
            <a:spLocks noChangeArrowheads="1"/>
          </p:cNvSpPr>
          <p:nvPr/>
        </p:nvSpPr>
        <p:spPr bwMode="auto">
          <a:xfrm>
            <a:off x="8812213" y="6251575"/>
            <a:ext cx="53975" cy="258763"/>
          </a:xfrm>
          <a:prstGeom prst="rect">
            <a:avLst/>
          </a:prstGeom>
          <a:noFill/>
          <a:ln w="9525">
            <a:noFill/>
            <a:miter lim="800000"/>
            <a:headEnd/>
            <a:tailEnd/>
          </a:ln>
        </p:spPr>
        <p:txBody>
          <a:bodyPr wrap="none" lIns="0" tIns="0" rIns="0" bIns="0">
            <a:spAutoFit/>
          </a:bodyPr>
          <a:lstStyle/>
          <a:p>
            <a:pPr algn="ctr"/>
            <a:r>
              <a:rPr lang="en-GB" sz="1700">
                <a:solidFill>
                  <a:srgbClr val="000000"/>
                </a:solidFill>
                <a:latin typeface="Times New Roman" pitchFamily="18" charset="0"/>
              </a:rPr>
              <a:t> </a:t>
            </a:r>
            <a:endParaRPr lang="en-GB" sz="2000"/>
          </a:p>
        </p:txBody>
      </p:sp>
      <p:sp>
        <p:nvSpPr>
          <p:cNvPr id="90128" name="Line 30"/>
          <p:cNvSpPr>
            <a:spLocks noChangeShapeType="1"/>
          </p:cNvSpPr>
          <p:nvPr/>
        </p:nvSpPr>
        <p:spPr bwMode="auto">
          <a:xfrm>
            <a:off x="1360488" y="2322513"/>
            <a:ext cx="0" cy="3263900"/>
          </a:xfrm>
          <a:prstGeom prst="line">
            <a:avLst/>
          </a:prstGeom>
          <a:noFill/>
          <a:ln w="28575">
            <a:solidFill>
              <a:srgbClr val="000000"/>
            </a:solidFill>
            <a:round/>
            <a:headEnd/>
            <a:tailEnd/>
          </a:ln>
        </p:spPr>
        <p:txBody>
          <a:bodyPr/>
          <a:lstStyle/>
          <a:p>
            <a:endParaRPr lang="en-US"/>
          </a:p>
        </p:txBody>
      </p:sp>
      <p:grpSp>
        <p:nvGrpSpPr>
          <p:cNvPr id="90129" name="Group 29"/>
          <p:cNvGrpSpPr>
            <a:grpSpLocks/>
          </p:cNvGrpSpPr>
          <p:nvPr/>
        </p:nvGrpSpPr>
        <p:grpSpPr bwMode="auto">
          <a:xfrm>
            <a:off x="1282700" y="2336800"/>
            <a:ext cx="77788" cy="3249613"/>
            <a:chOff x="808" y="1463"/>
            <a:chExt cx="49" cy="2056"/>
          </a:xfrm>
        </p:grpSpPr>
        <p:sp>
          <p:nvSpPr>
            <p:cNvPr id="90178" name="Line 31"/>
            <p:cNvSpPr>
              <a:spLocks noChangeShapeType="1"/>
            </p:cNvSpPr>
            <p:nvPr/>
          </p:nvSpPr>
          <p:spPr bwMode="auto">
            <a:xfrm>
              <a:off x="808" y="3519"/>
              <a:ext cx="49" cy="0"/>
            </a:xfrm>
            <a:prstGeom prst="line">
              <a:avLst/>
            </a:prstGeom>
            <a:noFill/>
            <a:ln w="28575">
              <a:solidFill>
                <a:srgbClr val="000000"/>
              </a:solidFill>
              <a:round/>
              <a:headEnd/>
              <a:tailEnd/>
            </a:ln>
          </p:spPr>
          <p:txBody>
            <a:bodyPr/>
            <a:lstStyle/>
            <a:p>
              <a:endParaRPr lang="en-US"/>
            </a:p>
          </p:txBody>
        </p:sp>
        <p:sp>
          <p:nvSpPr>
            <p:cNvPr id="90179" name="Line 32"/>
            <p:cNvSpPr>
              <a:spLocks noChangeShapeType="1"/>
            </p:cNvSpPr>
            <p:nvPr/>
          </p:nvSpPr>
          <p:spPr bwMode="auto">
            <a:xfrm>
              <a:off x="808" y="3176"/>
              <a:ext cx="49" cy="0"/>
            </a:xfrm>
            <a:prstGeom prst="line">
              <a:avLst/>
            </a:prstGeom>
            <a:noFill/>
            <a:ln w="28575">
              <a:solidFill>
                <a:srgbClr val="000000"/>
              </a:solidFill>
              <a:round/>
              <a:headEnd/>
              <a:tailEnd/>
            </a:ln>
          </p:spPr>
          <p:txBody>
            <a:bodyPr/>
            <a:lstStyle/>
            <a:p>
              <a:endParaRPr lang="en-US"/>
            </a:p>
          </p:txBody>
        </p:sp>
        <p:sp>
          <p:nvSpPr>
            <p:cNvPr id="90180" name="Line 33"/>
            <p:cNvSpPr>
              <a:spLocks noChangeShapeType="1"/>
            </p:cNvSpPr>
            <p:nvPr/>
          </p:nvSpPr>
          <p:spPr bwMode="auto">
            <a:xfrm>
              <a:off x="808" y="2834"/>
              <a:ext cx="49" cy="0"/>
            </a:xfrm>
            <a:prstGeom prst="line">
              <a:avLst/>
            </a:prstGeom>
            <a:noFill/>
            <a:ln w="28575">
              <a:solidFill>
                <a:srgbClr val="000000"/>
              </a:solidFill>
              <a:round/>
              <a:headEnd/>
              <a:tailEnd/>
            </a:ln>
          </p:spPr>
          <p:txBody>
            <a:bodyPr/>
            <a:lstStyle/>
            <a:p>
              <a:endParaRPr lang="en-US"/>
            </a:p>
          </p:txBody>
        </p:sp>
        <p:sp>
          <p:nvSpPr>
            <p:cNvPr id="90181" name="Line 34"/>
            <p:cNvSpPr>
              <a:spLocks noChangeShapeType="1"/>
            </p:cNvSpPr>
            <p:nvPr/>
          </p:nvSpPr>
          <p:spPr bwMode="auto">
            <a:xfrm>
              <a:off x="808" y="2491"/>
              <a:ext cx="49" cy="0"/>
            </a:xfrm>
            <a:prstGeom prst="line">
              <a:avLst/>
            </a:prstGeom>
            <a:noFill/>
            <a:ln w="28575">
              <a:solidFill>
                <a:srgbClr val="000000"/>
              </a:solidFill>
              <a:round/>
              <a:headEnd/>
              <a:tailEnd/>
            </a:ln>
          </p:spPr>
          <p:txBody>
            <a:bodyPr/>
            <a:lstStyle/>
            <a:p>
              <a:endParaRPr lang="en-US"/>
            </a:p>
          </p:txBody>
        </p:sp>
        <p:sp>
          <p:nvSpPr>
            <p:cNvPr id="90182" name="Line 35"/>
            <p:cNvSpPr>
              <a:spLocks noChangeShapeType="1"/>
            </p:cNvSpPr>
            <p:nvPr/>
          </p:nvSpPr>
          <p:spPr bwMode="auto">
            <a:xfrm>
              <a:off x="808" y="2148"/>
              <a:ext cx="49" cy="0"/>
            </a:xfrm>
            <a:prstGeom prst="line">
              <a:avLst/>
            </a:prstGeom>
            <a:noFill/>
            <a:ln w="28575">
              <a:solidFill>
                <a:srgbClr val="000000"/>
              </a:solidFill>
              <a:round/>
              <a:headEnd/>
              <a:tailEnd/>
            </a:ln>
          </p:spPr>
          <p:txBody>
            <a:bodyPr/>
            <a:lstStyle/>
            <a:p>
              <a:endParaRPr lang="en-US"/>
            </a:p>
          </p:txBody>
        </p:sp>
        <p:sp>
          <p:nvSpPr>
            <p:cNvPr id="90183" name="Line 36"/>
            <p:cNvSpPr>
              <a:spLocks noChangeShapeType="1"/>
            </p:cNvSpPr>
            <p:nvPr/>
          </p:nvSpPr>
          <p:spPr bwMode="auto">
            <a:xfrm>
              <a:off x="808" y="1805"/>
              <a:ext cx="49" cy="0"/>
            </a:xfrm>
            <a:prstGeom prst="line">
              <a:avLst/>
            </a:prstGeom>
            <a:noFill/>
            <a:ln w="28575">
              <a:solidFill>
                <a:srgbClr val="000000"/>
              </a:solidFill>
              <a:round/>
              <a:headEnd/>
              <a:tailEnd/>
            </a:ln>
          </p:spPr>
          <p:txBody>
            <a:bodyPr/>
            <a:lstStyle/>
            <a:p>
              <a:endParaRPr lang="en-US"/>
            </a:p>
          </p:txBody>
        </p:sp>
        <p:sp>
          <p:nvSpPr>
            <p:cNvPr id="90184" name="Line 37"/>
            <p:cNvSpPr>
              <a:spLocks noChangeShapeType="1"/>
            </p:cNvSpPr>
            <p:nvPr/>
          </p:nvSpPr>
          <p:spPr bwMode="auto">
            <a:xfrm>
              <a:off x="808" y="1463"/>
              <a:ext cx="49" cy="0"/>
            </a:xfrm>
            <a:prstGeom prst="line">
              <a:avLst/>
            </a:prstGeom>
            <a:noFill/>
            <a:ln w="28575">
              <a:solidFill>
                <a:srgbClr val="000000"/>
              </a:solidFill>
              <a:round/>
              <a:headEnd/>
              <a:tailEnd/>
            </a:ln>
          </p:spPr>
          <p:txBody>
            <a:bodyPr/>
            <a:lstStyle/>
            <a:p>
              <a:endParaRPr lang="en-US"/>
            </a:p>
          </p:txBody>
        </p:sp>
      </p:grpSp>
      <p:sp>
        <p:nvSpPr>
          <p:cNvPr id="90130" name="Line 38"/>
          <p:cNvSpPr>
            <a:spLocks noChangeShapeType="1"/>
          </p:cNvSpPr>
          <p:nvPr/>
        </p:nvSpPr>
        <p:spPr bwMode="auto">
          <a:xfrm>
            <a:off x="1360488" y="5586413"/>
            <a:ext cx="7165975" cy="0"/>
          </a:xfrm>
          <a:prstGeom prst="line">
            <a:avLst/>
          </a:prstGeom>
          <a:noFill/>
          <a:ln w="28575">
            <a:solidFill>
              <a:srgbClr val="000000"/>
            </a:solidFill>
            <a:round/>
            <a:headEnd/>
            <a:tailEnd/>
          </a:ln>
        </p:spPr>
        <p:txBody>
          <a:bodyPr/>
          <a:lstStyle/>
          <a:p>
            <a:endParaRPr lang="en-US"/>
          </a:p>
        </p:txBody>
      </p:sp>
      <p:grpSp>
        <p:nvGrpSpPr>
          <p:cNvPr id="90131" name="Group 38"/>
          <p:cNvGrpSpPr>
            <a:grpSpLocks/>
          </p:cNvGrpSpPr>
          <p:nvPr/>
        </p:nvGrpSpPr>
        <p:grpSpPr bwMode="auto">
          <a:xfrm>
            <a:off x="1360488" y="5586413"/>
            <a:ext cx="7151687" cy="82550"/>
            <a:chOff x="857" y="3519"/>
            <a:chExt cx="4514" cy="47"/>
          </a:xfrm>
        </p:grpSpPr>
        <p:sp>
          <p:nvSpPr>
            <p:cNvPr id="90167" name="Line 39"/>
            <p:cNvSpPr>
              <a:spLocks noChangeShapeType="1"/>
            </p:cNvSpPr>
            <p:nvPr/>
          </p:nvSpPr>
          <p:spPr bwMode="auto">
            <a:xfrm flipV="1">
              <a:off x="857" y="3519"/>
              <a:ext cx="0" cy="47"/>
            </a:xfrm>
            <a:prstGeom prst="line">
              <a:avLst/>
            </a:prstGeom>
            <a:noFill/>
            <a:ln w="28575">
              <a:solidFill>
                <a:srgbClr val="000000"/>
              </a:solidFill>
              <a:round/>
              <a:headEnd/>
              <a:tailEnd/>
            </a:ln>
          </p:spPr>
          <p:txBody>
            <a:bodyPr/>
            <a:lstStyle/>
            <a:p>
              <a:endParaRPr lang="en-US"/>
            </a:p>
          </p:txBody>
        </p:sp>
        <p:sp>
          <p:nvSpPr>
            <p:cNvPr id="90168" name="Line 40"/>
            <p:cNvSpPr>
              <a:spLocks noChangeShapeType="1"/>
            </p:cNvSpPr>
            <p:nvPr/>
          </p:nvSpPr>
          <p:spPr bwMode="auto">
            <a:xfrm flipV="1">
              <a:off x="1307" y="3519"/>
              <a:ext cx="0" cy="47"/>
            </a:xfrm>
            <a:prstGeom prst="line">
              <a:avLst/>
            </a:prstGeom>
            <a:noFill/>
            <a:ln w="28575">
              <a:solidFill>
                <a:srgbClr val="000000"/>
              </a:solidFill>
              <a:round/>
              <a:headEnd/>
              <a:tailEnd/>
            </a:ln>
          </p:spPr>
          <p:txBody>
            <a:bodyPr/>
            <a:lstStyle/>
            <a:p>
              <a:endParaRPr lang="en-US"/>
            </a:p>
          </p:txBody>
        </p:sp>
        <p:sp>
          <p:nvSpPr>
            <p:cNvPr id="90169" name="Line 41"/>
            <p:cNvSpPr>
              <a:spLocks noChangeShapeType="1"/>
            </p:cNvSpPr>
            <p:nvPr/>
          </p:nvSpPr>
          <p:spPr bwMode="auto">
            <a:xfrm flipV="1">
              <a:off x="1757" y="3519"/>
              <a:ext cx="0" cy="47"/>
            </a:xfrm>
            <a:prstGeom prst="line">
              <a:avLst/>
            </a:prstGeom>
            <a:noFill/>
            <a:ln w="28575">
              <a:solidFill>
                <a:srgbClr val="000000"/>
              </a:solidFill>
              <a:round/>
              <a:headEnd/>
              <a:tailEnd/>
            </a:ln>
          </p:spPr>
          <p:txBody>
            <a:bodyPr/>
            <a:lstStyle/>
            <a:p>
              <a:endParaRPr lang="en-US"/>
            </a:p>
          </p:txBody>
        </p:sp>
        <p:sp>
          <p:nvSpPr>
            <p:cNvPr id="90170" name="Line 42"/>
            <p:cNvSpPr>
              <a:spLocks noChangeShapeType="1"/>
            </p:cNvSpPr>
            <p:nvPr/>
          </p:nvSpPr>
          <p:spPr bwMode="auto">
            <a:xfrm flipV="1">
              <a:off x="2214" y="3519"/>
              <a:ext cx="0" cy="47"/>
            </a:xfrm>
            <a:prstGeom prst="line">
              <a:avLst/>
            </a:prstGeom>
            <a:noFill/>
            <a:ln w="28575">
              <a:solidFill>
                <a:srgbClr val="000000"/>
              </a:solidFill>
              <a:round/>
              <a:headEnd/>
              <a:tailEnd/>
            </a:ln>
          </p:spPr>
          <p:txBody>
            <a:bodyPr/>
            <a:lstStyle/>
            <a:p>
              <a:endParaRPr lang="en-US"/>
            </a:p>
          </p:txBody>
        </p:sp>
        <p:sp>
          <p:nvSpPr>
            <p:cNvPr id="90171" name="Line 43"/>
            <p:cNvSpPr>
              <a:spLocks noChangeShapeType="1"/>
            </p:cNvSpPr>
            <p:nvPr/>
          </p:nvSpPr>
          <p:spPr bwMode="auto">
            <a:xfrm flipV="1">
              <a:off x="2664" y="3519"/>
              <a:ext cx="0" cy="47"/>
            </a:xfrm>
            <a:prstGeom prst="line">
              <a:avLst/>
            </a:prstGeom>
            <a:noFill/>
            <a:ln w="28575">
              <a:solidFill>
                <a:srgbClr val="000000"/>
              </a:solidFill>
              <a:round/>
              <a:headEnd/>
              <a:tailEnd/>
            </a:ln>
          </p:spPr>
          <p:txBody>
            <a:bodyPr/>
            <a:lstStyle/>
            <a:p>
              <a:endParaRPr lang="en-US"/>
            </a:p>
          </p:txBody>
        </p:sp>
        <p:sp>
          <p:nvSpPr>
            <p:cNvPr id="90172" name="Line 44"/>
            <p:cNvSpPr>
              <a:spLocks noChangeShapeType="1"/>
            </p:cNvSpPr>
            <p:nvPr/>
          </p:nvSpPr>
          <p:spPr bwMode="auto">
            <a:xfrm flipV="1">
              <a:off x="3114" y="3519"/>
              <a:ext cx="0" cy="47"/>
            </a:xfrm>
            <a:prstGeom prst="line">
              <a:avLst/>
            </a:prstGeom>
            <a:noFill/>
            <a:ln w="28575">
              <a:solidFill>
                <a:srgbClr val="000000"/>
              </a:solidFill>
              <a:round/>
              <a:headEnd/>
              <a:tailEnd/>
            </a:ln>
          </p:spPr>
          <p:txBody>
            <a:bodyPr/>
            <a:lstStyle/>
            <a:p>
              <a:endParaRPr lang="en-US"/>
            </a:p>
          </p:txBody>
        </p:sp>
        <p:sp>
          <p:nvSpPr>
            <p:cNvPr id="90173" name="Line 45"/>
            <p:cNvSpPr>
              <a:spLocks noChangeShapeType="1"/>
            </p:cNvSpPr>
            <p:nvPr/>
          </p:nvSpPr>
          <p:spPr bwMode="auto">
            <a:xfrm flipV="1">
              <a:off x="3564" y="3519"/>
              <a:ext cx="0" cy="47"/>
            </a:xfrm>
            <a:prstGeom prst="line">
              <a:avLst/>
            </a:prstGeom>
            <a:noFill/>
            <a:ln w="28575">
              <a:solidFill>
                <a:srgbClr val="000000"/>
              </a:solidFill>
              <a:round/>
              <a:headEnd/>
              <a:tailEnd/>
            </a:ln>
          </p:spPr>
          <p:txBody>
            <a:bodyPr/>
            <a:lstStyle/>
            <a:p>
              <a:endParaRPr lang="en-US"/>
            </a:p>
          </p:txBody>
        </p:sp>
        <p:sp>
          <p:nvSpPr>
            <p:cNvPr id="90174" name="Line 46"/>
            <p:cNvSpPr>
              <a:spLocks noChangeShapeType="1"/>
            </p:cNvSpPr>
            <p:nvPr/>
          </p:nvSpPr>
          <p:spPr bwMode="auto">
            <a:xfrm flipV="1">
              <a:off x="4014" y="3519"/>
              <a:ext cx="0" cy="47"/>
            </a:xfrm>
            <a:prstGeom prst="line">
              <a:avLst/>
            </a:prstGeom>
            <a:noFill/>
            <a:ln w="28575">
              <a:solidFill>
                <a:srgbClr val="000000"/>
              </a:solidFill>
              <a:round/>
              <a:headEnd/>
              <a:tailEnd/>
            </a:ln>
          </p:spPr>
          <p:txBody>
            <a:bodyPr/>
            <a:lstStyle/>
            <a:p>
              <a:endParaRPr lang="en-US"/>
            </a:p>
          </p:txBody>
        </p:sp>
        <p:sp>
          <p:nvSpPr>
            <p:cNvPr id="90175" name="Line 47"/>
            <p:cNvSpPr>
              <a:spLocks noChangeShapeType="1"/>
            </p:cNvSpPr>
            <p:nvPr/>
          </p:nvSpPr>
          <p:spPr bwMode="auto">
            <a:xfrm flipV="1">
              <a:off x="4470" y="3519"/>
              <a:ext cx="0" cy="47"/>
            </a:xfrm>
            <a:prstGeom prst="line">
              <a:avLst/>
            </a:prstGeom>
            <a:noFill/>
            <a:ln w="28575">
              <a:solidFill>
                <a:srgbClr val="000000"/>
              </a:solidFill>
              <a:round/>
              <a:headEnd/>
              <a:tailEnd/>
            </a:ln>
          </p:spPr>
          <p:txBody>
            <a:bodyPr/>
            <a:lstStyle/>
            <a:p>
              <a:endParaRPr lang="en-US"/>
            </a:p>
          </p:txBody>
        </p:sp>
        <p:sp>
          <p:nvSpPr>
            <p:cNvPr id="90176" name="Line 48"/>
            <p:cNvSpPr>
              <a:spLocks noChangeShapeType="1"/>
            </p:cNvSpPr>
            <p:nvPr/>
          </p:nvSpPr>
          <p:spPr bwMode="auto">
            <a:xfrm flipV="1">
              <a:off x="4921" y="3519"/>
              <a:ext cx="0" cy="47"/>
            </a:xfrm>
            <a:prstGeom prst="line">
              <a:avLst/>
            </a:prstGeom>
            <a:noFill/>
            <a:ln w="28575">
              <a:solidFill>
                <a:srgbClr val="000000"/>
              </a:solidFill>
              <a:round/>
              <a:headEnd/>
              <a:tailEnd/>
            </a:ln>
          </p:spPr>
          <p:txBody>
            <a:bodyPr/>
            <a:lstStyle/>
            <a:p>
              <a:endParaRPr lang="en-US"/>
            </a:p>
          </p:txBody>
        </p:sp>
        <p:sp>
          <p:nvSpPr>
            <p:cNvPr id="90177" name="Line 49"/>
            <p:cNvSpPr>
              <a:spLocks noChangeShapeType="1"/>
            </p:cNvSpPr>
            <p:nvPr/>
          </p:nvSpPr>
          <p:spPr bwMode="auto">
            <a:xfrm flipV="1">
              <a:off x="5371" y="3519"/>
              <a:ext cx="0" cy="47"/>
            </a:xfrm>
            <a:prstGeom prst="line">
              <a:avLst/>
            </a:prstGeom>
            <a:noFill/>
            <a:ln w="28575">
              <a:solidFill>
                <a:srgbClr val="000000"/>
              </a:solidFill>
              <a:round/>
              <a:headEnd/>
              <a:tailEnd/>
            </a:ln>
          </p:spPr>
          <p:txBody>
            <a:bodyPr/>
            <a:lstStyle/>
            <a:p>
              <a:endParaRPr lang="en-US"/>
            </a:p>
          </p:txBody>
        </p:sp>
      </p:grpSp>
      <p:grpSp>
        <p:nvGrpSpPr>
          <p:cNvPr id="90132" name="Group 50"/>
          <p:cNvGrpSpPr>
            <a:grpSpLocks/>
          </p:cNvGrpSpPr>
          <p:nvPr/>
        </p:nvGrpSpPr>
        <p:grpSpPr bwMode="auto">
          <a:xfrm>
            <a:off x="904875" y="2200275"/>
            <a:ext cx="344488" cy="3509963"/>
            <a:chOff x="564" y="1380"/>
            <a:chExt cx="217" cy="2211"/>
          </a:xfrm>
        </p:grpSpPr>
        <p:sp>
          <p:nvSpPr>
            <p:cNvPr id="90160" name="Rectangle 50"/>
            <p:cNvSpPr>
              <a:spLocks noChangeArrowheads="1"/>
            </p:cNvSpPr>
            <p:nvPr/>
          </p:nvSpPr>
          <p:spPr bwMode="auto">
            <a:xfrm>
              <a:off x="564" y="3437"/>
              <a:ext cx="217" cy="154"/>
            </a:xfrm>
            <a:prstGeom prst="rect">
              <a:avLst/>
            </a:prstGeom>
            <a:noFill/>
            <a:ln w="9525">
              <a:noFill/>
              <a:miter lim="800000"/>
              <a:headEnd/>
              <a:tailEnd/>
            </a:ln>
          </p:spPr>
          <p:txBody>
            <a:bodyPr wrap="none" lIns="0" tIns="0" rIns="0" bIns="0">
              <a:spAutoFit/>
            </a:bodyPr>
            <a:lstStyle/>
            <a:p>
              <a:pPr algn="r"/>
              <a:r>
                <a:rPr lang="en-GB" b="1">
                  <a:solidFill>
                    <a:srgbClr val="000000"/>
                  </a:solidFill>
                  <a:cs typeface="Arial" pitchFamily="34" charset="0"/>
                </a:rPr>
                <a:t>−</a:t>
              </a:r>
              <a:r>
                <a:rPr lang="en-GB" b="1">
                  <a:solidFill>
                    <a:srgbClr val="000000"/>
                  </a:solidFill>
                </a:rPr>
                <a:t>15</a:t>
              </a:r>
              <a:endParaRPr lang="en-GB" b="1"/>
            </a:p>
          </p:txBody>
        </p:sp>
        <p:sp>
          <p:nvSpPr>
            <p:cNvPr id="90161" name="Rectangle 51"/>
            <p:cNvSpPr>
              <a:spLocks noChangeArrowheads="1"/>
            </p:cNvSpPr>
            <p:nvPr/>
          </p:nvSpPr>
          <p:spPr bwMode="auto">
            <a:xfrm>
              <a:off x="564" y="3094"/>
              <a:ext cx="217" cy="154"/>
            </a:xfrm>
            <a:prstGeom prst="rect">
              <a:avLst/>
            </a:prstGeom>
            <a:noFill/>
            <a:ln w="9525">
              <a:noFill/>
              <a:miter lim="800000"/>
              <a:headEnd/>
              <a:tailEnd/>
            </a:ln>
          </p:spPr>
          <p:txBody>
            <a:bodyPr wrap="none" lIns="0" tIns="0" rIns="0" bIns="0">
              <a:spAutoFit/>
            </a:bodyPr>
            <a:lstStyle/>
            <a:p>
              <a:pPr algn="r"/>
              <a:r>
                <a:rPr lang="en-GB" b="1">
                  <a:solidFill>
                    <a:srgbClr val="000000"/>
                  </a:solidFill>
                  <a:cs typeface="Arial" pitchFamily="34" charset="0"/>
                </a:rPr>
                <a:t>−</a:t>
              </a:r>
              <a:r>
                <a:rPr lang="en-GB" b="1">
                  <a:solidFill>
                    <a:srgbClr val="000000"/>
                  </a:solidFill>
                </a:rPr>
                <a:t>10</a:t>
              </a:r>
              <a:endParaRPr lang="en-GB" b="1"/>
            </a:p>
          </p:txBody>
        </p:sp>
        <p:sp>
          <p:nvSpPr>
            <p:cNvPr id="90162" name="Rectangle 52"/>
            <p:cNvSpPr>
              <a:spLocks noChangeArrowheads="1"/>
            </p:cNvSpPr>
            <p:nvPr/>
          </p:nvSpPr>
          <p:spPr bwMode="auto">
            <a:xfrm>
              <a:off x="635" y="2751"/>
              <a:ext cx="146" cy="154"/>
            </a:xfrm>
            <a:prstGeom prst="rect">
              <a:avLst/>
            </a:prstGeom>
            <a:noFill/>
            <a:ln w="9525">
              <a:noFill/>
              <a:miter lim="800000"/>
              <a:headEnd/>
              <a:tailEnd/>
            </a:ln>
          </p:spPr>
          <p:txBody>
            <a:bodyPr wrap="none" lIns="0" tIns="0" rIns="0" bIns="0">
              <a:spAutoFit/>
            </a:bodyPr>
            <a:lstStyle/>
            <a:p>
              <a:pPr algn="r"/>
              <a:r>
                <a:rPr lang="en-GB" b="1">
                  <a:solidFill>
                    <a:srgbClr val="000000"/>
                  </a:solidFill>
                  <a:cs typeface="Arial" pitchFamily="34" charset="0"/>
                </a:rPr>
                <a:t>−</a:t>
              </a:r>
              <a:r>
                <a:rPr lang="en-GB" b="1">
                  <a:solidFill>
                    <a:srgbClr val="000000"/>
                  </a:solidFill>
                </a:rPr>
                <a:t>5</a:t>
              </a:r>
              <a:endParaRPr lang="en-GB" b="1"/>
            </a:p>
          </p:txBody>
        </p:sp>
        <p:sp>
          <p:nvSpPr>
            <p:cNvPr id="90163" name="Rectangle 53"/>
            <p:cNvSpPr>
              <a:spLocks noChangeArrowheads="1"/>
            </p:cNvSpPr>
            <p:nvPr/>
          </p:nvSpPr>
          <p:spPr bwMode="auto">
            <a:xfrm>
              <a:off x="710" y="2408"/>
              <a:ext cx="71" cy="154"/>
            </a:xfrm>
            <a:prstGeom prst="rect">
              <a:avLst/>
            </a:prstGeom>
            <a:noFill/>
            <a:ln w="9525">
              <a:noFill/>
              <a:miter lim="800000"/>
              <a:headEnd/>
              <a:tailEnd/>
            </a:ln>
          </p:spPr>
          <p:txBody>
            <a:bodyPr wrap="none" lIns="0" tIns="0" rIns="0" bIns="0">
              <a:spAutoFit/>
            </a:bodyPr>
            <a:lstStyle/>
            <a:p>
              <a:pPr algn="r"/>
              <a:r>
                <a:rPr lang="en-GB" b="1">
                  <a:solidFill>
                    <a:srgbClr val="000000"/>
                  </a:solidFill>
                </a:rPr>
                <a:t>0</a:t>
              </a:r>
              <a:endParaRPr lang="en-GB" b="1"/>
            </a:p>
          </p:txBody>
        </p:sp>
        <p:sp>
          <p:nvSpPr>
            <p:cNvPr id="90164" name="Rectangle 54"/>
            <p:cNvSpPr>
              <a:spLocks noChangeArrowheads="1"/>
            </p:cNvSpPr>
            <p:nvPr/>
          </p:nvSpPr>
          <p:spPr bwMode="auto">
            <a:xfrm>
              <a:off x="710" y="2066"/>
              <a:ext cx="71" cy="154"/>
            </a:xfrm>
            <a:prstGeom prst="rect">
              <a:avLst/>
            </a:prstGeom>
            <a:noFill/>
            <a:ln w="9525">
              <a:noFill/>
              <a:miter lim="800000"/>
              <a:headEnd/>
              <a:tailEnd/>
            </a:ln>
          </p:spPr>
          <p:txBody>
            <a:bodyPr wrap="none" lIns="0" tIns="0" rIns="0" bIns="0">
              <a:spAutoFit/>
            </a:bodyPr>
            <a:lstStyle/>
            <a:p>
              <a:pPr algn="r"/>
              <a:r>
                <a:rPr lang="en-GB" b="1">
                  <a:solidFill>
                    <a:srgbClr val="000000"/>
                  </a:solidFill>
                </a:rPr>
                <a:t>5</a:t>
              </a:r>
              <a:endParaRPr lang="en-GB" b="1"/>
            </a:p>
          </p:txBody>
        </p:sp>
        <p:sp>
          <p:nvSpPr>
            <p:cNvPr id="90165" name="Rectangle 55"/>
            <p:cNvSpPr>
              <a:spLocks noChangeArrowheads="1"/>
            </p:cNvSpPr>
            <p:nvPr/>
          </p:nvSpPr>
          <p:spPr bwMode="auto">
            <a:xfrm>
              <a:off x="639" y="1723"/>
              <a:ext cx="142" cy="154"/>
            </a:xfrm>
            <a:prstGeom prst="rect">
              <a:avLst/>
            </a:prstGeom>
            <a:noFill/>
            <a:ln w="9525">
              <a:noFill/>
              <a:miter lim="800000"/>
              <a:headEnd/>
              <a:tailEnd/>
            </a:ln>
          </p:spPr>
          <p:txBody>
            <a:bodyPr wrap="none" lIns="0" tIns="0" rIns="0" bIns="0">
              <a:spAutoFit/>
            </a:bodyPr>
            <a:lstStyle/>
            <a:p>
              <a:pPr algn="r"/>
              <a:r>
                <a:rPr lang="en-GB" b="1">
                  <a:solidFill>
                    <a:srgbClr val="000000"/>
                  </a:solidFill>
                </a:rPr>
                <a:t>10</a:t>
              </a:r>
              <a:endParaRPr lang="en-GB" b="1"/>
            </a:p>
          </p:txBody>
        </p:sp>
        <p:sp>
          <p:nvSpPr>
            <p:cNvPr id="90166" name="Rectangle 56"/>
            <p:cNvSpPr>
              <a:spLocks noChangeArrowheads="1"/>
            </p:cNvSpPr>
            <p:nvPr/>
          </p:nvSpPr>
          <p:spPr bwMode="auto">
            <a:xfrm>
              <a:off x="639" y="1380"/>
              <a:ext cx="142" cy="154"/>
            </a:xfrm>
            <a:prstGeom prst="rect">
              <a:avLst/>
            </a:prstGeom>
            <a:noFill/>
            <a:ln w="9525">
              <a:noFill/>
              <a:miter lim="800000"/>
              <a:headEnd/>
              <a:tailEnd/>
            </a:ln>
          </p:spPr>
          <p:txBody>
            <a:bodyPr wrap="none" lIns="0" tIns="0" rIns="0" bIns="0">
              <a:spAutoFit/>
            </a:bodyPr>
            <a:lstStyle/>
            <a:p>
              <a:pPr algn="r"/>
              <a:r>
                <a:rPr lang="en-GB" b="1">
                  <a:solidFill>
                    <a:srgbClr val="000000"/>
                  </a:solidFill>
                </a:rPr>
                <a:t>15</a:t>
              </a:r>
              <a:endParaRPr lang="en-GB" b="1"/>
            </a:p>
          </p:txBody>
        </p:sp>
      </p:grpSp>
      <p:sp>
        <p:nvSpPr>
          <p:cNvPr id="90133" name="Rectangle 57"/>
          <p:cNvSpPr>
            <a:spLocks noChangeArrowheads="1"/>
          </p:cNvSpPr>
          <p:nvPr/>
        </p:nvSpPr>
        <p:spPr bwMode="auto">
          <a:xfrm>
            <a:off x="1066800" y="5697538"/>
            <a:ext cx="569913" cy="244475"/>
          </a:xfrm>
          <a:prstGeom prst="rect">
            <a:avLst/>
          </a:prstGeom>
          <a:noFill/>
          <a:ln w="9525">
            <a:noFill/>
            <a:miter lim="800000"/>
            <a:headEnd/>
            <a:tailEnd/>
          </a:ln>
        </p:spPr>
        <p:txBody>
          <a:bodyPr wrap="none" lIns="0" tIns="0" rIns="0" bIns="0">
            <a:spAutoFit/>
          </a:bodyPr>
          <a:lstStyle/>
          <a:p>
            <a:pPr algn="ctr"/>
            <a:r>
              <a:rPr lang="en-GB" b="1">
                <a:solidFill>
                  <a:srgbClr val="000000"/>
                </a:solidFill>
                <a:cs typeface="Arial" pitchFamily="34" charset="0"/>
              </a:rPr>
              <a:t>−</a:t>
            </a:r>
            <a:r>
              <a:rPr lang="en-GB" b="1">
                <a:solidFill>
                  <a:srgbClr val="000000"/>
                </a:solidFill>
              </a:rPr>
              <a:t>2000</a:t>
            </a:r>
            <a:endParaRPr lang="en-GB" b="1"/>
          </a:p>
        </p:txBody>
      </p:sp>
      <p:sp>
        <p:nvSpPr>
          <p:cNvPr id="90134" name="Rectangle 58"/>
          <p:cNvSpPr>
            <a:spLocks noChangeArrowheads="1"/>
          </p:cNvSpPr>
          <p:nvPr/>
        </p:nvSpPr>
        <p:spPr bwMode="auto">
          <a:xfrm>
            <a:off x="1781175" y="5697538"/>
            <a:ext cx="569913" cy="244475"/>
          </a:xfrm>
          <a:prstGeom prst="rect">
            <a:avLst/>
          </a:prstGeom>
          <a:noFill/>
          <a:ln w="9525">
            <a:noFill/>
            <a:miter lim="800000"/>
            <a:headEnd/>
            <a:tailEnd/>
          </a:ln>
        </p:spPr>
        <p:txBody>
          <a:bodyPr wrap="none" lIns="0" tIns="0" rIns="0" bIns="0">
            <a:spAutoFit/>
          </a:bodyPr>
          <a:lstStyle/>
          <a:p>
            <a:pPr algn="ctr"/>
            <a:r>
              <a:rPr lang="en-GB" b="1">
                <a:solidFill>
                  <a:srgbClr val="000000"/>
                </a:solidFill>
                <a:cs typeface="Arial" pitchFamily="34" charset="0"/>
              </a:rPr>
              <a:t>−</a:t>
            </a:r>
            <a:r>
              <a:rPr lang="en-GB" b="1">
                <a:solidFill>
                  <a:srgbClr val="000000"/>
                </a:solidFill>
              </a:rPr>
              <a:t>1500</a:t>
            </a:r>
            <a:endParaRPr lang="en-GB" b="1"/>
          </a:p>
        </p:txBody>
      </p:sp>
      <p:sp>
        <p:nvSpPr>
          <p:cNvPr id="90135" name="Rectangle 59"/>
          <p:cNvSpPr>
            <a:spLocks noChangeArrowheads="1"/>
          </p:cNvSpPr>
          <p:nvPr/>
        </p:nvSpPr>
        <p:spPr bwMode="auto">
          <a:xfrm>
            <a:off x="2493963" y="5697538"/>
            <a:ext cx="569912" cy="244475"/>
          </a:xfrm>
          <a:prstGeom prst="rect">
            <a:avLst/>
          </a:prstGeom>
          <a:noFill/>
          <a:ln w="9525">
            <a:noFill/>
            <a:miter lim="800000"/>
            <a:headEnd/>
            <a:tailEnd/>
          </a:ln>
        </p:spPr>
        <p:txBody>
          <a:bodyPr wrap="none" lIns="0" tIns="0" rIns="0" bIns="0">
            <a:spAutoFit/>
          </a:bodyPr>
          <a:lstStyle/>
          <a:p>
            <a:pPr algn="ctr"/>
            <a:r>
              <a:rPr lang="en-GB" b="1">
                <a:solidFill>
                  <a:srgbClr val="000000"/>
                </a:solidFill>
                <a:cs typeface="Arial" pitchFamily="34" charset="0"/>
              </a:rPr>
              <a:t>−</a:t>
            </a:r>
            <a:r>
              <a:rPr lang="en-GB" b="1">
                <a:solidFill>
                  <a:srgbClr val="000000"/>
                </a:solidFill>
              </a:rPr>
              <a:t>1000</a:t>
            </a:r>
            <a:endParaRPr lang="en-GB" b="1"/>
          </a:p>
        </p:txBody>
      </p:sp>
      <p:sp>
        <p:nvSpPr>
          <p:cNvPr id="90136" name="Rectangle 60"/>
          <p:cNvSpPr>
            <a:spLocks noChangeArrowheads="1"/>
          </p:cNvSpPr>
          <p:nvPr/>
        </p:nvSpPr>
        <p:spPr bwMode="auto">
          <a:xfrm>
            <a:off x="3271838" y="5697538"/>
            <a:ext cx="457200" cy="244475"/>
          </a:xfrm>
          <a:prstGeom prst="rect">
            <a:avLst/>
          </a:prstGeom>
          <a:noFill/>
          <a:ln w="9525">
            <a:noFill/>
            <a:miter lim="800000"/>
            <a:headEnd/>
            <a:tailEnd/>
          </a:ln>
        </p:spPr>
        <p:txBody>
          <a:bodyPr wrap="none" lIns="0" tIns="0" rIns="0" bIns="0">
            <a:spAutoFit/>
          </a:bodyPr>
          <a:lstStyle/>
          <a:p>
            <a:pPr algn="ctr"/>
            <a:r>
              <a:rPr lang="en-GB" b="1">
                <a:solidFill>
                  <a:srgbClr val="000000"/>
                </a:solidFill>
                <a:cs typeface="Arial" pitchFamily="34" charset="0"/>
              </a:rPr>
              <a:t>−</a:t>
            </a:r>
            <a:r>
              <a:rPr lang="en-GB" b="1">
                <a:solidFill>
                  <a:srgbClr val="000000"/>
                </a:solidFill>
              </a:rPr>
              <a:t>500</a:t>
            </a:r>
            <a:endParaRPr lang="en-GB" b="1"/>
          </a:p>
        </p:txBody>
      </p:sp>
      <p:sp>
        <p:nvSpPr>
          <p:cNvPr id="90137" name="Rectangle 61"/>
          <p:cNvSpPr>
            <a:spLocks noChangeArrowheads="1"/>
          </p:cNvSpPr>
          <p:nvPr/>
        </p:nvSpPr>
        <p:spPr bwMode="auto">
          <a:xfrm>
            <a:off x="4171950" y="5697538"/>
            <a:ext cx="112713" cy="244475"/>
          </a:xfrm>
          <a:prstGeom prst="rect">
            <a:avLst/>
          </a:prstGeom>
          <a:noFill/>
          <a:ln w="9525">
            <a:noFill/>
            <a:miter lim="800000"/>
            <a:headEnd/>
            <a:tailEnd/>
          </a:ln>
        </p:spPr>
        <p:txBody>
          <a:bodyPr wrap="none" lIns="0" tIns="0" rIns="0" bIns="0">
            <a:spAutoFit/>
          </a:bodyPr>
          <a:lstStyle/>
          <a:p>
            <a:pPr algn="ctr"/>
            <a:r>
              <a:rPr lang="en-GB" b="1">
                <a:solidFill>
                  <a:srgbClr val="000000"/>
                </a:solidFill>
              </a:rPr>
              <a:t>0</a:t>
            </a:r>
            <a:endParaRPr lang="en-GB" b="1"/>
          </a:p>
        </p:txBody>
      </p:sp>
      <p:sp>
        <p:nvSpPr>
          <p:cNvPr id="90138" name="Rectangle 62"/>
          <p:cNvSpPr>
            <a:spLocks noChangeArrowheads="1"/>
          </p:cNvSpPr>
          <p:nvPr/>
        </p:nvSpPr>
        <p:spPr bwMode="auto">
          <a:xfrm>
            <a:off x="4759325" y="5697538"/>
            <a:ext cx="339725" cy="244475"/>
          </a:xfrm>
          <a:prstGeom prst="rect">
            <a:avLst/>
          </a:prstGeom>
          <a:noFill/>
          <a:ln w="9525">
            <a:noFill/>
            <a:miter lim="800000"/>
            <a:headEnd/>
            <a:tailEnd/>
          </a:ln>
        </p:spPr>
        <p:txBody>
          <a:bodyPr wrap="none" lIns="0" tIns="0" rIns="0" bIns="0">
            <a:spAutoFit/>
          </a:bodyPr>
          <a:lstStyle/>
          <a:p>
            <a:pPr algn="ctr"/>
            <a:r>
              <a:rPr lang="en-GB" b="1">
                <a:solidFill>
                  <a:srgbClr val="000000"/>
                </a:solidFill>
              </a:rPr>
              <a:t>500</a:t>
            </a:r>
            <a:endParaRPr lang="en-GB" b="1"/>
          </a:p>
        </p:txBody>
      </p:sp>
      <p:sp>
        <p:nvSpPr>
          <p:cNvPr id="90139" name="Rectangle 63"/>
          <p:cNvSpPr>
            <a:spLocks noChangeArrowheads="1"/>
          </p:cNvSpPr>
          <p:nvPr/>
        </p:nvSpPr>
        <p:spPr bwMode="auto">
          <a:xfrm>
            <a:off x="5422900" y="5697538"/>
            <a:ext cx="450850" cy="244475"/>
          </a:xfrm>
          <a:prstGeom prst="rect">
            <a:avLst/>
          </a:prstGeom>
          <a:noFill/>
          <a:ln w="9525">
            <a:noFill/>
            <a:miter lim="800000"/>
            <a:headEnd/>
            <a:tailEnd/>
          </a:ln>
        </p:spPr>
        <p:txBody>
          <a:bodyPr wrap="none" lIns="0" tIns="0" rIns="0" bIns="0">
            <a:spAutoFit/>
          </a:bodyPr>
          <a:lstStyle/>
          <a:p>
            <a:pPr algn="ctr"/>
            <a:r>
              <a:rPr lang="en-GB" b="1">
                <a:solidFill>
                  <a:srgbClr val="000000"/>
                </a:solidFill>
              </a:rPr>
              <a:t>1000</a:t>
            </a:r>
            <a:endParaRPr lang="en-GB" b="1"/>
          </a:p>
        </p:txBody>
      </p:sp>
      <p:sp>
        <p:nvSpPr>
          <p:cNvPr id="90140" name="Rectangle 64"/>
          <p:cNvSpPr>
            <a:spLocks noChangeArrowheads="1"/>
          </p:cNvSpPr>
          <p:nvPr/>
        </p:nvSpPr>
        <p:spPr bwMode="auto">
          <a:xfrm>
            <a:off x="6138863" y="5697538"/>
            <a:ext cx="450850" cy="244475"/>
          </a:xfrm>
          <a:prstGeom prst="rect">
            <a:avLst/>
          </a:prstGeom>
          <a:noFill/>
          <a:ln w="9525">
            <a:noFill/>
            <a:miter lim="800000"/>
            <a:headEnd/>
            <a:tailEnd/>
          </a:ln>
        </p:spPr>
        <p:txBody>
          <a:bodyPr wrap="none" lIns="0" tIns="0" rIns="0" bIns="0">
            <a:spAutoFit/>
          </a:bodyPr>
          <a:lstStyle/>
          <a:p>
            <a:pPr algn="ctr"/>
            <a:r>
              <a:rPr lang="en-GB" b="1">
                <a:solidFill>
                  <a:srgbClr val="000000"/>
                </a:solidFill>
              </a:rPr>
              <a:t>1500</a:t>
            </a:r>
            <a:endParaRPr lang="en-GB" b="1"/>
          </a:p>
        </p:txBody>
      </p:sp>
      <p:sp>
        <p:nvSpPr>
          <p:cNvPr id="90141" name="Rectangle 65"/>
          <p:cNvSpPr>
            <a:spLocks noChangeArrowheads="1"/>
          </p:cNvSpPr>
          <p:nvPr/>
        </p:nvSpPr>
        <p:spPr bwMode="auto">
          <a:xfrm>
            <a:off x="6854825" y="5697538"/>
            <a:ext cx="450850" cy="244475"/>
          </a:xfrm>
          <a:prstGeom prst="rect">
            <a:avLst/>
          </a:prstGeom>
          <a:noFill/>
          <a:ln w="9525">
            <a:noFill/>
            <a:miter lim="800000"/>
            <a:headEnd/>
            <a:tailEnd/>
          </a:ln>
        </p:spPr>
        <p:txBody>
          <a:bodyPr wrap="none" lIns="0" tIns="0" rIns="0" bIns="0">
            <a:spAutoFit/>
          </a:bodyPr>
          <a:lstStyle/>
          <a:p>
            <a:pPr algn="ctr"/>
            <a:r>
              <a:rPr lang="en-GB" b="1">
                <a:solidFill>
                  <a:srgbClr val="000000"/>
                </a:solidFill>
              </a:rPr>
              <a:t>2000</a:t>
            </a:r>
            <a:endParaRPr lang="en-GB" b="1"/>
          </a:p>
        </p:txBody>
      </p:sp>
      <p:sp>
        <p:nvSpPr>
          <p:cNvPr id="90142" name="Rectangle 66"/>
          <p:cNvSpPr>
            <a:spLocks noChangeArrowheads="1"/>
          </p:cNvSpPr>
          <p:nvPr/>
        </p:nvSpPr>
        <p:spPr bwMode="auto">
          <a:xfrm>
            <a:off x="7570788" y="5697538"/>
            <a:ext cx="450850" cy="244475"/>
          </a:xfrm>
          <a:prstGeom prst="rect">
            <a:avLst/>
          </a:prstGeom>
          <a:noFill/>
          <a:ln w="9525">
            <a:noFill/>
            <a:miter lim="800000"/>
            <a:headEnd/>
            <a:tailEnd/>
          </a:ln>
        </p:spPr>
        <p:txBody>
          <a:bodyPr wrap="none" lIns="0" tIns="0" rIns="0" bIns="0">
            <a:spAutoFit/>
          </a:bodyPr>
          <a:lstStyle/>
          <a:p>
            <a:pPr algn="ctr"/>
            <a:r>
              <a:rPr lang="en-GB" b="1">
                <a:solidFill>
                  <a:srgbClr val="000000"/>
                </a:solidFill>
              </a:rPr>
              <a:t>2500</a:t>
            </a:r>
            <a:endParaRPr lang="en-GB" b="1"/>
          </a:p>
        </p:txBody>
      </p:sp>
      <p:sp>
        <p:nvSpPr>
          <p:cNvPr id="90143" name="Rectangle 67"/>
          <p:cNvSpPr>
            <a:spLocks noChangeArrowheads="1"/>
          </p:cNvSpPr>
          <p:nvPr/>
        </p:nvSpPr>
        <p:spPr bwMode="auto">
          <a:xfrm>
            <a:off x="8286750" y="5697538"/>
            <a:ext cx="450850" cy="244475"/>
          </a:xfrm>
          <a:prstGeom prst="rect">
            <a:avLst/>
          </a:prstGeom>
          <a:noFill/>
          <a:ln w="9525">
            <a:noFill/>
            <a:miter lim="800000"/>
            <a:headEnd/>
            <a:tailEnd/>
          </a:ln>
        </p:spPr>
        <p:txBody>
          <a:bodyPr wrap="none" lIns="0" tIns="0" rIns="0" bIns="0">
            <a:spAutoFit/>
          </a:bodyPr>
          <a:lstStyle/>
          <a:p>
            <a:pPr algn="ctr"/>
            <a:r>
              <a:rPr lang="en-GB" b="1">
                <a:solidFill>
                  <a:srgbClr val="000000"/>
                </a:solidFill>
              </a:rPr>
              <a:t>3000</a:t>
            </a:r>
            <a:endParaRPr lang="en-GB" b="1"/>
          </a:p>
        </p:txBody>
      </p:sp>
      <p:sp>
        <p:nvSpPr>
          <p:cNvPr id="90144" name="Text Box 68"/>
          <p:cNvSpPr txBox="1">
            <a:spLocks noChangeArrowheads="1"/>
          </p:cNvSpPr>
          <p:nvPr/>
        </p:nvSpPr>
        <p:spPr bwMode="auto">
          <a:xfrm rot="-5400000">
            <a:off x="-1268412" y="3648075"/>
            <a:ext cx="3654425" cy="581025"/>
          </a:xfrm>
          <a:prstGeom prst="rect">
            <a:avLst/>
          </a:prstGeom>
          <a:noFill/>
          <a:ln w="9525">
            <a:noFill/>
            <a:miter lim="800000"/>
            <a:headEnd/>
            <a:tailEnd/>
          </a:ln>
        </p:spPr>
        <p:txBody>
          <a:bodyPr>
            <a:spAutoFit/>
          </a:bodyPr>
          <a:lstStyle/>
          <a:p>
            <a:pPr algn="ctr"/>
            <a:r>
              <a:rPr lang="en-GB" b="1"/>
              <a:t>Change in LIC </a:t>
            </a:r>
            <a:br>
              <a:rPr lang="en-GB" b="1"/>
            </a:br>
            <a:r>
              <a:rPr lang="en-GB" b="1"/>
              <a:t>(mg Fe/g dw per year)</a:t>
            </a:r>
          </a:p>
        </p:txBody>
      </p:sp>
      <p:sp>
        <p:nvSpPr>
          <p:cNvPr id="90145" name="Text Box 69"/>
          <p:cNvSpPr txBox="1">
            <a:spLocks noChangeArrowheads="1"/>
          </p:cNvSpPr>
          <p:nvPr/>
        </p:nvSpPr>
        <p:spPr bwMode="auto">
          <a:xfrm>
            <a:off x="2832100" y="5969000"/>
            <a:ext cx="4186238" cy="336550"/>
          </a:xfrm>
          <a:prstGeom prst="rect">
            <a:avLst/>
          </a:prstGeom>
          <a:noFill/>
          <a:ln w="9525">
            <a:noFill/>
            <a:miter lim="800000"/>
            <a:headEnd/>
            <a:tailEnd/>
          </a:ln>
        </p:spPr>
        <p:txBody>
          <a:bodyPr wrap="none">
            <a:spAutoFit/>
          </a:bodyPr>
          <a:lstStyle/>
          <a:p>
            <a:pPr algn="ctr"/>
            <a:r>
              <a:rPr lang="en-GB" b="1"/>
              <a:t>Change in serum ferritin (</a:t>
            </a:r>
            <a:r>
              <a:rPr lang="en-GB" b="1">
                <a:cs typeface="Arial" pitchFamily="34" charset="0"/>
                <a:sym typeface="Symbol" pitchFamily="18" charset="2"/>
              </a:rPr>
              <a:t>ng</a:t>
            </a:r>
            <a:r>
              <a:rPr lang="en-GB" b="1">
                <a:sym typeface="Symbol" pitchFamily="18" charset="2"/>
              </a:rPr>
              <a:t>/m</a:t>
            </a:r>
            <a:r>
              <a:rPr lang="en-GB" b="1"/>
              <a:t>L per year)</a:t>
            </a:r>
          </a:p>
        </p:txBody>
      </p:sp>
      <p:sp>
        <p:nvSpPr>
          <p:cNvPr id="90146" name="Text Box 74"/>
          <p:cNvSpPr txBox="1">
            <a:spLocks noChangeArrowheads="1"/>
          </p:cNvSpPr>
          <p:nvPr/>
        </p:nvSpPr>
        <p:spPr bwMode="auto">
          <a:xfrm>
            <a:off x="871538" y="1789113"/>
            <a:ext cx="1697037" cy="336550"/>
          </a:xfrm>
          <a:prstGeom prst="rect">
            <a:avLst/>
          </a:prstGeom>
          <a:noFill/>
          <a:ln w="9525">
            <a:noFill/>
            <a:miter lim="800000"/>
            <a:headEnd/>
            <a:tailEnd/>
          </a:ln>
        </p:spPr>
        <p:txBody>
          <a:bodyPr wrap="none">
            <a:spAutoFit/>
          </a:bodyPr>
          <a:lstStyle/>
          <a:p>
            <a:r>
              <a:rPr lang="en-GB" b="1">
                <a:sym typeface="Symbol" pitchFamily="18" charset="2"/>
              </a:rPr>
              <a:t>Regression line</a:t>
            </a:r>
            <a:endParaRPr lang="en-GB" b="1"/>
          </a:p>
        </p:txBody>
      </p:sp>
      <p:sp>
        <p:nvSpPr>
          <p:cNvPr id="90147" name="Line 75"/>
          <p:cNvSpPr>
            <a:spLocks noChangeShapeType="1"/>
          </p:cNvSpPr>
          <p:nvPr/>
        </p:nvSpPr>
        <p:spPr bwMode="auto">
          <a:xfrm>
            <a:off x="2644775" y="1970088"/>
            <a:ext cx="393700" cy="0"/>
          </a:xfrm>
          <a:prstGeom prst="line">
            <a:avLst/>
          </a:prstGeom>
          <a:noFill/>
          <a:ln w="28575">
            <a:solidFill>
              <a:schemeClr val="accent1"/>
            </a:solidFill>
            <a:prstDash val="dash"/>
            <a:round/>
            <a:headEnd/>
            <a:tailEnd/>
          </a:ln>
        </p:spPr>
        <p:txBody>
          <a:bodyPr/>
          <a:lstStyle/>
          <a:p>
            <a:endParaRPr lang="en-US"/>
          </a:p>
        </p:txBody>
      </p:sp>
      <p:sp>
        <p:nvSpPr>
          <p:cNvPr id="90148" name="Line 76"/>
          <p:cNvSpPr>
            <a:spLocks noChangeShapeType="1"/>
          </p:cNvSpPr>
          <p:nvPr/>
        </p:nvSpPr>
        <p:spPr bwMode="auto">
          <a:xfrm>
            <a:off x="3702050" y="1970088"/>
            <a:ext cx="393700" cy="0"/>
          </a:xfrm>
          <a:prstGeom prst="line">
            <a:avLst/>
          </a:prstGeom>
          <a:noFill/>
          <a:ln w="28575">
            <a:solidFill>
              <a:srgbClr val="923222"/>
            </a:solidFill>
            <a:prstDash val="dash"/>
            <a:round/>
            <a:headEnd/>
            <a:tailEnd/>
          </a:ln>
        </p:spPr>
        <p:txBody>
          <a:bodyPr/>
          <a:lstStyle/>
          <a:p>
            <a:endParaRPr lang="en-US"/>
          </a:p>
        </p:txBody>
      </p:sp>
      <p:sp>
        <p:nvSpPr>
          <p:cNvPr id="90149" name="Line 77"/>
          <p:cNvSpPr>
            <a:spLocks noChangeShapeType="1"/>
          </p:cNvSpPr>
          <p:nvPr/>
        </p:nvSpPr>
        <p:spPr bwMode="auto">
          <a:xfrm>
            <a:off x="4633913" y="1970088"/>
            <a:ext cx="312737" cy="0"/>
          </a:xfrm>
          <a:prstGeom prst="line">
            <a:avLst/>
          </a:prstGeom>
          <a:noFill/>
          <a:ln w="28575">
            <a:solidFill>
              <a:srgbClr val="923222"/>
            </a:solidFill>
            <a:round/>
            <a:headEnd/>
            <a:tailEnd/>
          </a:ln>
        </p:spPr>
        <p:txBody>
          <a:bodyPr/>
          <a:lstStyle/>
          <a:p>
            <a:endParaRPr lang="en-US"/>
          </a:p>
        </p:txBody>
      </p:sp>
      <p:sp>
        <p:nvSpPr>
          <p:cNvPr id="90150" name="Line 78"/>
          <p:cNvSpPr>
            <a:spLocks noChangeShapeType="1"/>
          </p:cNvSpPr>
          <p:nvPr/>
        </p:nvSpPr>
        <p:spPr bwMode="auto">
          <a:xfrm>
            <a:off x="6530975" y="1970088"/>
            <a:ext cx="288925" cy="0"/>
          </a:xfrm>
          <a:prstGeom prst="line">
            <a:avLst/>
          </a:prstGeom>
          <a:noFill/>
          <a:ln w="28575">
            <a:solidFill>
              <a:schemeClr val="folHlink"/>
            </a:solidFill>
            <a:round/>
            <a:headEnd/>
            <a:tailEnd/>
          </a:ln>
        </p:spPr>
        <p:txBody>
          <a:bodyPr/>
          <a:lstStyle/>
          <a:p>
            <a:endParaRPr lang="en-US"/>
          </a:p>
        </p:txBody>
      </p:sp>
      <p:sp>
        <p:nvSpPr>
          <p:cNvPr id="90151" name="Rectangle 76"/>
          <p:cNvSpPr>
            <a:spLocks noChangeArrowheads="1"/>
          </p:cNvSpPr>
          <p:nvPr/>
        </p:nvSpPr>
        <p:spPr bwMode="auto">
          <a:xfrm>
            <a:off x="3684588" y="1643063"/>
            <a:ext cx="111125" cy="111125"/>
          </a:xfrm>
          <a:prstGeom prst="rect">
            <a:avLst/>
          </a:prstGeom>
          <a:solidFill>
            <a:schemeClr val="accent2"/>
          </a:solidFill>
          <a:ln w="15875">
            <a:noFill/>
            <a:miter lim="800000"/>
            <a:headEnd/>
            <a:tailEnd/>
          </a:ln>
        </p:spPr>
        <p:txBody>
          <a:bodyPr/>
          <a:lstStyle/>
          <a:p>
            <a:endParaRPr lang="en-US"/>
          </a:p>
        </p:txBody>
      </p:sp>
      <p:sp>
        <p:nvSpPr>
          <p:cNvPr id="90152" name="Rectangle 77"/>
          <p:cNvSpPr>
            <a:spLocks noChangeArrowheads="1"/>
          </p:cNvSpPr>
          <p:nvPr/>
        </p:nvSpPr>
        <p:spPr bwMode="auto">
          <a:xfrm rot="2700000">
            <a:off x="2670175" y="1644650"/>
            <a:ext cx="111125" cy="111125"/>
          </a:xfrm>
          <a:prstGeom prst="rect">
            <a:avLst/>
          </a:prstGeom>
          <a:solidFill>
            <a:srgbClr val="EC8026"/>
          </a:solidFill>
          <a:ln w="15875">
            <a:noFill/>
            <a:miter lim="800000"/>
            <a:headEnd/>
            <a:tailEnd/>
          </a:ln>
        </p:spPr>
        <p:txBody>
          <a:bodyPr/>
          <a:lstStyle/>
          <a:p>
            <a:endParaRPr lang="en-US"/>
          </a:p>
        </p:txBody>
      </p:sp>
      <p:sp>
        <p:nvSpPr>
          <p:cNvPr id="90153" name="Oval 25"/>
          <p:cNvSpPr>
            <a:spLocks noChangeArrowheads="1"/>
          </p:cNvSpPr>
          <p:nvPr/>
        </p:nvSpPr>
        <p:spPr bwMode="auto">
          <a:xfrm>
            <a:off x="4616450" y="1641475"/>
            <a:ext cx="114300" cy="114300"/>
          </a:xfrm>
          <a:prstGeom prst="ellipse">
            <a:avLst/>
          </a:prstGeom>
          <a:solidFill>
            <a:srgbClr val="923222"/>
          </a:solidFill>
          <a:ln w="9525">
            <a:solidFill>
              <a:srgbClr val="923222"/>
            </a:solidFill>
            <a:round/>
            <a:headEnd/>
            <a:tailEnd/>
          </a:ln>
        </p:spPr>
        <p:txBody>
          <a:bodyPr wrap="none" anchor="ctr"/>
          <a:lstStyle/>
          <a:p>
            <a:pPr algn="ctr"/>
            <a:endParaRPr lang="en-US"/>
          </a:p>
        </p:txBody>
      </p:sp>
      <p:sp>
        <p:nvSpPr>
          <p:cNvPr id="90154" name="Text Box 70"/>
          <p:cNvSpPr txBox="1">
            <a:spLocks noChangeArrowheads="1"/>
          </p:cNvSpPr>
          <p:nvPr/>
        </p:nvSpPr>
        <p:spPr bwMode="auto">
          <a:xfrm>
            <a:off x="2811463" y="1530350"/>
            <a:ext cx="635000" cy="336550"/>
          </a:xfrm>
          <a:prstGeom prst="rect">
            <a:avLst/>
          </a:prstGeom>
          <a:noFill/>
          <a:ln w="9525">
            <a:noFill/>
            <a:miter lim="800000"/>
            <a:headEnd/>
            <a:tailEnd/>
          </a:ln>
        </p:spPr>
        <p:txBody>
          <a:bodyPr wrap="none">
            <a:spAutoFit/>
          </a:bodyPr>
          <a:lstStyle/>
          <a:p>
            <a:r>
              <a:rPr lang="en-GB" b="1"/>
              <a:t>MDS</a:t>
            </a:r>
          </a:p>
        </p:txBody>
      </p:sp>
      <p:sp>
        <p:nvSpPr>
          <p:cNvPr id="90155" name="Text Box 71"/>
          <p:cNvSpPr txBox="1">
            <a:spLocks noChangeArrowheads="1"/>
          </p:cNvSpPr>
          <p:nvPr/>
        </p:nvSpPr>
        <p:spPr bwMode="auto">
          <a:xfrm>
            <a:off x="3805238" y="1530350"/>
            <a:ext cx="622300" cy="336550"/>
          </a:xfrm>
          <a:prstGeom prst="rect">
            <a:avLst/>
          </a:prstGeom>
          <a:noFill/>
          <a:ln w="9525">
            <a:noFill/>
            <a:miter lim="800000"/>
            <a:headEnd/>
            <a:tailEnd/>
          </a:ln>
        </p:spPr>
        <p:txBody>
          <a:bodyPr wrap="none">
            <a:spAutoFit/>
          </a:bodyPr>
          <a:lstStyle/>
          <a:p>
            <a:r>
              <a:rPr lang="en-GB" b="1"/>
              <a:t>DBA</a:t>
            </a:r>
          </a:p>
        </p:txBody>
      </p:sp>
      <p:sp>
        <p:nvSpPr>
          <p:cNvPr id="90156" name="Text Box 72"/>
          <p:cNvSpPr txBox="1">
            <a:spLocks noChangeArrowheads="1"/>
          </p:cNvSpPr>
          <p:nvPr/>
        </p:nvSpPr>
        <p:spPr bwMode="auto">
          <a:xfrm>
            <a:off x="4757738" y="1530350"/>
            <a:ext cx="1597025" cy="336550"/>
          </a:xfrm>
          <a:prstGeom prst="rect">
            <a:avLst/>
          </a:prstGeom>
          <a:noFill/>
          <a:ln w="9525">
            <a:noFill/>
            <a:miter lim="800000"/>
            <a:headEnd/>
            <a:tailEnd/>
          </a:ln>
        </p:spPr>
        <p:txBody>
          <a:bodyPr wrap="none">
            <a:spAutoFit/>
          </a:bodyPr>
          <a:lstStyle/>
          <a:p>
            <a:r>
              <a:rPr lang="en-GB" b="1"/>
              <a:t>Other anemias</a:t>
            </a:r>
          </a:p>
        </p:txBody>
      </p:sp>
      <p:sp>
        <p:nvSpPr>
          <p:cNvPr id="90157" name="Text Box 73"/>
          <p:cNvSpPr txBox="1">
            <a:spLocks noChangeArrowheads="1"/>
          </p:cNvSpPr>
          <p:nvPr/>
        </p:nvSpPr>
        <p:spPr bwMode="auto">
          <a:xfrm>
            <a:off x="6729413" y="1530350"/>
            <a:ext cx="1539875" cy="336550"/>
          </a:xfrm>
          <a:prstGeom prst="rect">
            <a:avLst/>
          </a:prstGeom>
          <a:noFill/>
          <a:ln w="9525">
            <a:noFill/>
            <a:miter lim="800000"/>
            <a:headEnd/>
            <a:tailEnd/>
          </a:ln>
        </p:spPr>
        <p:txBody>
          <a:bodyPr wrap="none">
            <a:spAutoFit/>
          </a:bodyPr>
          <a:lstStyle/>
          <a:p>
            <a:r>
              <a:rPr lang="el-GR" b="1">
                <a:cs typeface="Arial" pitchFamily="34" charset="0"/>
                <a:sym typeface="Symbol" pitchFamily="18" charset="2"/>
              </a:rPr>
              <a:t>β</a:t>
            </a:r>
            <a:r>
              <a:rPr lang="en-GB" b="1"/>
              <a:t>-thalassemia</a:t>
            </a:r>
          </a:p>
        </p:txBody>
      </p:sp>
      <p:sp>
        <p:nvSpPr>
          <p:cNvPr id="90158" name="Rectangle 83"/>
          <p:cNvSpPr>
            <a:spLocks noChangeArrowheads="1"/>
          </p:cNvSpPr>
          <p:nvPr/>
        </p:nvSpPr>
        <p:spPr bwMode="auto">
          <a:xfrm>
            <a:off x="3684588" y="1643063"/>
            <a:ext cx="111125" cy="111125"/>
          </a:xfrm>
          <a:prstGeom prst="rect">
            <a:avLst/>
          </a:prstGeom>
          <a:solidFill>
            <a:srgbClr val="923222"/>
          </a:solidFill>
          <a:ln w="15875">
            <a:solidFill>
              <a:srgbClr val="923222"/>
            </a:solidFill>
            <a:miter lim="800000"/>
            <a:headEnd/>
            <a:tailEnd/>
          </a:ln>
        </p:spPr>
        <p:txBody>
          <a:bodyPr/>
          <a:lstStyle/>
          <a:p>
            <a:endParaRPr lang="en-US"/>
          </a:p>
        </p:txBody>
      </p:sp>
      <p:sp>
        <p:nvSpPr>
          <p:cNvPr id="90159" name="AutoShape 23"/>
          <p:cNvSpPr>
            <a:spLocks noChangeArrowheads="1"/>
          </p:cNvSpPr>
          <p:nvPr/>
        </p:nvSpPr>
        <p:spPr bwMode="auto">
          <a:xfrm>
            <a:off x="6542088" y="1641475"/>
            <a:ext cx="152400" cy="114300"/>
          </a:xfrm>
          <a:prstGeom prst="triangle">
            <a:avLst>
              <a:gd name="adj" fmla="val 50000"/>
            </a:avLst>
          </a:prstGeom>
          <a:solidFill>
            <a:schemeClr val="folHlink"/>
          </a:solidFill>
          <a:ln w="9525">
            <a:noFill/>
            <a:miter lim="800000"/>
            <a:headEnd/>
            <a:tailEnd/>
          </a:ln>
        </p:spPr>
        <p:txBody>
          <a:bodyPr wrap="none" anchor="ctr"/>
          <a:lstStyle/>
          <a:p>
            <a:pPr algn="ctr"/>
            <a:endParaRPr 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35038" y="1273194"/>
            <a:ext cx="7161212"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2000" dirty="0">
                <a:solidFill>
                  <a:srgbClr val="000000"/>
                </a:solidFill>
              </a:rPr>
              <a:t>Both R2* and R2 calibrations appear to have similar calibrations in SCD and thalassaemia</a:t>
            </a:r>
          </a:p>
        </p:txBody>
      </p:sp>
      <p:sp>
        <p:nvSpPr>
          <p:cNvPr id="4" name="Footer Placeholder 3"/>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6" name="Slide Number Placeholder 5"/>
          <p:cNvSpPr>
            <a:spLocks noGrp="1"/>
          </p:cNvSpPr>
          <p:nvPr>
            <p:ph type="sldNum" sz="quarter" idx="4294967295"/>
          </p:nvPr>
        </p:nvSpPr>
        <p:spPr>
          <a:xfrm>
            <a:off x="6553200" y="6465888"/>
            <a:ext cx="2133600" cy="365125"/>
          </a:xfrm>
          <a:prstGeom prst="rect">
            <a:avLst/>
          </a:prstGeom>
        </p:spPr>
        <p:txBody>
          <a:bodyPr/>
          <a:lstStyle/>
          <a:p>
            <a:pPr>
              <a:defRPr/>
            </a:pPr>
            <a:fld id="{D9437268-8633-2748-A703-64FD828C6AB0}" type="slidenum">
              <a:rPr lang="en-US" smtClean="0"/>
              <a:pPr>
                <a:defRPr/>
              </a:pPr>
              <a:t>88</a:t>
            </a:fld>
            <a:endParaRPr lang="en-US"/>
          </a:p>
        </p:txBody>
      </p:sp>
      <p:sp>
        <p:nvSpPr>
          <p:cNvPr id="33588" name="Rectangle 3"/>
          <p:cNvSpPr>
            <a:spLocks noGrp="1" noChangeArrowheads="1"/>
          </p:cNvSpPr>
          <p:nvPr>
            <p:ph type="title" idx="4294967295"/>
          </p:nvPr>
        </p:nvSpPr>
        <p:spPr>
          <a:xfrm>
            <a:off x="3178175" y="260350"/>
            <a:ext cx="5965825" cy="1143000"/>
          </a:xfrm>
          <a:prstGeom prst="rect">
            <a:avLst/>
          </a:prstGeom>
        </p:spPr>
        <p:txBody>
          <a:bodyPr/>
          <a:lstStyle/>
          <a:p>
            <a:r>
              <a:rPr lang="en-AU" sz="2400" dirty="0"/>
              <a:t>R2 measurements correlate with </a:t>
            </a:r>
            <a:br>
              <a:rPr lang="en-AU" sz="2400" dirty="0"/>
            </a:br>
            <a:r>
              <a:rPr lang="en-AU" sz="2400" dirty="0"/>
              <a:t>liver biopsy iron concentration</a:t>
            </a:r>
            <a:endParaRPr lang="en-GB" sz="2400" dirty="0"/>
          </a:p>
        </p:txBody>
      </p:sp>
      <p:grpSp>
        <p:nvGrpSpPr>
          <p:cNvPr id="3" name="Group 2"/>
          <p:cNvGrpSpPr/>
          <p:nvPr/>
        </p:nvGrpSpPr>
        <p:grpSpPr>
          <a:xfrm>
            <a:off x="316979" y="2063872"/>
            <a:ext cx="8579986" cy="4210828"/>
            <a:chOff x="316979" y="2063872"/>
            <a:chExt cx="8579986" cy="4210828"/>
          </a:xfrm>
        </p:grpSpPr>
        <p:sp>
          <p:nvSpPr>
            <p:cNvPr id="32770" name="Text Box 7"/>
            <p:cNvSpPr txBox="1">
              <a:spLocks noChangeArrowheads="1"/>
            </p:cNvSpPr>
            <p:nvPr/>
          </p:nvSpPr>
          <p:spPr bwMode="auto">
            <a:xfrm rot="-5400000">
              <a:off x="4437180" y="3626078"/>
              <a:ext cx="8030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0" hangingPunct="0"/>
              <a:r>
                <a:rPr lang="en-GB" sz="1400" b="1">
                  <a:solidFill>
                    <a:srgbClr val="000000"/>
                  </a:solidFill>
                </a:rPr>
                <a:t>R2 (Hz)</a:t>
              </a:r>
            </a:p>
          </p:txBody>
        </p:sp>
        <p:sp>
          <p:nvSpPr>
            <p:cNvPr id="32771" name="Text Box 8"/>
            <p:cNvSpPr txBox="1">
              <a:spLocks noChangeArrowheads="1"/>
            </p:cNvSpPr>
            <p:nvPr/>
          </p:nvSpPr>
          <p:spPr bwMode="auto">
            <a:xfrm>
              <a:off x="5658506" y="5646126"/>
              <a:ext cx="28180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0" hangingPunct="0"/>
              <a:r>
                <a:rPr lang="en-GB" sz="1400" b="1" dirty="0">
                  <a:solidFill>
                    <a:srgbClr val="000000"/>
                  </a:solidFill>
                </a:rPr>
                <a:t>Estimated LIC (mg Fe/g dry </a:t>
              </a:r>
              <a:r>
                <a:rPr lang="en-GB" sz="1400" b="1" dirty="0" err="1">
                  <a:solidFill>
                    <a:srgbClr val="000000"/>
                  </a:solidFill>
                </a:rPr>
                <a:t>wt</a:t>
              </a:r>
              <a:r>
                <a:rPr lang="en-GB" sz="1400" b="1" dirty="0">
                  <a:solidFill>
                    <a:srgbClr val="000000"/>
                  </a:solidFill>
                </a:rPr>
                <a:t>)</a:t>
              </a:r>
            </a:p>
          </p:txBody>
        </p:sp>
        <p:grpSp>
          <p:nvGrpSpPr>
            <p:cNvPr id="32772" name="Group 9"/>
            <p:cNvGrpSpPr>
              <a:grpSpLocks/>
            </p:cNvGrpSpPr>
            <p:nvPr/>
          </p:nvGrpSpPr>
          <p:grpSpPr bwMode="auto">
            <a:xfrm>
              <a:off x="6864350" y="4016353"/>
              <a:ext cx="2032615" cy="954088"/>
              <a:chOff x="4186" y="2359"/>
              <a:chExt cx="1339" cy="601"/>
            </a:xfrm>
          </p:grpSpPr>
          <p:sp>
            <p:nvSpPr>
              <p:cNvPr id="32773" name="Text Box 10"/>
              <p:cNvSpPr txBox="1">
                <a:spLocks noChangeArrowheads="1"/>
              </p:cNvSpPr>
              <p:nvPr/>
            </p:nvSpPr>
            <p:spPr bwMode="auto">
              <a:xfrm>
                <a:off x="4282" y="2359"/>
                <a:ext cx="1243" cy="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hangingPunct="0"/>
                <a:r>
                  <a:rPr lang="en-GB" sz="1400" dirty="0">
                    <a:solidFill>
                      <a:srgbClr val="000000"/>
                    </a:solidFill>
                  </a:rPr>
                  <a:t>LIC by R2*, R = 0.96</a:t>
                </a:r>
              </a:p>
              <a:p>
                <a:pPr eaLnBrk="0" hangingPunct="0"/>
                <a:r>
                  <a:rPr lang="en-GB" sz="1400" dirty="0">
                    <a:solidFill>
                      <a:srgbClr val="000000"/>
                    </a:solidFill>
                  </a:rPr>
                  <a:t>St Pierre calibration</a:t>
                </a:r>
              </a:p>
              <a:p>
                <a:pPr eaLnBrk="0" hangingPunct="0"/>
                <a:r>
                  <a:rPr lang="en-GB" sz="1400" dirty="0">
                    <a:solidFill>
                      <a:srgbClr val="000000"/>
                    </a:solidFill>
                  </a:rPr>
                  <a:t>Biopsy</a:t>
                </a:r>
                <a:r>
                  <a:rPr lang="en-GB" sz="1400" dirty="0">
                    <a:solidFill>
                      <a:srgbClr val="000000"/>
                    </a:solidFill>
                    <a:cs typeface="Arial" charset="0"/>
                  </a:rPr>
                  <a:t>–</a:t>
                </a:r>
                <a:r>
                  <a:rPr lang="en-GB" sz="1400" dirty="0">
                    <a:solidFill>
                      <a:srgbClr val="000000"/>
                    </a:solidFill>
                  </a:rPr>
                  <a:t>LIC, R = 0.97</a:t>
                </a:r>
              </a:p>
              <a:p>
                <a:pPr eaLnBrk="0" hangingPunct="0"/>
                <a:r>
                  <a:rPr lang="en-GB" sz="1400" dirty="0">
                    <a:solidFill>
                      <a:srgbClr val="000000"/>
                    </a:solidFill>
                  </a:rPr>
                  <a:t>Controls</a:t>
                </a:r>
              </a:p>
            </p:txBody>
          </p:sp>
          <p:sp>
            <p:nvSpPr>
              <p:cNvPr id="32774" name="AutoShape 11"/>
              <p:cNvSpPr>
                <a:spLocks noChangeArrowheads="1"/>
              </p:cNvSpPr>
              <p:nvPr/>
            </p:nvSpPr>
            <p:spPr bwMode="auto">
              <a:xfrm>
                <a:off x="4219" y="2689"/>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775" name="Oval 12"/>
              <p:cNvSpPr>
                <a:spLocks noChangeArrowheads="1"/>
              </p:cNvSpPr>
              <p:nvPr/>
            </p:nvSpPr>
            <p:spPr bwMode="auto">
              <a:xfrm>
                <a:off x="4231" y="242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76" name="Oval 13"/>
              <p:cNvSpPr>
                <a:spLocks noChangeArrowheads="1"/>
              </p:cNvSpPr>
              <p:nvPr/>
            </p:nvSpPr>
            <p:spPr bwMode="auto">
              <a:xfrm>
                <a:off x="4222" y="2822"/>
                <a:ext cx="52" cy="52"/>
              </a:xfrm>
              <a:prstGeom prst="ellipse">
                <a:avLst/>
              </a:prstGeom>
              <a:noFill/>
              <a:ln w="19050">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2777" name="Line 14"/>
              <p:cNvSpPr>
                <a:spLocks noChangeShapeType="1"/>
              </p:cNvSpPr>
              <p:nvPr/>
            </p:nvSpPr>
            <p:spPr bwMode="auto">
              <a:xfrm>
                <a:off x="4186" y="2580"/>
                <a:ext cx="124" cy="0"/>
              </a:xfrm>
              <a:prstGeom prst="line">
                <a:avLst/>
              </a:prstGeom>
              <a:noFill/>
              <a:ln w="2857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grpSp>
        <p:grpSp>
          <p:nvGrpSpPr>
            <p:cNvPr id="32778" name="Group 15"/>
            <p:cNvGrpSpPr>
              <a:grpSpLocks/>
            </p:cNvGrpSpPr>
            <p:nvPr/>
          </p:nvGrpSpPr>
          <p:grpSpPr bwMode="auto">
            <a:xfrm>
              <a:off x="5456238" y="2365867"/>
              <a:ext cx="3035300" cy="2781300"/>
              <a:chOff x="3378" y="1220"/>
              <a:chExt cx="2000" cy="1752"/>
            </a:xfrm>
          </p:grpSpPr>
          <p:sp>
            <p:nvSpPr>
              <p:cNvPr id="32779" name="Oval 16"/>
              <p:cNvSpPr>
                <a:spLocks noChangeArrowheads="1"/>
              </p:cNvSpPr>
              <p:nvPr/>
            </p:nvSpPr>
            <p:spPr bwMode="auto">
              <a:xfrm>
                <a:off x="4772" y="125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80" name="AutoShape 17"/>
              <p:cNvSpPr>
                <a:spLocks noChangeArrowheads="1"/>
              </p:cNvSpPr>
              <p:nvPr/>
            </p:nvSpPr>
            <p:spPr bwMode="auto">
              <a:xfrm>
                <a:off x="4019" y="2051"/>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781" name="Oval 18"/>
              <p:cNvSpPr>
                <a:spLocks noChangeArrowheads="1"/>
              </p:cNvSpPr>
              <p:nvPr/>
            </p:nvSpPr>
            <p:spPr bwMode="auto">
              <a:xfrm>
                <a:off x="5208" y="122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82" name="Oval 19"/>
              <p:cNvSpPr>
                <a:spLocks noChangeArrowheads="1"/>
              </p:cNvSpPr>
              <p:nvPr/>
            </p:nvSpPr>
            <p:spPr bwMode="auto">
              <a:xfrm>
                <a:off x="5034" y="146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83" name="Oval 20"/>
              <p:cNvSpPr>
                <a:spLocks noChangeArrowheads="1"/>
              </p:cNvSpPr>
              <p:nvPr/>
            </p:nvSpPr>
            <p:spPr bwMode="auto">
              <a:xfrm>
                <a:off x="4794" y="147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84" name="Oval 21"/>
              <p:cNvSpPr>
                <a:spLocks noChangeArrowheads="1"/>
              </p:cNvSpPr>
              <p:nvPr/>
            </p:nvSpPr>
            <p:spPr bwMode="auto">
              <a:xfrm>
                <a:off x="4662" y="147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85" name="Oval 22"/>
              <p:cNvSpPr>
                <a:spLocks noChangeArrowheads="1"/>
              </p:cNvSpPr>
              <p:nvPr/>
            </p:nvSpPr>
            <p:spPr bwMode="auto">
              <a:xfrm>
                <a:off x="4480" y="152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86" name="Oval 23"/>
              <p:cNvSpPr>
                <a:spLocks noChangeArrowheads="1"/>
              </p:cNvSpPr>
              <p:nvPr/>
            </p:nvSpPr>
            <p:spPr bwMode="auto">
              <a:xfrm>
                <a:off x="5010" y="153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87" name="Oval 24"/>
              <p:cNvSpPr>
                <a:spLocks noChangeArrowheads="1"/>
              </p:cNvSpPr>
              <p:nvPr/>
            </p:nvSpPr>
            <p:spPr bwMode="auto">
              <a:xfrm>
                <a:off x="5074" y="159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88" name="Oval 25"/>
              <p:cNvSpPr>
                <a:spLocks noChangeArrowheads="1"/>
              </p:cNvSpPr>
              <p:nvPr/>
            </p:nvSpPr>
            <p:spPr bwMode="auto">
              <a:xfrm>
                <a:off x="5162" y="160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89" name="Oval 26"/>
              <p:cNvSpPr>
                <a:spLocks noChangeArrowheads="1"/>
              </p:cNvSpPr>
              <p:nvPr/>
            </p:nvSpPr>
            <p:spPr bwMode="auto">
              <a:xfrm>
                <a:off x="5156" y="163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90" name="Oval 27"/>
              <p:cNvSpPr>
                <a:spLocks noChangeArrowheads="1"/>
              </p:cNvSpPr>
              <p:nvPr/>
            </p:nvSpPr>
            <p:spPr bwMode="auto">
              <a:xfrm>
                <a:off x="5222" y="163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91" name="Oval 28"/>
              <p:cNvSpPr>
                <a:spLocks noChangeArrowheads="1"/>
              </p:cNvSpPr>
              <p:nvPr/>
            </p:nvSpPr>
            <p:spPr bwMode="auto">
              <a:xfrm>
                <a:off x="4838" y="166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92" name="Oval 29"/>
              <p:cNvSpPr>
                <a:spLocks noChangeArrowheads="1"/>
              </p:cNvSpPr>
              <p:nvPr/>
            </p:nvSpPr>
            <p:spPr bwMode="auto">
              <a:xfrm>
                <a:off x="4826" y="169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93" name="Oval 30"/>
              <p:cNvSpPr>
                <a:spLocks noChangeArrowheads="1"/>
              </p:cNvSpPr>
              <p:nvPr/>
            </p:nvSpPr>
            <p:spPr bwMode="auto">
              <a:xfrm>
                <a:off x="4848" y="193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94" name="Oval 31"/>
              <p:cNvSpPr>
                <a:spLocks noChangeArrowheads="1"/>
              </p:cNvSpPr>
              <p:nvPr/>
            </p:nvSpPr>
            <p:spPr bwMode="auto">
              <a:xfrm>
                <a:off x="4722" y="186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95" name="Oval 32"/>
              <p:cNvSpPr>
                <a:spLocks noChangeArrowheads="1"/>
              </p:cNvSpPr>
              <p:nvPr/>
            </p:nvSpPr>
            <p:spPr bwMode="auto">
              <a:xfrm>
                <a:off x="4704" y="165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96" name="Oval 33"/>
              <p:cNvSpPr>
                <a:spLocks noChangeArrowheads="1"/>
              </p:cNvSpPr>
              <p:nvPr/>
            </p:nvSpPr>
            <p:spPr bwMode="auto">
              <a:xfrm>
                <a:off x="4532" y="169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97" name="Oval 34"/>
              <p:cNvSpPr>
                <a:spLocks noChangeArrowheads="1"/>
              </p:cNvSpPr>
              <p:nvPr/>
            </p:nvSpPr>
            <p:spPr bwMode="auto">
              <a:xfrm>
                <a:off x="4680" y="179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98" name="Oval 35"/>
              <p:cNvSpPr>
                <a:spLocks noChangeArrowheads="1"/>
              </p:cNvSpPr>
              <p:nvPr/>
            </p:nvSpPr>
            <p:spPr bwMode="auto">
              <a:xfrm>
                <a:off x="4576" y="182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799" name="Oval 36"/>
              <p:cNvSpPr>
                <a:spLocks noChangeArrowheads="1"/>
              </p:cNvSpPr>
              <p:nvPr/>
            </p:nvSpPr>
            <p:spPr bwMode="auto">
              <a:xfrm>
                <a:off x="4514" y="187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00" name="Oval 37"/>
              <p:cNvSpPr>
                <a:spLocks noChangeArrowheads="1"/>
              </p:cNvSpPr>
              <p:nvPr/>
            </p:nvSpPr>
            <p:spPr bwMode="auto">
              <a:xfrm>
                <a:off x="4338" y="182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01" name="Oval 38"/>
              <p:cNvSpPr>
                <a:spLocks noChangeArrowheads="1"/>
              </p:cNvSpPr>
              <p:nvPr/>
            </p:nvSpPr>
            <p:spPr bwMode="auto">
              <a:xfrm>
                <a:off x="4370" y="185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02" name="Oval 39"/>
              <p:cNvSpPr>
                <a:spLocks noChangeArrowheads="1"/>
              </p:cNvSpPr>
              <p:nvPr/>
            </p:nvSpPr>
            <p:spPr bwMode="auto">
              <a:xfrm>
                <a:off x="4404" y="197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03" name="Oval 40"/>
              <p:cNvSpPr>
                <a:spLocks noChangeArrowheads="1"/>
              </p:cNvSpPr>
              <p:nvPr/>
            </p:nvSpPr>
            <p:spPr bwMode="auto">
              <a:xfrm>
                <a:off x="4340" y="190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04" name="Oval 41"/>
              <p:cNvSpPr>
                <a:spLocks noChangeArrowheads="1"/>
              </p:cNvSpPr>
              <p:nvPr/>
            </p:nvSpPr>
            <p:spPr bwMode="auto">
              <a:xfrm>
                <a:off x="4348" y="196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05" name="Oval 42"/>
              <p:cNvSpPr>
                <a:spLocks noChangeArrowheads="1"/>
              </p:cNvSpPr>
              <p:nvPr/>
            </p:nvSpPr>
            <p:spPr bwMode="auto">
              <a:xfrm>
                <a:off x="4276" y="212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06" name="Oval 43"/>
              <p:cNvSpPr>
                <a:spLocks noChangeArrowheads="1"/>
              </p:cNvSpPr>
              <p:nvPr/>
            </p:nvSpPr>
            <p:spPr bwMode="auto">
              <a:xfrm>
                <a:off x="4246" y="216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07" name="Oval 44"/>
              <p:cNvSpPr>
                <a:spLocks noChangeArrowheads="1"/>
              </p:cNvSpPr>
              <p:nvPr/>
            </p:nvSpPr>
            <p:spPr bwMode="auto">
              <a:xfrm>
                <a:off x="4202" y="225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08" name="Oval 45"/>
              <p:cNvSpPr>
                <a:spLocks noChangeArrowheads="1"/>
              </p:cNvSpPr>
              <p:nvPr/>
            </p:nvSpPr>
            <p:spPr bwMode="auto">
              <a:xfrm>
                <a:off x="4290" y="204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09" name="Oval 46"/>
              <p:cNvSpPr>
                <a:spLocks noChangeArrowheads="1"/>
              </p:cNvSpPr>
              <p:nvPr/>
            </p:nvSpPr>
            <p:spPr bwMode="auto">
              <a:xfrm>
                <a:off x="4284" y="201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10" name="Oval 47"/>
              <p:cNvSpPr>
                <a:spLocks noChangeArrowheads="1"/>
              </p:cNvSpPr>
              <p:nvPr/>
            </p:nvSpPr>
            <p:spPr bwMode="auto">
              <a:xfrm>
                <a:off x="4268" y="197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11" name="Oval 48"/>
              <p:cNvSpPr>
                <a:spLocks noChangeArrowheads="1"/>
              </p:cNvSpPr>
              <p:nvPr/>
            </p:nvSpPr>
            <p:spPr bwMode="auto">
              <a:xfrm>
                <a:off x="4242" y="196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12" name="Oval 49"/>
              <p:cNvSpPr>
                <a:spLocks noChangeArrowheads="1"/>
              </p:cNvSpPr>
              <p:nvPr/>
            </p:nvSpPr>
            <p:spPr bwMode="auto">
              <a:xfrm>
                <a:off x="4224" y="203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13" name="Oval 50"/>
              <p:cNvSpPr>
                <a:spLocks noChangeArrowheads="1"/>
              </p:cNvSpPr>
              <p:nvPr/>
            </p:nvSpPr>
            <p:spPr bwMode="auto">
              <a:xfrm>
                <a:off x="4100" y="201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14" name="Oval 51"/>
              <p:cNvSpPr>
                <a:spLocks noChangeArrowheads="1"/>
              </p:cNvSpPr>
              <p:nvPr/>
            </p:nvSpPr>
            <p:spPr bwMode="auto">
              <a:xfrm>
                <a:off x="3940" y="207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15" name="Oval 52"/>
              <p:cNvSpPr>
                <a:spLocks noChangeArrowheads="1"/>
              </p:cNvSpPr>
              <p:nvPr/>
            </p:nvSpPr>
            <p:spPr bwMode="auto">
              <a:xfrm>
                <a:off x="3908" y="210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16" name="Oval 53"/>
              <p:cNvSpPr>
                <a:spLocks noChangeArrowheads="1"/>
              </p:cNvSpPr>
              <p:nvPr/>
            </p:nvSpPr>
            <p:spPr bwMode="auto">
              <a:xfrm>
                <a:off x="4028" y="217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17" name="Oval 54"/>
              <p:cNvSpPr>
                <a:spLocks noChangeArrowheads="1"/>
              </p:cNvSpPr>
              <p:nvPr/>
            </p:nvSpPr>
            <p:spPr bwMode="auto">
              <a:xfrm>
                <a:off x="3974" y="218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18" name="Oval 55"/>
              <p:cNvSpPr>
                <a:spLocks noChangeArrowheads="1"/>
              </p:cNvSpPr>
              <p:nvPr/>
            </p:nvSpPr>
            <p:spPr bwMode="auto">
              <a:xfrm>
                <a:off x="4072" y="219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19" name="Oval 56"/>
              <p:cNvSpPr>
                <a:spLocks noChangeArrowheads="1"/>
              </p:cNvSpPr>
              <p:nvPr/>
            </p:nvSpPr>
            <p:spPr bwMode="auto">
              <a:xfrm>
                <a:off x="4130" y="214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20" name="Oval 57"/>
              <p:cNvSpPr>
                <a:spLocks noChangeArrowheads="1"/>
              </p:cNvSpPr>
              <p:nvPr/>
            </p:nvSpPr>
            <p:spPr bwMode="auto">
              <a:xfrm>
                <a:off x="4176" y="211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21" name="Oval 58"/>
              <p:cNvSpPr>
                <a:spLocks noChangeArrowheads="1"/>
              </p:cNvSpPr>
              <p:nvPr/>
            </p:nvSpPr>
            <p:spPr bwMode="auto">
              <a:xfrm>
                <a:off x="4116" y="210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22" name="AutoShape 59"/>
              <p:cNvSpPr>
                <a:spLocks noChangeArrowheads="1"/>
              </p:cNvSpPr>
              <p:nvPr/>
            </p:nvSpPr>
            <p:spPr bwMode="auto">
              <a:xfrm>
                <a:off x="4129" y="2093"/>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823" name="AutoShape 60"/>
              <p:cNvSpPr>
                <a:spLocks noChangeArrowheads="1"/>
              </p:cNvSpPr>
              <p:nvPr/>
            </p:nvSpPr>
            <p:spPr bwMode="auto">
              <a:xfrm>
                <a:off x="4235" y="2005"/>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824" name="AutoShape 61"/>
              <p:cNvSpPr>
                <a:spLocks noChangeArrowheads="1"/>
              </p:cNvSpPr>
              <p:nvPr/>
            </p:nvSpPr>
            <p:spPr bwMode="auto">
              <a:xfrm>
                <a:off x="4279" y="1961"/>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825" name="AutoShape 62"/>
              <p:cNvSpPr>
                <a:spLocks noChangeArrowheads="1"/>
              </p:cNvSpPr>
              <p:nvPr/>
            </p:nvSpPr>
            <p:spPr bwMode="auto">
              <a:xfrm>
                <a:off x="4381" y="1891"/>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826" name="AutoShape 63"/>
              <p:cNvSpPr>
                <a:spLocks noChangeArrowheads="1"/>
              </p:cNvSpPr>
              <p:nvPr/>
            </p:nvSpPr>
            <p:spPr bwMode="auto">
              <a:xfrm>
                <a:off x="4519" y="1813"/>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827" name="AutoShape 64"/>
              <p:cNvSpPr>
                <a:spLocks noChangeArrowheads="1"/>
              </p:cNvSpPr>
              <p:nvPr/>
            </p:nvSpPr>
            <p:spPr bwMode="auto">
              <a:xfrm>
                <a:off x="4545" y="1861"/>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828" name="AutoShape 65"/>
              <p:cNvSpPr>
                <a:spLocks noChangeArrowheads="1"/>
              </p:cNvSpPr>
              <p:nvPr/>
            </p:nvSpPr>
            <p:spPr bwMode="auto">
              <a:xfrm>
                <a:off x="4559" y="1685"/>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829" name="AutoShape 66"/>
              <p:cNvSpPr>
                <a:spLocks noChangeArrowheads="1"/>
              </p:cNvSpPr>
              <p:nvPr/>
            </p:nvSpPr>
            <p:spPr bwMode="auto">
              <a:xfrm>
                <a:off x="4675" y="1701"/>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830" name="Oval 67"/>
              <p:cNvSpPr>
                <a:spLocks noChangeArrowheads="1"/>
              </p:cNvSpPr>
              <p:nvPr/>
            </p:nvSpPr>
            <p:spPr bwMode="auto">
              <a:xfrm>
                <a:off x="4100" y="224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31" name="Oval 68"/>
              <p:cNvSpPr>
                <a:spLocks noChangeArrowheads="1"/>
              </p:cNvSpPr>
              <p:nvPr/>
            </p:nvSpPr>
            <p:spPr bwMode="auto">
              <a:xfrm>
                <a:off x="4118" y="226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32" name="Oval 69"/>
              <p:cNvSpPr>
                <a:spLocks noChangeArrowheads="1"/>
              </p:cNvSpPr>
              <p:nvPr/>
            </p:nvSpPr>
            <p:spPr bwMode="auto">
              <a:xfrm>
                <a:off x="4038" y="223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33" name="Oval 70"/>
              <p:cNvSpPr>
                <a:spLocks noChangeArrowheads="1"/>
              </p:cNvSpPr>
              <p:nvPr/>
            </p:nvSpPr>
            <p:spPr bwMode="auto">
              <a:xfrm>
                <a:off x="4054" y="224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34" name="Oval 71"/>
              <p:cNvSpPr>
                <a:spLocks noChangeArrowheads="1"/>
              </p:cNvSpPr>
              <p:nvPr/>
            </p:nvSpPr>
            <p:spPr bwMode="auto">
              <a:xfrm>
                <a:off x="4030" y="229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35" name="Oval 72"/>
              <p:cNvSpPr>
                <a:spLocks noChangeArrowheads="1"/>
              </p:cNvSpPr>
              <p:nvPr/>
            </p:nvSpPr>
            <p:spPr bwMode="auto">
              <a:xfrm>
                <a:off x="4010" y="226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36" name="Oval 73"/>
              <p:cNvSpPr>
                <a:spLocks noChangeArrowheads="1"/>
              </p:cNvSpPr>
              <p:nvPr/>
            </p:nvSpPr>
            <p:spPr bwMode="auto">
              <a:xfrm>
                <a:off x="3964" y="232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37" name="Oval 74"/>
              <p:cNvSpPr>
                <a:spLocks noChangeArrowheads="1"/>
              </p:cNvSpPr>
              <p:nvPr/>
            </p:nvSpPr>
            <p:spPr bwMode="auto">
              <a:xfrm>
                <a:off x="3920" y="230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38" name="Oval 75"/>
              <p:cNvSpPr>
                <a:spLocks noChangeArrowheads="1"/>
              </p:cNvSpPr>
              <p:nvPr/>
            </p:nvSpPr>
            <p:spPr bwMode="auto">
              <a:xfrm>
                <a:off x="3954" y="244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39" name="Oval 76"/>
              <p:cNvSpPr>
                <a:spLocks noChangeArrowheads="1"/>
              </p:cNvSpPr>
              <p:nvPr/>
            </p:nvSpPr>
            <p:spPr bwMode="auto">
              <a:xfrm>
                <a:off x="3870" y="219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40" name="Oval 77"/>
              <p:cNvSpPr>
                <a:spLocks noChangeArrowheads="1"/>
              </p:cNvSpPr>
              <p:nvPr/>
            </p:nvSpPr>
            <p:spPr bwMode="auto">
              <a:xfrm>
                <a:off x="3872" y="224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41" name="Oval 78"/>
              <p:cNvSpPr>
                <a:spLocks noChangeArrowheads="1"/>
              </p:cNvSpPr>
              <p:nvPr/>
            </p:nvSpPr>
            <p:spPr bwMode="auto">
              <a:xfrm>
                <a:off x="3874" y="227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42" name="Oval 79"/>
              <p:cNvSpPr>
                <a:spLocks noChangeArrowheads="1"/>
              </p:cNvSpPr>
              <p:nvPr/>
            </p:nvSpPr>
            <p:spPr bwMode="auto">
              <a:xfrm>
                <a:off x="3836" y="226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43" name="Oval 80"/>
              <p:cNvSpPr>
                <a:spLocks noChangeArrowheads="1"/>
              </p:cNvSpPr>
              <p:nvPr/>
            </p:nvSpPr>
            <p:spPr bwMode="auto">
              <a:xfrm>
                <a:off x="3822" y="231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44" name="Oval 81"/>
              <p:cNvSpPr>
                <a:spLocks noChangeArrowheads="1"/>
              </p:cNvSpPr>
              <p:nvPr/>
            </p:nvSpPr>
            <p:spPr bwMode="auto">
              <a:xfrm>
                <a:off x="3812" y="231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45" name="Oval 82"/>
              <p:cNvSpPr>
                <a:spLocks noChangeArrowheads="1"/>
              </p:cNvSpPr>
              <p:nvPr/>
            </p:nvSpPr>
            <p:spPr bwMode="auto">
              <a:xfrm>
                <a:off x="3780" y="230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46" name="Oval 83"/>
              <p:cNvSpPr>
                <a:spLocks noChangeArrowheads="1"/>
              </p:cNvSpPr>
              <p:nvPr/>
            </p:nvSpPr>
            <p:spPr bwMode="auto">
              <a:xfrm>
                <a:off x="3746" y="231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47" name="Oval 84"/>
              <p:cNvSpPr>
                <a:spLocks noChangeArrowheads="1"/>
              </p:cNvSpPr>
              <p:nvPr/>
            </p:nvSpPr>
            <p:spPr bwMode="auto">
              <a:xfrm>
                <a:off x="3836" y="234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48" name="Oval 85"/>
              <p:cNvSpPr>
                <a:spLocks noChangeArrowheads="1"/>
              </p:cNvSpPr>
              <p:nvPr/>
            </p:nvSpPr>
            <p:spPr bwMode="auto">
              <a:xfrm>
                <a:off x="3816" y="243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49" name="Oval 86"/>
              <p:cNvSpPr>
                <a:spLocks noChangeArrowheads="1"/>
              </p:cNvSpPr>
              <p:nvPr/>
            </p:nvSpPr>
            <p:spPr bwMode="auto">
              <a:xfrm>
                <a:off x="3842" y="249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50" name="Oval 87"/>
              <p:cNvSpPr>
                <a:spLocks noChangeArrowheads="1"/>
              </p:cNvSpPr>
              <p:nvPr/>
            </p:nvSpPr>
            <p:spPr bwMode="auto">
              <a:xfrm>
                <a:off x="3882" y="256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51" name="Oval 88"/>
              <p:cNvSpPr>
                <a:spLocks noChangeArrowheads="1"/>
              </p:cNvSpPr>
              <p:nvPr/>
            </p:nvSpPr>
            <p:spPr bwMode="auto">
              <a:xfrm>
                <a:off x="3714" y="267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52" name="Oval 89"/>
              <p:cNvSpPr>
                <a:spLocks noChangeArrowheads="1"/>
              </p:cNvSpPr>
              <p:nvPr/>
            </p:nvSpPr>
            <p:spPr bwMode="auto">
              <a:xfrm>
                <a:off x="3708" y="260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53" name="Oval 90"/>
              <p:cNvSpPr>
                <a:spLocks noChangeArrowheads="1"/>
              </p:cNvSpPr>
              <p:nvPr/>
            </p:nvSpPr>
            <p:spPr bwMode="auto">
              <a:xfrm>
                <a:off x="3682" y="261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54" name="Oval 91"/>
              <p:cNvSpPr>
                <a:spLocks noChangeArrowheads="1"/>
              </p:cNvSpPr>
              <p:nvPr/>
            </p:nvSpPr>
            <p:spPr bwMode="auto">
              <a:xfrm>
                <a:off x="3778" y="246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55" name="Oval 92"/>
              <p:cNvSpPr>
                <a:spLocks noChangeArrowheads="1"/>
              </p:cNvSpPr>
              <p:nvPr/>
            </p:nvSpPr>
            <p:spPr bwMode="auto">
              <a:xfrm>
                <a:off x="3766" y="243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56" name="Oval 93"/>
              <p:cNvSpPr>
                <a:spLocks noChangeArrowheads="1"/>
              </p:cNvSpPr>
              <p:nvPr/>
            </p:nvSpPr>
            <p:spPr bwMode="auto">
              <a:xfrm>
                <a:off x="3750" y="245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57" name="Oval 94"/>
              <p:cNvSpPr>
                <a:spLocks noChangeArrowheads="1"/>
              </p:cNvSpPr>
              <p:nvPr/>
            </p:nvSpPr>
            <p:spPr bwMode="auto">
              <a:xfrm>
                <a:off x="3734" y="249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58" name="Oval 95"/>
              <p:cNvSpPr>
                <a:spLocks noChangeArrowheads="1"/>
              </p:cNvSpPr>
              <p:nvPr/>
            </p:nvSpPr>
            <p:spPr bwMode="auto">
              <a:xfrm>
                <a:off x="3704" y="252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59" name="Oval 96"/>
              <p:cNvSpPr>
                <a:spLocks noChangeArrowheads="1"/>
              </p:cNvSpPr>
              <p:nvPr/>
            </p:nvSpPr>
            <p:spPr bwMode="auto">
              <a:xfrm>
                <a:off x="3682" y="2495"/>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60" name="Oval 97"/>
              <p:cNvSpPr>
                <a:spLocks noChangeArrowheads="1"/>
              </p:cNvSpPr>
              <p:nvPr/>
            </p:nvSpPr>
            <p:spPr bwMode="auto">
              <a:xfrm>
                <a:off x="3662" y="249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61" name="Oval 98"/>
              <p:cNvSpPr>
                <a:spLocks noChangeArrowheads="1"/>
              </p:cNvSpPr>
              <p:nvPr/>
            </p:nvSpPr>
            <p:spPr bwMode="auto">
              <a:xfrm>
                <a:off x="3721" y="245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62" name="Oval 99"/>
              <p:cNvSpPr>
                <a:spLocks noChangeArrowheads="1"/>
              </p:cNvSpPr>
              <p:nvPr/>
            </p:nvSpPr>
            <p:spPr bwMode="auto">
              <a:xfrm>
                <a:off x="3721" y="241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63" name="Oval 100"/>
              <p:cNvSpPr>
                <a:spLocks noChangeArrowheads="1"/>
              </p:cNvSpPr>
              <p:nvPr/>
            </p:nvSpPr>
            <p:spPr bwMode="auto">
              <a:xfrm>
                <a:off x="3668" y="2395"/>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64" name="Oval 101"/>
              <p:cNvSpPr>
                <a:spLocks noChangeArrowheads="1"/>
              </p:cNvSpPr>
              <p:nvPr/>
            </p:nvSpPr>
            <p:spPr bwMode="auto">
              <a:xfrm>
                <a:off x="3617" y="2471"/>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65" name="Oval 102"/>
              <p:cNvSpPr>
                <a:spLocks noChangeArrowheads="1"/>
              </p:cNvSpPr>
              <p:nvPr/>
            </p:nvSpPr>
            <p:spPr bwMode="auto">
              <a:xfrm>
                <a:off x="3535" y="2487"/>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66" name="Oval 103"/>
              <p:cNvSpPr>
                <a:spLocks noChangeArrowheads="1"/>
              </p:cNvSpPr>
              <p:nvPr/>
            </p:nvSpPr>
            <p:spPr bwMode="auto">
              <a:xfrm>
                <a:off x="3575" y="251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67" name="Oval 104"/>
              <p:cNvSpPr>
                <a:spLocks noChangeArrowheads="1"/>
              </p:cNvSpPr>
              <p:nvPr/>
            </p:nvSpPr>
            <p:spPr bwMode="auto">
              <a:xfrm>
                <a:off x="3581" y="255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68" name="Oval 105"/>
              <p:cNvSpPr>
                <a:spLocks noChangeArrowheads="1"/>
              </p:cNvSpPr>
              <p:nvPr/>
            </p:nvSpPr>
            <p:spPr bwMode="auto">
              <a:xfrm>
                <a:off x="3613" y="2581"/>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69" name="Oval 106"/>
              <p:cNvSpPr>
                <a:spLocks noChangeArrowheads="1"/>
              </p:cNvSpPr>
              <p:nvPr/>
            </p:nvSpPr>
            <p:spPr bwMode="auto">
              <a:xfrm>
                <a:off x="3650" y="254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70" name="Oval 107"/>
              <p:cNvSpPr>
                <a:spLocks noChangeArrowheads="1"/>
              </p:cNvSpPr>
              <p:nvPr/>
            </p:nvSpPr>
            <p:spPr bwMode="auto">
              <a:xfrm>
                <a:off x="3633" y="253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71" name="Oval 108"/>
              <p:cNvSpPr>
                <a:spLocks noChangeArrowheads="1"/>
              </p:cNvSpPr>
              <p:nvPr/>
            </p:nvSpPr>
            <p:spPr bwMode="auto">
              <a:xfrm>
                <a:off x="3578" y="263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72" name="Oval 109"/>
              <p:cNvSpPr>
                <a:spLocks noChangeArrowheads="1"/>
              </p:cNvSpPr>
              <p:nvPr/>
            </p:nvSpPr>
            <p:spPr bwMode="auto">
              <a:xfrm>
                <a:off x="3567" y="2617"/>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73" name="Oval 110"/>
              <p:cNvSpPr>
                <a:spLocks noChangeArrowheads="1"/>
              </p:cNvSpPr>
              <p:nvPr/>
            </p:nvSpPr>
            <p:spPr bwMode="auto">
              <a:xfrm>
                <a:off x="3587" y="2593"/>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74" name="Oval 111"/>
              <p:cNvSpPr>
                <a:spLocks noChangeArrowheads="1"/>
              </p:cNvSpPr>
              <p:nvPr/>
            </p:nvSpPr>
            <p:spPr bwMode="auto">
              <a:xfrm>
                <a:off x="3518" y="259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75" name="Oval 112"/>
              <p:cNvSpPr>
                <a:spLocks noChangeArrowheads="1"/>
              </p:cNvSpPr>
              <p:nvPr/>
            </p:nvSpPr>
            <p:spPr bwMode="auto">
              <a:xfrm>
                <a:off x="3494" y="260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76" name="Oval 113"/>
              <p:cNvSpPr>
                <a:spLocks noChangeArrowheads="1"/>
              </p:cNvSpPr>
              <p:nvPr/>
            </p:nvSpPr>
            <p:spPr bwMode="auto">
              <a:xfrm>
                <a:off x="3503" y="255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77" name="Oval 114"/>
              <p:cNvSpPr>
                <a:spLocks noChangeArrowheads="1"/>
              </p:cNvSpPr>
              <p:nvPr/>
            </p:nvSpPr>
            <p:spPr bwMode="auto">
              <a:xfrm>
                <a:off x="3467" y="264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78" name="Oval 115"/>
              <p:cNvSpPr>
                <a:spLocks noChangeArrowheads="1"/>
              </p:cNvSpPr>
              <p:nvPr/>
            </p:nvSpPr>
            <p:spPr bwMode="auto">
              <a:xfrm>
                <a:off x="3464" y="2691"/>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79" name="Oval 116"/>
              <p:cNvSpPr>
                <a:spLocks noChangeArrowheads="1"/>
              </p:cNvSpPr>
              <p:nvPr/>
            </p:nvSpPr>
            <p:spPr bwMode="auto">
              <a:xfrm>
                <a:off x="3494" y="269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80" name="Oval 117"/>
              <p:cNvSpPr>
                <a:spLocks noChangeArrowheads="1"/>
              </p:cNvSpPr>
              <p:nvPr/>
            </p:nvSpPr>
            <p:spPr bwMode="auto">
              <a:xfrm>
                <a:off x="3514" y="265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81" name="Oval 118"/>
              <p:cNvSpPr>
                <a:spLocks noChangeArrowheads="1"/>
              </p:cNvSpPr>
              <p:nvPr/>
            </p:nvSpPr>
            <p:spPr bwMode="auto">
              <a:xfrm>
                <a:off x="3538" y="265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82" name="Oval 119"/>
              <p:cNvSpPr>
                <a:spLocks noChangeArrowheads="1"/>
              </p:cNvSpPr>
              <p:nvPr/>
            </p:nvSpPr>
            <p:spPr bwMode="auto">
              <a:xfrm>
                <a:off x="3536" y="2684"/>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83" name="Oval 120"/>
              <p:cNvSpPr>
                <a:spLocks noChangeArrowheads="1"/>
              </p:cNvSpPr>
              <p:nvPr/>
            </p:nvSpPr>
            <p:spPr bwMode="auto">
              <a:xfrm>
                <a:off x="3550" y="2715"/>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84" name="Oval 121"/>
              <p:cNvSpPr>
                <a:spLocks noChangeArrowheads="1"/>
              </p:cNvSpPr>
              <p:nvPr/>
            </p:nvSpPr>
            <p:spPr bwMode="auto">
              <a:xfrm>
                <a:off x="3523" y="268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85" name="Oval 122"/>
              <p:cNvSpPr>
                <a:spLocks noChangeArrowheads="1"/>
              </p:cNvSpPr>
              <p:nvPr/>
            </p:nvSpPr>
            <p:spPr bwMode="auto">
              <a:xfrm>
                <a:off x="3541" y="2715"/>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86" name="Oval 123"/>
              <p:cNvSpPr>
                <a:spLocks noChangeArrowheads="1"/>
              </p:cNvSpPr>
              <p:nvPr/>
            </p:nvSpPr>
            <p:spPr bwMode="auto">
              <a:xfrm>
                <a:off x="3536" y="2766"/>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87" name="Oval 124"/>
              <p:cNvSpPr>
                <a:spLocks noChangeArrowheads="1"/>
              </p:cNvSpPr>
              <p:nvPr/>
            </p:nvSpPr>
            <p:spPr bwMode="auto">
              <a:xfrm>
                <a:off x="3514" y="274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88" name="Oval 125"/>
              <p:cNvSpPr>
                <a:spLocks noChangeArrowheads="1"/>
              </p:cNvSpPr>
              <p:nvPr/>
            </p:nvSpPr>
            <p:spPr bwMode="auto">
              <a:xfrm>
                <a:off x="3529" y="2788"/>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89" name="Oval 126"/>
              <p:cNvSpPr>
                <a:spLocks noChangeArrowheads="1"/>
              </p:cNvSpPr>
              <p:nvPr/>
            </p:nvSpPr>
            <p:spPr bwMode="auto">
              <a:xfrm>
                <a:off x="3509" y="2803"/>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90" name="Oval 127"/>
              <p:cNvSpPr>
                <a:spLocks noChangeArrowheads="1"/>
              </p:cNvSpPr>
              <p:nvPr/>
            </p:nvSpPr>
            <p:spPr bwMode="auto">
              <a:xfrm>
                <a:off x="3494" y="281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91" name="Oval 128"/>
              <p:cNvSpPr>
                <a:spLocks noChangeArrowheads="1"/>
              </p:cNvSpPr>
              <p:nvPr/>
            </p:nvSpPr>
            <p:spPr bwMode="auto">
              <a:xfrm>
                <a:off x="3494" y="2775"/>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92" name="Oval 129"/>
              <p:cNvSpPr>
                <a:spLocks noChangeArrowheads="1"/>
              </p:cNvSpPr>
              <p:nvPr/>
            </p:nvSpPr>
            <p:spPr bwMode="auto">
              <a:xfrm>
                <a:off x="3469" y="2769"/>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93" name="Oval 130"/>
              <p:cNvSpPr>
                <a:spLocks noChangeArrowheads="1"/>
              </p:cNvSpPr>
              <p:nvPr/>
            </p:nvSpPr>
            <p:spPr bwMode="auto">
              <a:xfrm>
                <a:off x="3444" y="2839"/>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94" name="Oval 131"/>
              <p:cNvSpPr>
                <a:spLocks noChangeArrowheads="1"/>
              </p:cNvSpPr>
              <p:nvPr/>
            </p:nvSpPr>
            <p:spPr bwMode="auto">
              <a:xfrm>
                <a:off x="3449" y="2870"/>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95" name="Oval 132"/>
              <p:cNvSpPr>
                <a:spLocks noChangeArrowheads="1"/>
              </p:cNvSpPr>
              <p:nvPr/>
            </p:nvSpPr>
            <p:spPr bwMode="auto">
              <a:xfrm>
                <a:off x="3433" y="2882"/>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96" name="Oval 133"/>
              <p:cNvSpPr>
                <a:spLocks noChangeArrowheads="1"/>
              </p:cNvSpPr>
              <p:nvPr/>
            </p:nvSpPr>
            <p:spPr bwMode="auto">
              <a:xfrm>
                <a:off x="3419" y="2869"/>
                <a:ext cx="34" cy="34"/>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endParaRPr lang="nl-NL" sz="1800">
                  <a:solidFill>
                    <a:srgbClr val="000000"/>
                  </a:solidFill>
                </a:endParaRPr>
              </a:p>
            </p:txBody>
          </p:sp>
          <p:sp>
            <p:nvSpPr>
              <p:cNvPr id="32897" name="AutoShape 134"/>
              <p:cNvSpPr>
                <a:spLocks noChangeArrowheads="1"/>
              </p:cNvSpPr>
              <p:nvPr/>
            </p:nvSpPr>
            <p:spPr bwMode="auto">
              <a:xfrm>
                <a:off x="3947" y="2243"/>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898" name="AutoShape 135"/>
              <p:cNvSpPr>
                <a:spLocks noChangeArrowheads="1"/>
              </p:cNvSpPr>
              <p:nvPr/>
            </p:nvSpPr>
            <p:spPr bwMode="auto">
              <a:xfrm>
                <a:off x="3890" y="2253"/>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899" name="AutoShape 136"/>
              <p:cNvSpPr>
                <a:spLocks noChangeArrowheads="1"/>
              </p:cNvSpPr>
              <p:nvPr/>
            </p:nvSpPr>
            <p:spPr bwMode="auto">
              <a:xfrm>
                <a:off x="3860" y="2422"/>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900" name="AutoShape 137"/>
              <p:cNvSpPr>
                <a:spLocks noChangeArrowheads="1"/>
              </p:cNvSpPr>
              <p:nvPr/>
            </p:nvSpPr>
            <p:spPr bwMode="auto">
              <a:xfrm>
                <a:off x="3683" y="2433"/>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901" name="AutoShape 138"/>
              <p:cNvSpPr>
                <a:spLocks noChangeArrowheads="1"/>
              </p:cNvSpPr>
              <p:nvPr/>
            </p:nvSpPr>
            <p:spPr bwMode="auto">
              <a:xfrm>
                <a:off x="3662" y="2536"/>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902" name="AutoShape 139"/>
              <p:cNvSpPr>
                <a:spLocks noChangeArrowheads="1"/>
              </p:cNvSpPr>
              <p:nvPr/>
            </p:nvSpPr>
            <p:spPr bwMode="auto">
              <a:xfrm>
                <a:off x="3590" y="2600"/>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903" name="AutoShape 140"/>
              <p:cNvSpPr>
                <a:spLocks noChangeArrowheads="1"/>
              </p:cNvSpPr>
              <p:nvPr/>
            </p:nvSpPr>
            <p:spPr bwMode="auto">
              <a:xfrm>
                <a:off x="3593" y="2672"/>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904" name="AutoShape 141"/>
              <p:cNvSpPr>
                <a:spLocks noChangeArrowheads="1"/>
              </p:cNvSpPr>
              <p:nvPr/>
            </p:nvSpPr>
            <p:spPr bwMode="auto">
              <a:xfrm>
                <a:off x="3533" y="2589"/>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905" name="AutoShape 142"/>
              <p:cNvSpPr>
                <a:spLocks noChangeArrowheads="1"/>
              </p:cNvSpPr>
              <p:nvPr/>
            </p:nvSpPr>
            <p:spPr bwMode="auto">
              <a:xfrm>
                <a:off x="3402" y="2767"/>
                <a:ext cx="57" cy="57"/>
              </a:xfrm>
              <a:prstGeom prst="plus">
                <a:avLst>
                  <a:gd name="adj" fmla="val 35296"/>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nl-NL" sz="1800">
                  <a:solidFill>
                    <a:srgbClr val="000000"/>
                  </a:solidFill>
                </a:endParaRPr>
              </a:p>
            </p:txBody>
          </p:sp>
          <p:sp>
            <p:nvSpPr>
              <p:cNvPr id="32906" name="Freeform 143"/>
              <p:cNvSpPr>
                <a:spLocks/>
              </p:cNvSpPr>
              <p:nvPr/>
            </p:nvSpPr>
            <p:spPr bwMode="auto">
              <a:xfrm>
                <a:off x="3378" y="1452"/>
                <a:ext cx="2000" cy="1520"/>
              </a:xfrm>
              <a:custGeom>
                <a:avLst/>
                <a:gdLst>
                  <a:gd name="T0" fmla="*/ 0 w 2000"/>
                  <a:gd name="T1" fmla="*/ 1520 h 1520"/>
                  <a:gd name="T2" fmla="*/ 68 w 2000"/>
                  <a:gd name="T3" fmla="*/ 1384 h 1520"/>
                  <a:gd name="T4" fmla="*/ 164 w 2000"/>
                  <a:gd name="T5" fmla="*/ 1216 h 1520"/>
                  <a:gd name="T6" fmla="*/ 348 w 2000"/>
                  <a:gd name="T7" fmla="*/ 988 h 1520"/>
                  <a:gd name="T8" fmla="*/ 536 w 2000"/>
                  <a:gd name="T9" fmla="*/ 808 h 1520"/>
                  <a:gd name="T10" fmla="*/ 804 w 2000"/>
                  <a:gd name="T11" fmla="*/ 596 h 1520"/>
                  <a:gd name="T12" fmla="*/ 1124 w 2000"/>
                  <a:gd name="T13" fmla="*/ 396 h 1520"/>
                  <a:gd name="T14" fmla="*/ 1372 w 2000"/>
                  <a:gd name="T15" fmla="*/ 264 h 1520"/>
                  <a:gd name="T16" fmla="*/ 1608 w 2000"/>
                  <a:gd name="T17" fmla="*/ 160 h 1520"/>
                  <a:gd name="T18" fmla="*/ 1776 w 2000"/>
                  <a:gd name="T19" fmla="*/ 80 h 1520"/>
                  <a:gd name="T20" fmla="*/ 2000 w 2000"/>
                  <a:gd name="T21" fmla="*/ 0 h 1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
                  <a:gd name="T34" fmla="*/ 0 h 1520"/>
                  <a:gd name="T35" fmla="*/ 2000 w 2000"/>
                  <a:gd name="T36" fmla="*/ 1520 h 1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 h="1520">
                    <a:moveTo>
                      <a:pt x="0" y="1520"/>
                    </a:moveTo>
                    <a:cubicBezTo>
                      <a:pt x="20" y="1477"/>
                      <a:pt x="41" y="1435"/>
                      <a:pt x="68" y="1384"/>
                    </a:cubicBezTo>
                    <a:cubicBezTo>
                      <a:pt x="95" y="1333"/>
                      <a:pt x="117" y="1282"/>
                      <a:pt x="164" y="1216"/>
                    </a:cubicBezTo>
                    <a:cubicBezTo>
                      <a:pt x="211" y="1150"/>
                      <a:pt x="286" y="1056"/>
                      <a:pt x="348" y="988"/>
                    </a:cubicBezTo>
                    <a:cubicBezTo>
                      <a:pt x="410" y="920"/>
                      <a:pt x="460" y="873"/>
                      <a:pt x="536" y="808"/>
                    </a:cubicBezTo>
                    <a:cubicBezTo>
                      <a:pt x="612" y="743"/>
                      <a:pt x="706" y="665"/>
                      <a:pt x="804" y="596"/>
                    </a:cubicBezTo>
                    <a:cubicBezTo>
                      <a:pt x="902" y="527"/>
                      <a:pt x="1029" y="451"/>
                      <a:pt x="1124" y="396"/>
                    </a:cubicBezTo>
                    <a:cubicBezTo>
                      <a:pt x="1219" y="341"/>
                      <a:pt x="1291" y="303"/>
                      <a:pt x="1372" y="264"/>
                    </a:cubicBezTo>
                    <a:cubicBezTo>
                      <a:pt x="1453" y="225"/>
                      <a:pt x="1541" y="191"/>
                      <a:pt x="1608" y="160"/>
                    </a:cubicBezTo>
                    <a:cubicBezTo>
                      <a:pt x="1675" y="129"/>
                      <a:pt x="1711" y="107"/>
                      <a:pt x="1776" y="80"/>
                    </a:cubicBezTo>
                    <a:cubicBezTo>
                      <a:pt x="1841" y="53"/>
                      <a:pt x="1963" y="15"/>
                      <a:pt x="2000" y="0"/>
                    </a:cubicBezTo>
                  </a:path>
                </a:pathLst>
              </a:custGeom>
              <a:noFill/>
              <a:ln w="1905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a:lstStyle/>
              <a:p>
                <a:pPr algn="ctr"/>
                <a:endParaRPr lang="nl-NL" sz="1800">
                  <a:solidFill>
                    <a:srgbClr val="000000"/>
                  </a:solidFill>
                </a:endParaRPr>
              </a:p>
            </p:txBody>
          </p:sp>
          <p:sp>
            <p:nvSpPr>
              <p:cNvPr id="32907" name="Oval 144"/>
              <p:cNvSpPr>
                <a:spLocks noChangeArrowheads="1"/>
              </p:cNvSpPr>
              <p:nvPr/>
            </p:nvSpPr>
            <p:spPr bwMode="auto">
              <a:xfrm>
                <a:off x="3394" y="2818"/>
                <a:ext cx="52" cy="52"/>
              </a:xfrm>
              <a:prstGeom prst="ellipse">
                <a:avLst/>
              </a:prstGeom>
              <a:noFill/>
              <a:ln w="19050">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grpSp>
        <p:sp>
          <p:nvSpPr>
            <p:cNvPr id="32908" name="Line 140"/>
            <p:cNvSpPr>
              <a:spLocks noChangeShapeType="1"/>
            </p:cNvSpPr>
            <p:nvPr/>
          </p:nvSpPr>
          <p:spPr bwMode="auto">
            <a:xfrm>
              <a:off x="5430838" y="2361105"/>
              <a:ext cx="0" cy="2913062"/>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09" name="Line 141"/>
            <p:cNvSpPr>
              <a:spLocks noChangeShapeType="1"/>
            </p:cNvSpPr>
            <p:nvPr/>
          </p:nvSpPr>
          <p:spPr bwMode="auto">
            <a:xfrm>
              <a:off x="5376863" y="5274167"/>
              <a:ext cx="53975" cy="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10" name="Line 142"/>
            <p:cNvSpPr>
              <a:spLocks noChangeShapeType="1"/>
            </p:cNvSpPr>
            <p:nvPr/>
          </p:nvSpPr>
          <p:spPr bwMode="auto">
            <a:xfrm>
              <a:off x="5376863" y="4855067"/>
              <a:ext cx="53975" cy="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11" name="Line 143"/>
            <p:cNvSpPr>
              <a:spLocks noChangeShapeType="1"/>
            </p:cNvSpPr>
            <p:nvPr/>
          </p:nvSpPr>
          <p:spPr bwMode="auto">
            <a:xfrm>
              <a:off x="5376863" y="4445492"/>
              <a:ext cx="53975" cy="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12" name="Line 144"/>
            <p:cNvSpPr>
              <a:spLocks noChangeShapeType="1"/>
            </p:cNvSpPr>
            <p:nvPr/>
          </p:nvSpPr>
          <p:spPr bwMode="auto">
            <a:xfrm>
              <a:off x="5376863" y="4026392"/>
              <a:ext cx="53975" cy="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13" name="Line 145"/>
            <p:cNvSpPr>
              <a:spLocks noChangeShapeType="1"/>
            </p:cNvSpPr>
            <p:nvPr/>
          </p:nvSpPr>
          <p:spPr bwMode="auto">
            <a:xfrm>
              <a:off x="5376863" y="3608880"/>
              <a:ext cx="53975" cy="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14" name="Line 146"/>
            <p:cNvSpPr>
              <a:spLocks noChangeShapeType="1"/>
            </p:cNvSpPr>
            <p:nvPr/>
          </p:nvSpPr>
          <p:spPr bwMode="auto">
            <a:xfrm>
              <a:off x="5376863" y="3189780"/>
              <a:ext cx="53975" cy="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15" name="Line 147"/>
            <p:cNvSpPr>
              <a:spLocks noChangeShapeType="1"/>
            </p:cNvSpPr>
            <p:nvPr/>
          </p:nvSpPr>
          <p:spPr bwMode="auto">
            <a:xfrm>
              <a:off x="5376863" y="2780205"/>
              <a:ext cx="53975" cy="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16" name="Line 148"/>
            <p:cNvSpPr>
              <a:spLocks noChangeShapeType="1"/>
            </p:cNvSpPr>
            <p:nvPr/>
          </p:nvSpPr>
          <p:spPr bwMode="auto">
            <a:xfrm>
              <a:off x="5376863" y="2370630"/>
              <a:ext cx="53975" cy="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17" name="Line 149"/>
            <p:cNvSpPr>
              <a:spLocks noChangeShapeType="1"/>
            </p:cNvSpPr>
            <p:nvPr/>
          </p:nvSpPr>
          <p:spPr bwMode="auto">
            <a:xfrm>
              <a:off x="5430843" y="5274167"/>
              <a:ext cx="3113087" cy="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18" name="Line 150"/>
            <p:cNvSpPr>
              <a:spLocks noChangeShapeType="1"/>
            </p:cNvSpPr>
            <p:nvPr/>
          </p:nvSpPr>
          <p:spPr bwMode="auto">
            <a:xfrm flipV="1">
              <a:off x="5430838" y="5274167"/>
              <a:ext cx="0" cy="5715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19" name="Line 151"/>
            <p:cNvSpPr>
              <a:spLocks noChangeShapeType="1"/>
            </p:cNvSpPr>
            <p:nvPr/>
          </p:nvSpPr>
          <p:spPr bwMode="auto">
            <a:xfrm flipV="1">
              <a:off x="6056313" y="5274167"/>
              <a:ext cx="0" cy="5715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20" name="Line 152"/>
            <p:cNvSpPr>
              <a:spLocks noChangeShapeType="1"/>
            </p:cNvSpPr>
            <p:nvPr/>
          </p:nvSpPr>
          <p:spPr bwMode="auto">
            <a:xfrm flipV="1">
              <a:off x="6680200" y="5274167"/>
              <a:ext cx="0" cy="5715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21" name="Line 153"/>
            <p:cNvSpPr>
              <a:spLocks noChangeShapeType="1"/>
            </p:cNvSpPr>
            <p:nvPr/>
          </p:nvSpPr>
          <p:spPr bwMode="auto">
            <a:xfrm flipV="1">
              <a:off x="7294563" y="4928955"/>
              <a:ext cx="0" cy="5715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22" name="Line 154"/>
            <p:cNvSpPr>
              <a:spLocks noChangeShapeType="1"/>
            </p:cNvSpPr>
            <p:nvPr/>
          </p:nvSpPr>
          <p:spPr bwMode="auto">
            <a:xfrm flipV="1">
              <a:off x="7920038" y="4928955"/>
              <a:ext cx="0" cy="5715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23" name="Line 155"/>
            <p:cNvSpPr>
              <a:spLocks noChangeShapeType="1"/>
            </p:cNvSpPr>
            <p:nvPr/>
          </p:nvSpPr>
          <p:spPr bwMode="auto">
            <a:xfrm flipV="1">
              <a:off x="8534400" y="4928955"/>
              <a:ext cx="0" cy="57150"/>
            </a:xfrm>
            <a:prstGeom prst="line">
              <a:avLst/>
            </a:prstGeom>
            <a:noFill/>
            <a:ln w="190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24" name="Rectangle 156"/>
            <p:cNvSpPr>
              <a:spLocks noChangeArrowheads="1"/>
            </p:cNvSpPr>
            <p:nvPr/>
          </p:nvSpPr>
          <p:spPr bwMode="auto">
            <a:xfrm>
              <a:off x="5234150" y="5169393"/>
              <a:ext cx="9985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solidFill>
                    <a:srgbClr val="000000"/>
                  </a:solidFill>
                </a:rPr>
                <a:t>0</a:t>
              </a:r>
              <a:endParaRPr lang="en-GB" sz="2400">
                <a:solidFill>
                  <a:srgbClr val="000000"/>
                </a:solidFill>
              </a:endParaRPr>
            </a:p>
          </p:txBody>
        </p:sp>
        <p:sp>
          <p:nvSpPr>
            <p:cNvPr id="32925" name="Rectangle 157"/>
            <p:cNvSpPr>
              <a:spLocks noChangeArrowheads="1"/>
            </p:cNvSpPr>
            <p:nvPr/>
          </p:nvSpPr>
          <p:spPr bwMode="auto">
            <a:xfrm>
              <a:off x="5134306" y="4750293"/>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solidFill>
                    <a:srgbClr val="000000"/>
                  </a:solidFill>
                </a:rPr>
                <a:t>50</a:t>
              </a:r>
              <a:endParaRPr lang="en-GB" sz="2400">
                <a:solidFill>
                  <a:srgbClr val="000000"/>
                </a:solidFill>
              </a:endParaRPr>
            </a:p>
          </p:txBody>
        </p:sp>
        <p:sp>
          <p:nvSpPr>
            <p:cNvPr id="32926" name="Rectangle 158"/>
            <p:cNvSpPr>
              <a:spLocks noChangeArrowheads="1"/>
            </p:cNvSpPr>
            <p:nvPr/>
          </p:nvSpPr>
          <p:spPr bwMode="auto">
            <a:xfrm>
              <a:off x="5032870" y="4340718"/>
              <a:ext cx="2995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solidFill>
                    <a:srgbClr val="000000"/>
                  </a:solidFill>
                </a:rPr>
                <a:t>100</a:t>
              </a:r>
              <a:endParaRPr lang="en-GB" sz="2400">
                <a:solidFill>
                  <a:srgbClr val="000000"/>
                </a:solidFill>
              </a:endParaRPr>
            </a:p>
          </p:txBody>
        </p:sp>
        <p:sp>
          <p:nvSpPr>
            <p:cNvPr id="32927" name="Rectangle 159"/>
            <p:cNvSpPr>
              <a:spLocks noChangeArrowheads="1"/>
            </p:cNvSpPr>
            <p:nvPr/>
          </p:nvSpPr>
          <p:spPr bwMode="auto">
            <a:xfrm>
              <a:off x="5032870" y="3923206"/>
              <a:ext cx="2995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solidFill>
                    <a:srgbClr val="000000"/>
                  </a:solidFill>
                </a:rPr>
                <a:t>150</a:t>
              </a:r>
              <a:endParaRPr lang="en-GB" sz="2400">
                <a:solidFill>
                  <a:srgbClr val="000000"/>
                </a:solidFill>
              </a:endParaRPr>
            </a:p>
          </p:txBody>
        </p:sp>
        <p:sp>
          <p:nvSpPr>
            <p:cNvPr id="32928" name="Rectangle 160"/>
            <p:cNvSpPr>
              <a:spLocks noChangeArrowheads="1"/>
            </p:cNvSpPr>
            <p:nvPr/>
          </p:nvSpPr>
          <p:spPr bwMode="auto">
            <a:xfrm>
              <a:off x="5032870" y="3504106"/>
              <a:ext cx="2995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solidFill>
                    <a:srgbClr val="000000"/>
                  </a:solidFill>
                </a:rPr>
                <a:t>200</a:t>
              </a:r>
              <a:endParaRPr lang="en-GB" sz="2400">
                <a:solidFill>
                  <a:srgbClr val="000000"/>
                </a:solidFill>
              </a:endParaRPr>
            </a:p>
          </p:txBody>
        </p:sp>
        <p:sp>
          <p:nvSpPr>
            <p:cNvPr id="32929" name="Rectangle 161"/>
            <p:cNvSpPr>
              <a:spLocks noChangeArrowheads="1"/>
            </p:cNvSpPr>
            <p:nvPr/>
          </p:nvSpPr>
          <p:spPr bwMode="auto">
            <a:xfrm>
              <a:off x="5032870" y="3085006"/>
              <a:ext cx="2995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solidFill>
                    <a:srgbClr val="000000"/>
                  </a:solidFill>
                </a:rPr>
                <a:t>250</a:t>
              </a:r>
              <a:endParaRPr lang="en-GB" sz="2400">
                <a:solidFill>
                  <a:srgbClr val="000000"/>
                </a:solidFill>
              </a:endParaRPr>
            </a:p>
          </p:txBody>
        </p:sp>
        <p:sp>
          <p:nvSpPr>
            <p:cNvPr id="32930" name="Rectangle 162"/>
            <p:cNvSpPr>
              <a:spLocks noChangeArrowheads="1"/>
            </p:cNvSpPr>
            <p:nvPr/>
          </p:nvSpPr>
          <p:spPr bwMode="auto">
            <a:xfrm>
              <a:off x="5032870" y="2675431"/>
              <a:ext cx="2995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solidFill>
                    <a:srgbClr val="000000"/>
                  </a:solidFill>
                </a:rPr>
                <a:t>300</a:t>
              </a:r>
              <a:endParaRPr lang="en-GB" sz="2400">
                <a:solidFill>
                  <a:srgbClr val="000000"/>
                </a:solidFill>
              </a:endParaRPr>
            </a:p>
          </p:txBody>
        </p:sp>
        <p:sp>
          <p:nvSpPr>
            <p:cNvPr id="32931" name="Rectangle 163"/>
            <p:cNvSpPr>
              <a:spLocks noChangeArrowheads="1"/>
            </p:cNvSpPr>
            <p:nvPr/>
          </p:nvSpPr>
          <p:spPr bwMode="auto">
            <a:xfrm>
              <a:off x="5032870" y="2256331"/>
              <a:ext cx="2995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solidFill>
                    <a:srgbClr val="000000"/>
                  </a:solidFill>
                </a:rPr>
                <a:t>350</a:t>
              </a:r>
              <a:endParaRPr lang="en-GB" sz="2400">
                <a:solidFill>
                  <a:srgbClr val="000000"/>
                </a:solidFill>
              </a:endParaRPr>
            </a:p>
          </p:txBody>
        </p:sp>
        <p:sp>
          <p:nvSpPr>
            <p:cNvPr id="32932" name="Rectangle 164"/>
            <p:cNvSpPr>
              <a:spLocks noChangeArrowheads="1"/>
            </p:cNvSpPr>
            <p:nvPr/>
          </p:nvSpPr>
          <p:spPr bwMode="auto">
            <a:xfrm>
              <a:off x="5403932" y="5436093"/>
              <a:ext cx="9985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400">
                  <a:solidFill>
                    <a:srgbClr val="000000"/>
                  </a:solidFill>
                </a:rPr>
                <a:t>0</a:t>
              </a:r>
              <a:endParaRPr lang="en-GB" sz="2400">
                <a:solidFill>
                  <a:srgbClr val="000000"/>
                </a:solidFill>
              </a:endParaRPr>
            </a:p>
          </p:txBody>
        </p:sp>
        <p:sp>
          <p:nvSpPr>
            <p:cNvPr id="32933" name="Rectangle 165"/>
            <p:cNvSpPr>
              <a:spLocks noChangeArrowheads="1"/>
            </p:cNvSpPr>
            <p:nvPr/>
          </p:nvSpPr>
          <p:spPr bwMode="auto">
            <a:xfrm>
              <a:off x="5974726" y="5436093"/>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400">
                  <a:solidFill>
                    <a:srgbClr val="000000"/>
                  </a:solidFill>
                </a:rPr>
                <a:t>10</a:t>
              </a:r>
              <a:endParaRPr lang="en-GB" sz="2400">
                <a:solidFill>
                  <a:srgbClr val="000000"/>
                </a:solidFill>
              </a:endParaRPr>
            </a:p>
          </p:txBody>
        </p:sp>
        <p:sp>
          <p:nvSpPr>
            <p:cNvPr id="32934" name="Rectangle 166"/>
            <p:cNvSpPr>
              <a:spLocks noChangeArrowheads="1"/>
            </p:cNvSpPr>
            <p:nvPr/>
          </p:nvSpPr>
          <p:spPr bwMode="auto">
            <a:xfrm>
              <a:off x="6600200" y="5436093"/>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400">
                  <a:solidFill>
                    <a:srgbClr val="000000"/>
                  </a:solidFill>
                </a:rPr>
                <a:t>20</a:t>
              </a:r>
              <a:endParaRPr lang="en-GB" sz="2400">
                <a:solidFill>
                  <a:srgbClr val="000000"/>
                </a:solidFill>
              </a:endParaRPr>
            </a:p>
          </p:txBody>
        </p:sp>
        <p:sp>
          <p:nvSpPr>
            <p:cNvPr id="32935" name="Rectangle 167"/>
            <p:cNvSpPr>
              <a:spLocks noChangeArrowheads="1"/>
            </p:cNvSpPr>
            <p:nvPr/>
          </p:nvSpPr>
          <p:spPr bwMode="auto">
            <a:xfrm>
              <a:off x="7214564" y="5436093"/>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400">
                  <a:solidFill>
                    <a:srgbClr val="000000"/>
                  </a:solidFill>
                </a:rPr>
                <a:t>30</a:t>
              </a:r>
              <a:endParaRPr lang="en-GB" sz="2400">
                <a:solidFill>
                  <a:srgbClr val="000000"/>
                </a:solidFill>
              </a:endParaRPr>
            </a:p>
          </p:txBody>
        </p:sp>
        <p:sp>
          <p:nvSpPr>
            <p:cNvPr id="32936" name="Rectangle 168"/>
            <p:cNvSpPr>
              <a:spLocks noChangeArrowheads="1"/>
            </p:cNvSpPr>
            <p:nvPr/>
          </p:nvSpPr>
          <p:spPr bwMode="auto">
            <a:xfrm>
              <a:off x="7839245" y="5436093"/>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400">
                  <a:solidFill>
                    <a:srgbClr val="000000"/>
                  </a:solidFill>
                </a:rPr>
                <a:t>40</a:t>
              </a:r>
              <a:endParaRPr lang="en-GB" sz="2400">
                <a:solidFill>
                  <a:srgbClr val="000000"/>
                </a:solidFill>
              </a:endParaRPr>
            </a:p>
          </p:txBody>
        </p:sp>
        <p:sp>
          <p:nvSpPr>
            <p:cNvPr id="32937" name="Rectangle 169"/>
            <p:cNvSpPr>
              <a:spLocks noChangeArrowheads="1"/>
            </p:cNvSpPr>
            <p:nvPr/>
          </p:nvSpPr>
          <p:spPr bwMode="auto">
            <a:xfrm>
              <a:off x="8463926" y="5436093"/>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400">
                  <a:solidFill>
                    <a:srgbClr val="000000"/>
                  </a:solidFill>
                </a:rPr>
                <a:t>50</a:t>
              </a:r>
              <a:endParaRPr lang="en-GB" sz="2400">
                <a:solidFill>
                  <a:srgbClr val="000000"/>
                </a:solidFill>
              </a:endParaRPr>
            </a:p>
          </p:txBody>
        </p:sp>
        <p:sp>
          <p:nvSpPr>
            <p:cNvPr id="32939" name="Freeform 147"/>
            <p:cNvSpPr>
              <a:spLocks noChangeAspect="1"/>
            </p:cNvSpPr>
            <p:nvPr/>
          </p:nvSpPr>
          <p:spPr bwMode="auto">
            <a:xfrm>
              <a:off x="3088755" y="4055029"/>
              <a:ext cx="1198563" cy="825500"/>
            </a:xfrm>
            <a:custGeom>
              <a:avLst/>
              <a:gdLst>
                <a:gd name="T0" fmla="*/ 0 w 1185"/>
                <a:gd name="T1" fmla="*/ 825 h 825"/>
                <a:gd name="T2" fmla="*/ 286 w 1185"/>
                <a:gd name="T3" fmla="*/ 593 h 825"/>
                <a:gd name="T4" fmla="*/ 561 w 1185"/>
                <a:gd name="T5" fmla="*/ 392 h 825"/>
                <a:gd name="T6" fmla="*/ 847 w 1185"/>
                <a:gd name="T7" fmla="*/ 201 h 825"/>
                <a:gd name="T8" fmla="*/ 1185 w 1185"/>
                <a:gd name="T9" fmla="*/ 0 h 825"/>
                <a:gd name="T10" fmla="*/ 0 60000 65536"/>
                <a:gd name="T11" fmla="*/ 0 60000 65536"/>
                <a:gd name="T12" fmla="*/ 0 60000 65536"/>
                <a:gd name="T13" fmla="*/ 0 60000 65536"/>
                <a:gd name="T14" fmla="*/ 0 60000 65536"/>
                <a:gd name="T15" fmla="*/ 0 w 1185"/>
                <a:gd name="T16" fmla="*/ 0 h 825"/>
                <a:gd name="T17" fmla="*/ 1185 w 1185"/>
                <a:gd name="T18" fmla="*/ 825 h 825"/>
              </a:gdLst>
              <a:ahLst/>
              <a:cxnLst>
                <a:cxn ang="T10">
                  <a:pos x="T0" y="T1"/>
                </a:cxn>
                <a:cxn ang="T11">
                  <a:pos x="T2" y="T3"/>
                </a:cxn>
                <a:cxn ang="T12">
                  <a:pos x="T4" y="T5"/>
                </a:cxn>
                <a:cxn ang="T13">
                  <a:pos x="T6" y="T7"/>
                </a:cxn>
                <a:cxn ang="T14">
                  <a:pos x="T8" y="T9"/>
                </a:cxn>
              </a:cxnLst>
              <a:rect l="T15" t="T16" r="T17" b="T18"/>
              <a:pathLst>
                <a:path w="1185" h="825">
                  <a:moveTo>
                    <a:pt x="0" y="825"/>
                  </a:moveTo>
                  <a:lnTo>
                    <a:pt x="286" y="593"/>
                  </a:lnTo>
                  <a:lnTo>
                    <a:pt x="561" y="392"/>
                  </a:lnTo>
                  <a:lnTo>
                    <a:pt x="847" y="201"/>
                  </a:lnTo>
                  <a:lnTo>
                    <a:pt x="1185" y="0"/>
                  </a:lnTo>
                </a:path>
              </a:pathLst>
            </a:custGeom>
            <a:noFill/>
            <a:ln w="28575">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pPr algn="ctr"/>
              <a:endParaRPr lang="nl-NL" sz="1800">
                <a:solidFill>
                  <a:srgbClr val="000000"/>
                </a:solidFill>
              </a:endParaRPr>
            </a:p>
          </p:txBody>
        </p:sp>
        <p:sp>
          <p:nvSpPr>
            <p:cNvPr id="32940" name="Freeform 148"/>
            <p:cNvSpPr>
              <a:spLocks noChangeAspect="1"/>
            </p:cNvSpPr>
            <p:nvPr/>
          </p:nvSpPr>
          <p:spPr bwMode="auto">
            <a:xfrm>
              <a:off x="3088755" y="4007404"/>
              <a:ext cx="727075" cy="747713"/>
            </a:xfrm>
            <a:custGeom>
              <a:avLst/>
              <a:gdLst>
                <a:gd name="T0" fmla="*/ 700 w 700"/>
                <a:gd name="T1" fmla="*/ 0 h 740"/>
                <a:gd name="T2" fmla="*/ 544 w 700"/>
                <a:gd name="T3" fmla="*/ 140 h 740"/>
                <a:gd name="T4" fmla="*/ 424 w 700"/>
                <a:gd name="T5" fmla="*/ 272 h 740"/>
                <a:gd name="T6" fmla="*/ 216 w 700"/>
                <a:gd name="T7" fmla="*/ 496 h 740"/>
                <a:gd name="T8" fmla="*/ 68 w 700"/>
                <a:gd name="T9" fmla="*/ 668 h 740"/>
                <a:gd name="T10" fmla="*/ 0 w 700"/>
                <a:gd name="T11" fmla="*/ 740 h 740"/>
                <a:gd name="T12" fmla="*/ 0 60000 65536"/>
                <a:gd name="T13" fmla="*/ 0 60000 65536"/>
                <a:gd name="T14" fmla="*/ 0 60000 65536"/>
                <a:gd name="T15" fmla="*/ 0 60000 65536"/>
                <a:gd name="T16" fmla="*/ 0 60000 65536"/>
                <a:gd name="T17" fmla="*/ 0 60000 65536"/>
                <a:gd name="T18" fmla="*/ 0 w 700"/>
                <a:gd name="T19" fmla="*/ 0 h 740"/>
                <a:gd name="T20" fmla="*/ 700 w 700"/>
                <a:gd name="T21" fmla="*/ 740 h 740"/>
              </a:gdLst>
              <a:ahLst/>
              <a:cxnLst>
                <a:cxn ang="T12">
                  <a:pos x="T0" y="T1"/>
                </a:cxn>
                <a:cxn ang="T13">
                  <a:pos x="T2" y="T3"/>
                </a:cxn>
                <a:cxn ang="T14">
                  <a:pos x="T4" y="T5"/>
                </a:cxn>
                <a:cxn ang="T15">
                  <a:pos x="T6" y="T7"/>
                </a:cxn>
                <a:cxn ang="T16">
                  <a:pos x="T8" y="T9"/>
                </a:cxn>
                <a:cxn ang="T17">
                  <a:pos x="T10" y="T11"/>
                </a:cxn>
              </a:cxnLst>
              <a:rect l="T18" t="T19" r="T20" b="T21"/>
              <a:pathLst>
                <a:path w="700" h="740">
                  <a:moveTo>
                    <a:pt x="700" y="0"/>
                  </a:moveTo>
                  <a:cubicBezTo>
                    <a:pt x="673" y="23"/>
                    <a:pt x="590" y="95"/>
                    <a:pt x="544" y="140"/>
                  </a:cubicBezTo>
                  <a:cubicBezTo>
                    <a:pt x="498" y="185"/>
                    <a:pt x="479" y="213"/>
                    <a:pt x="424" y="272"/>
                  </a:cubicBezTo>
                  <a:lnTo>
                    <a:pt x="216" y="496"/>
                  </a:lnTo>
                  <a:cubicBezTo>
                    <a:pt x="157" y="562"/>
                    <a:pt x="104" y="627"/>
                    <a:pt x="68" y="668"/>
                  </a:cubicBezTo>
                  <a:cubicBezTo>
                    <a:pt x="32" y="709"/>
                    <a:pt x="14" y="725"/>
                    <a:pt x="0" y="740"/>
                  </a:cubicBezTo>
                </a:path>
              </a:pathLst>
            </a:custGeom>
            <a:noFill/>
            <a:ln w="19050">
              <a:solidFill>
                <a:schemeClr val="tx2"/>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pPr algn="ctr"/>
              <a:endParaRPr lang="nl-NL" sz="1800">
                <a:solidFill>
                  <a:srgbClr val="000000"/>
                </a:solidFill>
              </a:endParaRPr>
            </a:p>
          </p:txBody>
        </p:sp>
        <p:sp>
          <p:nvSpPr>
            <p:cNvPr id="32954" name="Line 162"/>
            <p:cNvSpPr>
              <a:spLocks noChangeAspect="1" noChangeShapeType="1"/>
            </p:cNvSpPr>
            <p:nvPr/>
          </p:nvSpPr>
          <p:spPr bwMode="auto">
            <a:xfrm>
              <a:off x="3079230" y="4055029"/>
              <a:ext cx="31750" cy="1588"/>
            </a:xfrm>
            <a:prstGeom prst="line">
              <a:avLst/>
            </a:prstGeom>
            <a:noFill/>
            <a:ln w="17463">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59" name="Freeform 167"/>
            <p:cNvSpPr>
              <a:spLocks noChangeAspect="1"/>
            </p:cNvSpPr>
            <p:nvPr/>
          </p:nvSpPr>
          <p:spPr bwMode="auto">
            <a:xfrm>
              <a:off x="1015479" y="2799894"/>
              <a:ext cx="3381376" cy="2247900"/>
            </a:xfrm>
            <a:custGeom>
              <a:avLst/>
              <a:gdLst>
                <a:gd name="T0" fmla="*/ 3265 w 3265"/>
                <a:gd name="T1" fmla="*/ 0 h 2222"/>
                <a:gd name="T2" fmla="*/ 2531 w 3265"/>
                <a:gd name="T3" fmla="*/ 299 h 2222"/>
                <a:gd name="T4" fmla="*/ 1743 w 3265"/>
                <a:gd name="T5" fmla="*/ 679 h 2222"/>
                <a:gd name="T6" fmla="*/ 1175 w 3265"/>
                <a:gd name="T7" fmla="*/ 1019 h 2222"/>
                <a:gd name="T8" fmla="*/ 763 w 3265"/>
                <a:gd name="T9" fmla="*/ 1323 h 2222"/>
                <a:gd name="T10" fmla="*/ 411 w 3265"/>
                <a:gd name="T11" fmla="*/ 1687 h 2222"/>
                <a:gd name="T12" fmla="*/ 223 w 3265"/>
                <a:gd name="T13" fmla="*/ 1923 h 2222"/>
                <a:gd name="T14" fmla="*/ 0 w 3265"/>
                <a:gd name="T15" fmla="*/ 2222 h 2222"/>
                <a:gd name="T16" fmla="*/ 0 60000 65536"/>
                <a:gd name="T17" fmla="*/ 0 60000 65536"/>
                <a:gd name="T18" fmla="*/ 0 60000 65536"/>
                <a:gd name="T19" fmla="*/ 0 60000 65536"/>
                <a:gd name="T20" fmla="*/ 0 60000 65536"/>
                <a:gd name="T21" fmla="*/ 0 60000 65536"/>
                <a:gd name="T22" fmla="*/ 0 60000 65536"/>
                <a:gd name="T23" fmla="*/ 0 60000 65536"/>
                <a:gd name="T24" fmla="*/ 0 w 3265"/>
                <a:gd name="T25" fmla="*/ 0 h 2222"/>
                <a:gd name="T26" fmla="*/ 3265 w 3265"/>
                <a:gd name="T27" fmla="*/ 2222 h 2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65" h="2222">
                  <a:moveTo>
                    <a:pt x="3265" y="0"/>
                  </a:moveTo>
                  <a:cubicBezTo>
                    <a:pt x="3143" y="50"/>
                    <a:pt x="2785" y="186"/>
                    <a:pt x="2531" y="299"/>
                  </a:cubicBezTo>
                  <a:cubicBezTo>
                    <a:pt x="2277" y="412"/>
                    <a:pt x="1969" y="559"/>
                    <a:pt x="1743" y="679"/>
                  </a:cubicBezTo>
                  <a:cubicBezTo>
                    <a:pt x="1517" y="799"/>
                    <a:pt x="1338" y="912"/>
                    <a:pt x="1175" y="1019"/>
                  </a:cubicBezTo>
                  <a:cubicBezTo>
                    <a:pt x="1012" y="1126"/>
                    <a:pt x="890" y="1212"/>
                    <a:pt x="763" y="1323"/>
                  </a:cubicBezTo>
                  <a:cubicBezTo>
                    <a:pt x="636" y="1434"/>
                    <a:pt x="501" y="1587"/>
                    <a:pt x="411" y="1687"/>
                  </a:cubicBezTo>
                  <a:cubicBezTo>
                    <a:pt x="321" y="1787"/>
                    <a:pt x="292" y="1834"/>
                    <a:pt x="223" y="1923"/>
                  </a:cubicBezTo>
                  <a:cubicBezTo>
                    <a:pt x="154" y="2012"/>
                    <a:pt x="47" y="2160"/>
                    <a:pt x="0" y="2222"/>
                  </a:cubicBezTo>
                </a:path>
              </a:pathLst>
            </a:custGeom>
            <a:noFill/>
            <a:ln w="38100">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pPr algn="ctr"/>
              <a:endParaRPr lang="nl-NL" sz="1800">
                <a:solidFill>
                  <a:srgbClr val="000000"/>
                </a:solidFill>
              </a:endParaRPr>
            </a:p>
          </p:txBody>
        </p:sp>
        <p:sp>
          <p:nvSpPr>
            <p:cNvPr id="32960" name="Freeform 168"/>
            <p:cNvSpPr>
              <a:spLocks noChangeAspect="1"/>
            </p:cNvSpPr>
            <p:nvPr/>
          </p:nvSpPr>
          <p:spPr bwMode="auto">
            <a:xfrm>
              <a:off x="1020242" y="3396794"/>
              <a:ext cx="3424239" cy="1651000"/>
            </a:xfrm>
            <a:custGeom>
              <a:avLst/>
              <a:gdLst>
                <a:gd name="T0" fmla="*/ 3307 w 3307"/>
                <a:gd name="T1" fmla="*/ 0 h 1633"/>
                <a:gd name="T2" fmla="*/ 2211 w 3307"/>
                <a:gd name="T3" fmla="*/ 374 h 1633"/>
                <a:gd name="T4" fmla="*/ 1855 w 3307"/>
                <a:gd name="T5" fmla="*/ 506 h 1633"/>
                <a:gd name="T6" fmla="*/ 1455 w 3307"/>
                <a:gd name="T7" fmla="*/ 670 h 1633"/>
                <a:gd name="T8" fmla="*/ 983 w 3307"/>
                <a:gd name="T9" fmla="*/ 910 h 1633"/>
                <a:gd name="T10" fmla="*/ 591 w 3307"/>
                <a:gd name="T11" fmla="*/ 1146 h 1633"/>
                <a:gd name="T12" fmla="*/ 279 w 3307"/>
                <a:gd name="T13" fmla="*/ 1390 h 1633"/>
                <a:gd name="T14" fmla="*/ 0 w 3307"/>
                <a:gd name="T15" fmla="*/ 1633 h 1633"/>
                <a:gd name="T16" fmla="*/ 0 60000 65536"/>
                <a:gd name="T17" fmla="*/ 0 60000 65536"/>
                <a:gd name="T18" fmla="*/ 0 60000 65536"/>
                <a:gd name="T19" fmla="*/ 0 60000 65536"/>
                <a:gd name="T20" fmla="*/ 0 60000 65536"/>
                <a:gd name="T21" fmla="*/ 0 60000 65536"/>
                <a:gd name="T22" fmla="*/ 0 60000 65536"/>
                <a:gd name="T23" fmla="*/ 0 60000 65536"/>
                <a:gd name="T24" fmla="*/ 0 w 3307"/>
                <a:gd name="T25" fmla="*/ 0 h 1633"/>
                <a:gd name="T26" fmla="*/ 3307 w 3307"/>
                <a:gd name="T27" fmla="*/ 1633 h 16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7" h="1633">
                  <a:moveTo>
                    <a:pt x="3307" y="0"/>
                  </a:moveTo>
                  <a:cubicBezTo>
                    <a:pt x="3124" y="62"/>
                    <a:pt x="2453" y="290"/>
                    <a:pt x="2211" y="374"/>
                  </a:cubicBezTo>
                  <a:cubicBezTo>
                    <a:pt x="1969" y="458"/>
                    <a:pt x="1981" y="457"/>
                    <a:pt x="1855" y="506"/>
                  </a:cubicBezTo>
                  <a:lnTo>
                    <a:pt x="1455" y="670"/>
                  </a:lnTo>
                  <a:cubicBezTo>
                    <a:pt x="1310" y="737"/>
                    <a:pt x="1127" y="831"/>
                    <a:pt x="983" y="910"/>
                  </a:cubicBezTo>
                  <a:cubicBezTo>
                    <a:pt x="839" y="989"/>
                    <a:pt x="708" y="1066"/>
                    <a:pt x="591" y="1146"/>
                  </a:cubicBezTo>
                  <a:cubicBezTo>
                    <a:pt x="474" y="1226"/>
                    <a:pt x="378" y="1309"/>
                    <a:pt x="279" y="1390"/>
                  </a:cubicBezTo>
                  <a:cubicBezTo>
                    <a:pt x="180" y="1471"/>
                    <a:pt x="58" y="1582"/>
                    <a:pt x="0" y="1633"/>
                  </a:cubicBezTo>
                </a:path>
              </a:pathLst>
            </a:custGeom>
            <a:noFill/>
            <a:ln w="19050">
              <a:solidFill>
                <a:schemeClr val="tx2"/>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pPr algn="ctr"/>
              <a:endParaRPr lang="nl-NL" sz="1800">
                <a:solidFill>
                  <a:srgbClr val="000000"/>
                </a:solidFill>
              </a:endParaRPr>
            </a:p>
          </p:txBody>
        </p:sp>
        <p:sp>
          <p:nvSpPr>
            <p:cNvPr id="32961" name="Freeform 169"/>
            <p:cNvSpPr>
              <a:spLocks noChangeAspect="1"/>
            </p:cNvSpPr>
            <p:nvPr/>
          </p:nvSpPr>
          <p:spPr bwMode="auto">
            <a:xfrm>
              <a:off x="1020242" y="2698294"/>
              <a:ext cx="2225676" cy="2327275"/>
            </a:xfrm>
            <a:custGeom>
              <a:avLst/>
              <a:gdLst>
                <a:gd name="T0" fmla="*/ 2150 w 2150"/>
                <a:gd name="T1" fmla="*/ 0 h 2301"/>
                <a:gd name="T2" fmla="*/ 1435 w 2150"/>
                <a:gd name="T3" fmla="*/ 444 h 2301"/>
                <a:gd name="T4" fmla="*/ 1247 w 2150"/>
                <a:gd name="T5" fmla="*/ 580 h 2301"/>
                <a:gd name="T6" fmla="*/ 1051 w 2150"/>
                <a:gd name="T7" fmla="*/ 740 h 2301"/>
                <a:gd name="T8" fmla="*/ 655 w 2150"/>
                <a:gd name="T9" fmla="*/ 1172 h 2301"/>
                <a:gd name="T10" fmla="*/ 383 w 2150"/>
                <a:gd name="T11" fmla="*/ 1524 h 2301"/>
                <a:gd name="T12" fmla="*/ 175 w 2150"/>
                <a:gd name="T13" fmla="*/ 1884 h 2301"/>
                <a:gd name="T14" fmla="*/ 0 w 2150"/>
                <a:gd name="T15" fmla="*/ 2301 h 2301"/>
                <a:gd name="T16" fmla="*/ 0 60000 65536"/>
                <a:gd name="T17" fmla="*/ 0 60000 65536"/>
                <a:gd name="T18" fmla="*/ 0 60000 65536"/>
                <a:gd name="T19" fmla="*/ 0 60000 65536"/>
                <a:gd name="T20" fmla="*/ 0 60000 65536"/>
                <a:gd name="T21" fmla="*/ 0 60000 65536"/>
                <a:gd name="T22" fmla="*/ 0 60000 65536"/>
                <a:gd name="T23" fmla="*/ 0 60000 65536"/>
                <a:gd name="T24" fmla="*/ 0 w 2150"/>
                <a:gd name="T25" fmla="*/ 0 h 2301"/>
                <a:gd name="T26" fmla="*/ 2150 w 2150"/>
                <a:gd name="T27" fmla="*/ 2301 h 2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0" h="2301">
                  <a:moveTo>
                    <a:pt x="2150" y="0"/>
                  </a:moveTo>
                  <a:cubicBezTo>
                    <a:pt x="2031" y="74"/>
                    <a:pt x="1585" y="347"/>
                    <a:pt x="1435" y="444"/>
                  </a:cubicBezTo>
                  <a:cubicBezTo>
                    <a:pt x="1285" y="541"/>
                    <a:pt x="1311" y="531"/>
                    <a:pt x="1247" y="580"/>
                  </a:cubicBezTo>
                  <a:lnTo>
                    <a:pt x="1051" y="740"/>
                  </a:lnTo>
                  <a:cubicBezTo>
                    <a:pt x="952" y="839"/>
                    <a:pt x="766" y="1041"/>
                    <a:pt x="655" y="1172"/>
                  </a:cubicBezTo>
                  <a:cubicBezTo>
                    <a:pt x="544" y="1303"/>
                    <a:pt x="463" y="1405"/>
                    <a:pt x="383" y="1524"/>
                  </a:cubicBezTo>
                  <a:cubicBezTo>
                    <a:pt x="303" y="1643"/>
                    <a:pt x="239" y="1754"/>
                    <a:pt x="175" y="1884"/>
                  </a:cubicBezTo>
                  <a:cubicBezTo>
                    <a:pt x="111" y="2014"/>
                    <a:pt x="37" y="2214"/>
                    <a:pt x="0" y="2301"/>
                  </a:cubicBezTo>
                </a:path>
              </a:pathLst>
            </a:custGeom>
            <a:noFill/>
            <a:ln w="19050">
              <a:solidFill>
                <a:schemeClr val="tx2"/>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pPr algn="ctr"/>
              <a:endParaRPr lang="nl-NL" sz="1800">
                <a:solidFill>
                  <a:srgbClr val="000000"/>
                </a:solidFill>
              </a:endParaRPr>
            </a:p>
          </p:txBody>
        </p:sp>
        <p:grpSp>
          <p:nvGrpSpPr>
            <p:cNvPr id="32962" name="Group 170"/>
            <p:cNvGrpSpPr>
              <a:grpSpLocks noChangeAspect="1"/>
            </p:cNvGrpSpPr>
            <p:nvPr/>
          </p:nvGrpSpPr>
          <p:grpSpPr bwMode="auto">
            <a:xfrm>
              <a:off x="1007542" y="2781215"/>
              <a:ext cx="3902076" cy="2257425"/>
              <a:chOff x="1489" y="1246"/>
              <a:chExt cx="3769" cy="2233"/>
            </a:xfrm>
          </p:grpSpPr>
          <p:grpSp>
            <p:nvGrpSpPr>
              <p:cNvPr id="32963" name="Group 171"/>
              <p:cNvGrpSpPr>
                <a:grpSpLocks noChangeAspect="1"/>
              </p:cNvGrpSpPr>
              <p:nvPr/>
            </p:nvGrpSpPr>
            <p:grpSpPr bwMode="auto">
              <a:xfrm>
                <a:off x="1489" y="1246"/>
                <a:ext cx="3769" cy="2233"/>
                <a:chOff x="1489" y="1246"/>
                <a:chExt cx="3769" cy="2233"/>
              </a:xfrm>
            </p:grpSpPr>
            <p:grpSp>
              <p:nvGrpSpPr>
                <p:cNvPr id="32964" name="Group 172"/>
                <p:cNvGrpSpPr>
                  <a:grpSpLocks noChangeAspect="1"/>
                </p:cNvGrpSpPr>
                <p:nvPr/>
              </p:nvGrpSpPr>
              <p:grpSpPr bwMode="auto">
                <a:xfrm>
                  <a:off x="1489" y="1246"/>
                  <a:ext cx="3769" cy="2233"/>
                  <a:chOff x="1489" y="1246"/>
                  <a:chExt cx="3769" cy="2233"/>
                </a:xfrm>
              </p:grpSpPr>
              <p:grpSp>
                <p:nvGrpSpPr>
                  <p:cNvPr id="32965" name="Group 173"/>
                  <p:cNvGrpSpPr>
                    <a:grpSpLocks noChangeAspect="1"/>
                  </p:cNvGrpSpPr>
                  <p:nvPr/>
                </p:nvGrpSpPr>
                <p:grpSpPr bwMode="auto">
                  <a:xfrm>
                    <a:off x="1489" y="1246"/>
                    <a:ext cx="3769" cy="2233"/>
                    <a:chOff x="1489" y="1246"/>
                    <a:chExt cx="3769" cy="2233"/>
                  </a:xfrm>
                </p:grpSpPr>
                <p:grpSp>
                  <p:nvGrpSpPr>
                    <p:cNvPr id="32966" name="Group 174"/>
                    <p:cNvGrpSpPr>
                      <a:grpSpLocks noChangeAspect="1"/>
                    </p:cNvGrpSpPr>
                    <p:nvPr/>
                  </p:nvGrpSpPr>
                  <p:grpSpPr bwMode="auto">
                    <a:xfrm>
                      <a:off x="1489" y="1246"/>
                      <a:ext cx="3769" cy="2233"/>
                      <a:chOff x="1489" y="1246"/>
                      <a:chExt cx="3769" cy="2233"/>
                    </a:xfrm>
                  </p:grpSpPr>
                  <p:sp>
                    <p:nvSpPr>
                      <p:cNvPr id="32967" name="Line 175"/>
                      <p:cNvSpPr>
                        <a:spLocks noChangeAspect="1" noChangeShapeType="1"/>
                      </p:cNvSpPr>
                      <p:nvPr/>
                    </p:nvSpPr>
                    <p:spPr bwMode="auto">
                      <a:xfrm>
                        <a:off x="1552" y="340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68" name="Line 176"/>
                      <p:cNvSpPr>
                        <a:spLocks noChangeAspect="1" noChangeShapeType="1"/>
                      </p:cNvSpPr>
                      <p:nvPr/>
                    </p:nvSpPr>
                    <p:spPr bwMode="auto">
                      <a:xfrm>
                        <a:off x="1552" y="3426"/>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69" name="Line 177"/>
                      <p:cNvSpPr>
                        <a:spLocks noChangeAspect="1" noChangeShapeType="1"/>
                      </p:cNvSpPr>
                      <p:nvPr/>
                    </p:nvSpPr>
                    <p:spPr bwMode="auto">
                      <a:xfrm flipH="1">
                        <a:off x="1521" y="3426"/>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70" name="Line 178"/>
                      <p:cNvSpPr>
                        <a:spLocks noChangeAspect="1" noChangeShapeType="1"/>
                      </p:cNvSpPr>
                      <p:nvPr/>
                    </p:nvSpPr>
                    <p:spPr bwMode="auto">
                      <a:xfrm flipH="1">
                        <a:off x="1510" y="3437"/>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71" name="Line 179"/>
                      <p:cNvSpPr>
                        <a:spLocks noChangeAspect="1" noChangeShapeType="1"/>
                      </p:cNvSpPr>
                      <p:nvPr/>
                    </p:nvSpPr>
                    <p:spPr bwMode="auto">
                      <a:xfrm flipH="1">
                        <a:off x="1627" y="3120"/>
                        <a:ext cx="6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72" name="Line 180"/>
                      <p:cNvSpPr>
                        <a:spLocks noChangeAspect="1" noChangeShapeType="1"/>
                      </p:cNvSpPr>
                      <p:nvPr/>
                    </p:nvSpPr>
                    <p:spPr bwMode="auto">
                      <a:xfrm>
                        <a:off x="2188" y="2929"/>
                        <a:ext cx="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73" name="Line 181"/>
                      <p:cNvSpPr>
                        <a:spLocks noChangeAspect="1" noChangeShapeType="1"/>
                      </p:cNvSpPr>
                      <p:nvPr/>
                    </p:nvSpPr>
                    <p:spPr bwMode="auto">
                      <a:xfrm>
                        <a:off x="2188" y="2929"/>
                        <a:ext cx="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74" name="Line 182"/>
                      <p:cNvSpPr>
                        <a:spLocks noChangeAspect="1" noChangeShapeType="1"/>
                      </p:cNvSpPr>
                      <p:nvPr/>
                    </p:nvSpPr>
                    <p:spPr bwMode="auto">
                      <a:xfrm>
                        <a:off x="1923" y="3109"/>
                        <a:ext cx="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75" name="Line 183"/>
                      <p:cNvSpPr>
                        <a:spLocks noChangeAspect="1" noChangeShapeType="1"/>
                      </p:cNvSpPr>
                      <p:nvPr/>
                    </p:nvSpPr>
                    <p:spPr bwMode="auto">
                      <a:xfrm>
                        <a:off x="1923" y="3109"/>
                        <a:ext cx="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76" name="Line 184"/>
                      <p:cNvSpPr>
                        <a:spLocks noChangeAspect="1" noChangeShapeType="1"/>
                      </p:cNvSpPr>
                      <p:nvPr/>
                    </p:nvSpPr>
                    <p:spPr bwMode="auto">
                      <a:xfrm>
                        <a:off x="1637" y="3363"/>
                        <a:ext cx="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77" name="Line 185"/>
                      <p:cNvSpPr>
                        <a:spLocks noChangeAspect="1" noChangeShapeType="1"/>
                      </p:cNvSpPr>
                      <p:nvPr/>
                    </p:nvSpPr>
                    <p:spPr bwMode="auto">
                      <a:xfrm>
                        <a:off x="1637" y="3363"/>
                        <a:ext cx="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78" name="Line 186"/>
                      <p:cNvSpPr>
                        <a:spLocks noChangeAspect="1" noChangeShapeType="1"/>
                      </p:cNvSpPr>
                      <p:nvPr/>
                    </p:nvSpPr>
                    <p:spPr bwMode="auto">
                      <a:xfrm>
                        <a:off x="1552" y="3321"/>
                        <a:ext cx="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79" name="Line 187"/>
                      <p:cNvSpPr>
                        <a:spLocks noChangeAspect="1" noChangeShapeType="1"/>
                      </p:cNvSpPr>
                      <p:nvPr/>
                    </p:nvSpPr>
                    <p:spPr bwMode="auto">
                      <a:xfrm>
                        <a:off x="1552" y="3321"/>
                        <a:ext cx="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80" name="Line 188"/>
                      <p:cNvSpPr>
                        <a:spLocks noChangeAspect="1" noChangeShapeType="1"/>
                      </p:cNvSpPr>
                      <p:nvPr/>
                    </p:nvSpPr>
                    <p:spPr bwMode="auto">
                      <a:xfrm>
                        <a:off x="1584" y="3268"/>
                        <a:ext cx="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81" name="Line 189"/>
                      <p:cNvSpPr>
                        <a:spLocks noChangeAspect="1" noChangeShapeType="1"/>
                      </p:cNvSpPr>
                      <p:nvPr/>
                    </p:nvSpPr>
                    <p:spPr bwMode="auto">
                      <a:xfrm>
                        <a:off x="1584" y="3268"/>
                        <a:ext cx="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82" name="Line 190"/>
                      <p:cNvSpPr>
                        <a:spLocks noChangeAspect="1" noChangeShapeType="1"/>
                      </p:cNvSpPr>
                      <p:nvPr/>
                    </p:nvSpPr>
                    <p:spPr bwMode="auto">
                      <a:xfrm>
                        <a:off x="3902" y="291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83" name="Line 191"/>
                      <p:cNvSpPr>
                        <a:spLocks noChangeAspect="1" noChangeShapeType="1"/>
                      </p:cNvSpPr>
                      <p:nvPr/>
                    </p:nvSpPr>
                    <p:spPr bwMode="auto">
                      <a:xfrm flipH="1">
                        <a:off x="3902" y="2929"/>
                        <a:ext cx="138"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84" name="Line 192"/>
                      <p:cNvSpPr>
                        <a:spLocks noChangeAspect="1" noChangeShapeType="1"/>
                      </p:cNvSpPr>
                      <p:nvPr/>
                    </p:nvSpPr>
                    <p:spPr bwMode="auto">
                      <a:xfrm>
                        <a:off x="4188" y="291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85" name="Line 193"/>
                      <p:cNvSpPr>
                        <a:spLocks noChangeAspect="1" noChangeShapeType="1"/>
                      </p:cNvSpPr>
                      <p:nvPr/>
                    </p:nvSpPr>
                    <p:spPr bwMode="auto">
                      <a:xfrm>
                        <a:off x="4051" y="2929"/>
                        <a:ext cx="13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86" name="Line 194"/>
                      <p:cNvSpPr>
                        <a:spLocks noChangeAspect="1" noChangeShapeType="1"/>
                      </p:cNvSpPr>
                      <p:nvPr/>
                    </p:nvSpPr>
                    <p:spPr bwMode="auto">
                      <a:xfrm>
                        <a:off x="2749" y="2453"/>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87" name="Line 195"/>
                      <p:cNvSpPr>
                        <a:spLocks noChangeAspect="1" noChangeShapeType="1"/>
                      </p:cNvSpPr>
                      <p:nvPr/>
                    </p:nvSpPr>
                    <p:spPr bwMode="auto">
                      <a:xfrm flipH="1">
                        <a:off x="2749" y="2474"/>
                        <a:ext cx="29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88" name="Line 196"/>
                      <p:cNvSpPr>
                        <a:spLocks noChangeAspect="1" noChangeShapeType="1"/>
                      </p:cNvSpPr>
                      <p:nvPr/>
                    </p:nvSpPr>
                    <p:spPr bwMode="auto">
                      <a:xfrm>
                        <a:off x="3352" y="2453"/>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89" name="Line 197"/>
                      <p:cNvSpPr>
                        <a:spLocks noChangeAspect="1" noChangeShapeType="1"/>
                      </p:cNvSpPr>
                      <p:nvPr/>
                    </p:nvSpPr>
                    <p:spPr bwMode="auto">
                      <a:xfrm>
                        <a:off x="3056" y="2474"/>
                        <a:ext cx="29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90" name="Line 198"/>
                      <p:cNvSpPr>
                        <a:spLocks noChangeAspect="1" noChangeShapeType="1"/>
                      </p:cNvSpPr>
                      <p:nvPr/>
                    </p:nvSpPr>
                    <p:spPr bwMode="auto">
                      <a:xfrm>
                        <a:off x="4125" y="2770"/>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91" name="Line 199"/>
                      <p:cNvSpPr>
                        <a:spLocks noChangeAspect="1" noChangeShapeType="1"/>
                      </p:cNvSpPr>
                      <p:nvPr/>
                    </p:nvSpPr>
                    <p:spPr bwMode="auto">
                      <a:xfrm flipH="1">
                        <a:off x="4125" y="2781"/>
                        <a:ext cx="19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92" name="Line 200"/>
                      <p:cNvSpPr>
                        <a:spLocks noChangeAspect="1" noChangeShapeType="1"/>
                      </p:cNvSpPr>
                      <p:nvPr/>
                    </p:nvSpPr>
                    <p:spPr bwMode="auto">
                      <a:xfrm>
                        <a:off x="4527" y="2770"/>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93" name="Line 201"/>
                      <p:cNvSpPr>
                        <a:spLocks noChangeAspect="1" noChangeShapeType="1"/>
                      </p:cNvSpPr>
                      <p:nvPr/>
                    </p:nvSpPr>
                    <p:spPr bwMode="auto">
                      <a:xfrm>
                        <a:off x="4326" y="2781"/>
                        <a:ext cx="20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94" name="Line 202"/>
                      <p:cNvSpPr>
                        <a:spLocks noChangeAspect="1" noChangeShapeType="1"/>
                      </p:cNvSpPr>
                      <p:nvPr/>
                    </p:nvSpPr>
                    <p:spPr bwMode="auto">
                      <a:xfrm>
                        <a:off x="4273" y="2696"/>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95" name="Line 203"/>
                      <p:cNvSpPr>
                        <a:spLocks noChangeAspect="1" noChangeShapeType="1"/>
                      </p:cNvSpPr>
                      <p:nvPr/>
                    </p:nvSpPr>
                    <p:spPr bwMode="auto">
                      <a:xfrm flipH="1">
                        <a:off x="4273" y="2717"/>
                        <a:ext cx="23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96" name="Line 204"/>
                      <p:cNvSpPr>
                        <a:spLocks noChangeAspect="1" noChangeShapeType="1"/>
                      </p:cNvSpPr>
                      <p:nvPr/>
                    </p:nvSpPr>
                    <p:spPr bwMode="auto">
                      <a:xfrm>
                        <a:off x="4516" y="2717"/>
                        <a:ext cx="17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97" name="Line 205"/>
                      <p:cNvSpPr>
                        <a:spLocks noChangeAspect="1" noChangeShapeType="1"/>
                      </p:cNvSpPr>
                      <p:nvPr/>
                    </p:nvSpPr>
                    <p:spPr bwMode="auto">
                      <a:xfrm>
                        <a:off x="2812" y="2114"/>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98" name="Line 206"/>
                      <p:cNvSpPr>
                        <a:spLocks noChangeAspect="1" noChangeShapeType="1"/>
                      </p:cNvSpPr>
                      <p:nvPr/>
                    </p:nvSpPr>
                    <p:spPr bwMode="auto">
                      <a:xfrm flipH="1">
                        <a:off x="2812" y="2125"/>
                        <a:ext cx="28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2999" name="Line 207"/>
                      <p:cNvSpPr>
                        <a:spLocks noChangeAspect="1" noChangeShapeType="1"/>
                      </p:cNvSpPr>
                      <p:nvPr/>
                    </p:nvSpPr>
                    <p:spPr bwMode="auto">
                      <a:xfrm>
                        <a:off x="3405" y="2114"/>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00" name="Line 208"/>
                      <p:cNvSpPr>
                        <a:spLocks noChangeAspect="1" noChangeShapeType="1"/>
                      </p:cNvSpPr>
                      <p:nvPr/>
                    </p:nvSpPr>
                    <p:spPr bwMode="auto">
                      <a:xfrm>
                        <a:off x="3109" y="2125"/>
                        <a:ext cx="29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01" name="Line 209"/>
                      <p:cNvSpPr>
                        <a:spLocks noChangeAspect="1" noChangeShapeType="1"/>
                      </p:cNvSpPr>
                      <p:nvPr/>
                    </p:nvSpPr>
                    <p:spPr bwMode="auto">
                      <a:xfrm>
                        <a:off x="2357" y="2326"/>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02" name="Line 210"/>
                      <p:cNvSpPr>
                        <a:spLocks noChangeAspect="1" noChangeShapeType="1"/>
                      </p:cNvSpPr>
                      <p:nvPr/>
                    </p:nvSpPr>
                    <p:spPr bwMode="auto">
                      <a:xfrm flipH="1">
                        <a:off x="2357" y="2347"/>
                        <a:ext cx="20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03" name="Line 211"/>
                      <p:cNvSpPr>
                        <a:spLocks noChangeAspect="1" noChangeShapeType="1"/>
                      </p:cNvSpPr>
                      <p:nvPr/>
                    </p:nvSpPr>
                    <p:spPr bwMode="auto">
                      <a:xfrm>
                        <a:off x="2780" y="2326"/>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04" name="Line 212"/>
                      <p:cNvSpPr>
                        <a:spLocks noChangeAspect="1" noChangeShapeType="1"/>
                      </p:cNvSpPr>
                      <p:nvPr/>
                    </p:nvSpPr>
                    <p:spPr bwMode="auto">
                      <a:xfrm>
                        <a:off x="2569" y="2347"/>
                        <a:ext cx="21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05" name="Line 213"/>
                      <p:cNvSpPr>
                        <a:spLocks noChangeAspect="1" noChangeShapeType="1"/>
                      </p:cNvSpPr>
                      <p:nvPr/>
                    </p:nvSpPr>
                    <p:spPr bwMode="auto">
                      <a:xfrm>
                        <a:off x="2135" y="2421"/>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06" name="Line 214"/>
                      <p:cNvSpPr>
                        <a:spLocks noChangeAspect="1" noChangeShapeType="1"/>
                      </p:cNvSpPr>
                      <p:nvPr/>
                    </p:nvSpPr>
                    <p:spPr bwMode="auto">
                      <a:xfrm flipH="1">
                        <a:off x="2135" y="2432"/>
                        <a:ext cx="148"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07" name="Line 215"/>
                      <p:cNvSpPr>
                        <a:spLocks noChangeAspect="1" noChangeShapeType="1"/>
                      </p:cNvSpPr>
                      <p:nvPr/>
                    </p:nvSpPr>
                    <p:spPr bwMode="auto">
                      <a:xfrm>
                        <a:off x="2431" y="2421"/>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08" name="Line 216"/>
                      <p:cNvSpPr>
                        <a:spLocks noChangeAspect="1" noChangeShapeType="1"/>
                      </p:cNvSpPr>
                      <p:nvPr/>
                    </p:nvSpPr>
                    <p:spPr bwMode="auto">
                      <a:xfrm>
                        <a:off x="2293" y="2432"/>
                        <a:ext cx="138"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09" name="Line 217"/>
                      <p:cNvSpPr>
                        <a:spLocks noChangeAspect="1" noChangeShapeType="1"/>
                      </p:cNvSpPr>
                      <p:nvPr/>
                    </p:nvSpPr>
                    <p:spPr bwMode="auto">
                      <a:xfrm>
                        <a:off x="2113" y="249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10" name="Line 218"/>
                      <p:cNvSpPr>
                        <a:spLocks noChangeAspect="1" noChangeShapeType="1"/>
                      </p:cNvSpPr>
                      <p:nvPr/>
                    </p:nvSpPr>
                    <p:spPr bwMode="auto">
                      <a:xfrm flipH="1">
                        <a:off x="2113" y="2506"/>
                        <a:ext cx="149"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11" name="Line 219"/>
                      <p:cNvSpPr>
                        <a:spLocks noChangeAspect="1" noChangeShapeType="1"/>
                      </p:cNvSpPr>
                      <p:nvPr/>
                    </p:nvSpPr>
                    <p:spPr bwMode="auto">
                      <a:xfrm>
                        <a:off x="2410" y="249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12" name="Line 220"/>
                      <p:cNvSpPr>
                        <a:spLocks noChangeAspect="1" noChangeShapeType="1"/>
                      </p:cNvSpPr>
                      <p:nvPr/>
                    </p:nvSpPr>
                    <p:spPr bwMode="auto">
                      <a:xfrm>
                        <a:off x="2272" y="2506"/>
                        <a:ext cx="138"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13" name="Line 221"/>
                      <p:cNvSpPr>
                        <a:spLocks noChangeAspect="1" noChangeShapeType="1"/>
                      </p:cNvSpPr>
                      <p:nvPr/>
                    </p:nvSpPr>
                    <p:spPr bwMode="auto">
                      <a:xfrm>
                        <a:off x="1997" y="249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14" name="Line 222"/>
                      <p:cNvSpPr>
                        <a:spLocks noChangeAspect="1" noChangeShapeType="1"/>
                      </p:cNvSpPr>
                      <p:nvPr/>
                    </p:nvSpPr>
                    <p:spPr bwMode="auto">
                      <a:xfrm flipH="1">
                        <a:off x="1997" y="2506"/>
                        <a:ext cx="10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15" name="Line 223"/>
                      <p:cNvSpPr>
                        <a:spLocks noChangeAspect="1" noChangeShapeType="1"/>
                      </p:cNvSpPr>
                      <p:nvPr/>
                    </p:nvSpPr>
                    <p:spPr bwMode="auto">
                      <a:xfrm>
                        <a:off x="2230" y="249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16" name="Line 224"/>
                      <p:cNvSpPr>
                        <a:spLocks noChangeAspect="1" noChangeShapeType="1"/>
                      </p:cNvSpPr>
                      <p:nvPr/>
                    </p:nvSpPr>
                    <p:spPr bwMode="auto">
                      <a:xfrm>
                        <a:off x="2113" y="2506"/>
                        <a:ext cx="11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17" name="Line 225"/>
                      <p:cNvSpPr>
                        <a:spLocks noChangeAspect="1" noChangeShapeType="1"/>
                      </p:cNvSpPr>
                      <p:nvPr/>
                    </p:nvSpPr>
                    <p:spPr bwMode="auto">
                      <a:xfrm>
                        <a:off x="2018" y="2548"/>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18" name="Line 226"/>
                      <p:cNvSpPr>
                        <a:spLocks noChangeAspect="1" noChangeShapeType="1"/>
                      </p:cNvSpPr>
                      <p:nvPr/>
                    </p:nvSpPr>
                    <p:spPr bwMode="auto">
                      <a:xfrm flipH="1">
                        <a:off x="2018" y="2559"/>
                        <a:ext cx="10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19" name="Line 227"/>
                      <p:cNvSpPr>
                        <a:spLocks noChangeAspect="1" noChangeShapeType="1"/>
                      </p:cNvSpPr>
                      <p:nvPr/>
                    </p:nvSpPr>
                    <p:spPr bwMode="auto">
                      <a:xfrm>
                        <a:off x="2262" y="2548"/>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20" name="Line 228"/>
                      <p:cNvSpPr>
                        <a:spLocks noChangeAspect="1" noChangeShapeType="1"/>
                      </p:cNvSpPr>
                      <p:nvPr/>
                    </p:nvSpPr>
                    <p:spPr bwMode="auto">
                      <a:xfrm>
                        <a:off x="2145" y="2559"/>
                        <a:ext cx="11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21" name="Line 229"/>
                      <p:cNvSpPr>
                        <a:spLocks noChangeAspect="1" noChangeShapeType="1"/>
                      </p:cNvSpPr>
                      <p:nvPr/>
                    </p:nvSpPr>
                    <p:spPr bwMode="auto">
                      <a:xfrm>
                        <a:off x="1997" y="272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22" name="Line 230"/>
                      <p:cNvSpPr>
                        <a:spLocks noChangeAspect="1" noChangeShapeType="1"/>
                      </p:cNvSpPr>
                      <p:nvPr/>
                    </p:nvSpPr>
                    <p:spPr bwMode="auto">
                      <a:xfrm flipH="1">
                        <a:off x="1997" y="2749"/>
                        <a:ext cx="11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23" name="Line 231"/>
                      <p:cNvSpPr>
                        <a:spLocks noChangeAspect="1" noChangeShapeType="1"/>
                      </p:cNvSpPr>
                      <p:nvPr/>
                    </p:nvSpPr>
                    <p:spPr bwMode="auto">
                      <a:xfrm>
                        <a:off x="2240" y="272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24" name="Line 232"/>
                      <p:cNvSpPr>
                        <a:spLocks noChangeAspect="1" noChangeShapeType="1"/>
                      </p:cNvSpPr>
                      <p:nvPr/>
                    </p:nvSpPr>
                    <p:spPr bwMode="auto">
                      <a:xfrm>
                        <a:off x="2124" y="2749"/>
                        <a:ext cx="11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25" name="Line 233"/>
                      <p:cNvSpPr>
                        <a:spLocks noChangeAspect="1" noChangeShapeType="1"/>
                      </p:cNvSpPr>
                      <p:nvPr/>
                    </p:nvSpPr>
                    <p:spPr bwMode="auto">
                      <a:xfrm>
                        <a:off x="1817" y="274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26" name="Line 234"/>
                      <p:cNvSpPr>
                        <a:spLocks noChangeAspect="1" noChangeShapeType="1"/>
                      </p:cNvSpPr>
                      <p:nvPr/>
                    </p:nvSpPr>
                    <p:spPr bwMode="auto">
                      <a:xfrm flipH="1">
                        <a:off x="1817" y="2760"/>
                        <a:ext cx="6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27" name="Line 235"/>
                      <p:cNvSpPr>
                        <a:spLocks noChangeAspect="1" noChangeShapeType="1"/>
                      </p:cNvSpPr>
                      <p:nvPr/>
                    </p:nvSpPr>
                    <p:spPr bwMode="auto">
                      <a:xfrm>
                        <a:off x="1965" y="274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28" name="Line 236"/>
                      <p:cNvSpPr>
                        <a:spLocks noChangeAspect="1" noChangeShapeType="1"/>
                      </p:cNvSpPr>
                      <p:nvPr/>
                    </p:nvSpPr>
                    <p:spPr bwMode="auto">
                      <a:xfrm>
                        <a:off x="1891" y="2760"/>
                        <a:ext cx="7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29" name="Line 237"/>
                      <p:cNvSpPr>
                        <a:spLocks noChangeAspect="1" noChangeShapeType="1"/>
                      </p:cNvSpPr>
                      <p:nvPr/>
                    </p:nvSpPr>
                    <p:spPr bwMode="auto">
                      <a:xfrm>
                        <a:off x="1955" y="291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30" name="Line 238"/>
                      <p:cNvSpPr>
                        <a:spLocks noChangeAspect="1" noChangeShapeType="1"/>
                      </p:cNvSpPr>
                      <p:nvPr/>
                    </p:nvSpPr>
                    <p:spPr bwMode="auto">
                      <a:xfrm flipH="1">
                        <a:off x="1955" y="2929"/>
                        <a:ext cx="10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31" name="Line 239"/>
                      <p:cNvSpPr>
                        <a:spLocks noChangeAspect="1" noChangeShapeType="1"/>
                      </p:cNvSpPr>
                      <p:nvPr/>
                    </p:nvSpPr>
                    <p:spPr bwMode="auto">
                      <a:xfrm>
                        <a:off x="2177" y="291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32" name="Line 240"/>
                      <p:cNvSpPr>
                        <a:spLocks noChangeAspect="1" noChangeShapeType="1"/>
                      </p:cNvSpPr>
                      <p:nvPr/>
                    </p:nvSpPr>
                    <p:spPr bwMode="auto">
                      <a:xfrm>
                        <a:off x="2071" y="2929"/>
                        <a:ext cx="10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33" name="Line 241"/>
                      <p:cNvSpPr>
                        <a:spLocks noChangeAspect="1" noChangeShapeType="1"/>
                      </p:cNvSpPr>
                      <p:nvPr/>
                    </p:nvSpPr>
                    <p:spPr bwMode="auto">
                      <a:xfrm>
                        <a:off x="1902" y="309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34" name="Line 242"/>
                      <p:cNvSpPr>
                        <a:spLocks noChangeAspect="1" noChangeShapeType="1"/>
                      </p:cNvSpPr>
                      <p:nvPr/>
                    </p:nvSpPr>
                    <p:spPr bwMode="auto">
                      <a:xfrm flipH="1">
                        <a:off x="1902" y="3109"/>
                        <a:ext cx="8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35" name="Line 243"/>
                      <p:cNvSpPr>
                        <a:spLocks noChangeAspect="1" noChangeShapeType="1"/>
                      </p:cNvSpPr>
                      <p:nvPr/>
                    </p:nvSpPr>
                    <p:spPr bwMode="auto">
                      <a:xfrm>
                        <a:off x="2092" y="309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36" name="Line 244"/>
                      <p:cNvSpPr>
                        <a:spLocks noChangeAspect="1" noChangeShapeType="1"/>
                      </p:cNvSpPr>
                      <p:nvPr/>
                    </p:nvSpPr>
                    <p:spPr bwMode="auto">
                      <a:xfrm>
                        <a:off x="1997" y="3109"/>
                        <a:ext cx="9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37" name="Line 245"/>
                      <p:cNvSpPr>
                        <a:spLocks noChangeAspect="1" noChangeShapeType="1"/>
                      </p:cNvSpPr>
                      <p:nvPr/>
                    </p:nvSpPr>
                    <p:spPr bwMode="auto">
                      <a:xfrm>
                        <a:off x="1732" y="2950"/>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38" name="Line 246"/>
                      <p:cNvSpPr>
                        <a:spLocks noChangeAspect="1" noChangeShapeType="1"/>
                      </p:cNvSpPr>
                      <p:nvPr/>
                    </p:nvSpPr>
                    <p:spPr bwMode="auto">
                      <a:xfrm flipH="1">
                        <a:off x="1732" y="2971"/>
                        <a:ext cx="4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39" name="Line 247"/>
                      <p:cNvSpPr>
                        <a:spLocks noChangeAspect="1" noChangeShapeType="1"/>
                      </p:cNvSpPr>
                      <p:nvPr/>
                    </p:nvSpPr>
                    <p:spPr bwMode="auto">
                      <a:xfrm>
                        <a:off x="1828" y="2950"/>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40" name="Line 248"/>
                      <p:cNvSpPr>
                        <a:spLocks noChangeAspect="1" noChangeShapeType="1"/>
                      </p:cNvSpPr>
                      <p:nvPr/>
                    </p:nvSpPr>
                    <p:spPr bwMode="auto">
                      <a:xfrm>
                        <a:off x="1785" y="2971"/>
                        <a:ext cx="4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41" name="Line 249"/>
                      <p:cNvSpPr>
                        <a:spLocks noChangeAspect="1" noChangeShapeType="1"/>
                      </p:cNvSpPr>
                      <p:nvPr/>
                    </p:nvSpPr>
                    <p:spPr bwMode="auto">
                      <a:xfrm>
                        <a:off x="1722" y="3247"/>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42" name="Line 250"/>
                      <p:cNvSpPr>
                        <a:spLocks noChangeAspect="1" noChangeShapeType="1"/>
                      </p:cNvSpPr>
                      <p:nvPr/>
                    </p:nvSpPr>
                    <p:spPr bwMode="auto">
                      <a:xfrm flipH="1">
                        <a:off x="1722" y="3257"/>
                        <a:ext cx="4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43" name="Line 251"/>
                      <p:cNvSpPr>
                        <a:spLocks noChangeAspect="1" noChangeShapeType="1"/>
                      </p:cNvSpPr>
                      <p:nvPr/>
                    </p:nvSpPr>
                    <p:spPr bwMode="auto">
                      <a:xfrm>
                        <a:off x="1828" y="3247"/>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44" name="Line 252"/>
                      <p:cNvSpPr>
                        <a:spLocks noChangeAspect="1" noChangeShapeType="1"/>
                      </p:cNvSpPr>
                      <p:nvPr/>
                    </p:nvSpPr>
                    <p:spPr bwMode="auto">
                      <a:xfrm>
                        <a:off x="1775" y="3257"/>
                        <a:ext cx="5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45" name="Line 253"/>
                      <p:cNvSpPr>
                        <a:spLocks noChangeAspect="1" noChangeShapeType="1"/>
                      </p:cNvSpPr>
                      <p:nvPr/>
                    </p:nvSpPr>
                    <p:spPr bwMode="auto">
                      <a:xfrm>
                        <a:off x="1648" y="3310"/>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46" name="Line 254"/>
                      <p:cNvSpPr>
                        <a:spLocks noChangeAspect="1" noChangeShapeType="1"/>
                      </p:cNvSpPr>
                      <p:nvPr/>
                    </p:nvSpPr>
                    <p:spPr bwMode="auto">
                      <a:xfrm flipH="1">
                        <a:off x="1648" y="3331"/>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47" name="Line 255"/>
                      <p:cNvSpPr>
                        <a:spLocks noChangeAspect="1" noChangeShapeType="1"/>
                      </p:cNvSpPr>
                      <p:nvPr/>
                    </p:nvSpPr>
                    <p:spPr bwMode="auto">
                      <a:xfrm>
                        <a:off x="1711" y="3310"/>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48" name="Line 256"/>
                      <p:cNvSpPr>
                        <a:spLocks noChangeAspect="1" noChangeShapeType="1"/>
                      </p:cNvSpPr>
                      <p:nvPr/>
                    </p:nvSpPr>
                    <p:spPr bwMode="auto">
                      <a:xfrm>
                        <a:off x="1679" y="3331"/>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49" name="Line 257"/>
                      <p:cNvSpPr>
                        <a:spLocks noChangeAspect="1" noChangeShapeType="1"/>
                      </p:cNvSpPr>
                      <p:nvPr/>
                    </p:nvSpPr>
                    <p:spPr bwMode="auto">
                      <a:xfrm>
                        <a:off x="1637" y="334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50" name="Line 258"/>
                      <p:cNvSpPr>
                        <a:spLocks noChangeAspect="1" noChangeShapeType="1"/>
                      </p:cNvSpPr>
                      <p:nvPr/>
                    </p:nvSpPr>
                    <p:spPr bwMode="auto">
                      <a:xfrm flipH="1">
                        <a:off x="1637" y="3363"/>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51" name="Line 259"/>
                      <p:cNvSpPr>
                        <a:spLocks noChangeAspect="1" noChangeShapeType="1"/>
                      </p:cNvSpPr>
                      <p:nvPr/>
                    </p:nvSpPr>
                    <p:spPr bwMode="auto">
                      <a:xfrm>
                        <a:off x="1701" y="334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52" name="Line 260"/>
                      <p:cNvSpPr>
                        <a:spLocks noChangeAspect="1" noChangeShapeType="1"/>
                      </p:cNvSpPr>
                      <p:nvPr/>
                    </p:nvSpPr>
                    <p:spPr bwMode="auto">
                      <a:xfrm>
                        <a:off x="1669" y="3363"/>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53" name="Line 261"/>
                      <p:cNvSpPr>
                        <a:spLocks noChangeAspect="1" noChangeShapeType="1"/>
                      </p:cNvSpPr>
                      <p:nvPr/>
                    </p:nvSpPr>
                    <p:spPr bwMode="auto">
                      <a:xfrm>
                        <a:off x="1595" y="3247"/>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54" name="Line 262"/>
                      <p:cNvSpPr>
                        <a:spLocks noChangeAspect="1" noChangeShapeType="1"/>
                      </p:cNvSpPr>
                      <p:nvPr/>
                    </p:nvSpPr>
                    <p:spPr bwMode="auto">
                      <a:xfrm flipH="1">
                        <a:off x="1595" y="3257"/>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55" name="Line 263"/>
                      <p:cNvSpPr>
                        <a:spLocks noChangeAspect="1" noChangeShapeType="1"/>
                      </p:cNvSpPr>
                      <p:nvPr/>
                    </p:nvSpPr>
                    <p:spPr bwMode="auto">
                      <a:xfrm>
                        <a:off x="1669" y="3247"/>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56" name="Line 264"/>
                      <p:cNvSpPr>
                        <a:spLocks noChangeAspect="1" noChangeShapeType="1"/>
                      </p:cNvSpPr>
                      <p:nvPr/>
                    </p:nvSpPr>
                    <p:spPr bwMode="auto">
                      <a:xfrm>
                        <a:off x="1637" y="3257"/>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57" name="Line 265"/>
                      <p:cNvSpPr>
                        <a:spLocks noChangeAspect="1" noChangeShapeType="1"/>
                      </p:cNvSpPr>
                      <p:nvPr/>
                    </p:nvSpPr>
                    <p:spPr bwMode="auto">
                      <a:xfrm>
                        <a:off x="1584" y="3268"/>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58" name="Line 266"/>
                      <p:cNvSpPr>
                        <a:spLocks noChangeAspect="1" noChangeShapeType="1"/>
                      </p:cNvSpPr>
                      <p:nvPr/>
                    </p:nvSpPr>
                    <p:spPr bwMode="auto">
                      <a:xfrm flipH="1">
                        <a:off x="1584" y="3289"/>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59" name="Line 267"/>
                      <p:cNvSpPr>
                        <a:spLocks noChangeAspect="1" noChangeShapeType="1"/>
                      </p:cNvSpPr>
                      <p:nvPr/>
                    </p:nvSpPr>
                    <p:spPr bwMode="auto">
                      <a:xfrm>
                        <a:off x="1648" y="3268"/>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60" name="Line 268"/>
                      <p:cNvSpPr>
                        <a:spLocks noChangeAspect="1" noChangeShapeType="1"/>
                      </p:cNvSpPr>
                      <p:nvPr/>
                    </p:nvSpPr>
                    <p:spPr bwMode="auto">
                      <a:xfrm>
                        <a:off x="1616" y="3289"/>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61" name="Line 269"/>
                      <p:cNvSpPr>
                        <a:spLocks noChangeAspect="1" noChangeShapeType="1"/>
                      </p:cNvSpPr>
                      <p:nvPr/>
                    </p:nvSpPr>
                    <p:spPr bwMode="auto">
                      <a:xfrm>
                        <a:off x="1690" y="3141"/>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62" name="Line 270"/>
                      <p:cNvSpPr>
                        <a:spLocks noChangeAspect="1" noChangeShapeType="1"/>
                      </p:cNvSpPr>
                      <p:nvPr/>
                    </p:nvSpPr>
                    <p:spPr bwMode="auto">
                      <a:xfrm flipH="1">
                        <a:off x="1690" y="3151"/>
                        <a:ext cx="4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63" name="Line 271"/>
                      <p:cNvSpPr>
                        <a:spLocks noChangeAspect="1" noChangeShapeType="1"/>
                      </p:cNvSpPr>
                      <p:nvPr/>
                    </p:nvSpPr>
                    <p:spPr bwMode="auto">
                      <a:xfrm>
                        <a:off x="1785" y="3141"/>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64" name="Line 272"/>
                      <p:cNvSpPr>
                        <a:spLocks noChangeAspect="1" noChangeShapeType="1"/>
                      </p:cNvSpPr>
                      <p:nvPr/>
                    </p:nvSpPr>
                    <p:spPr bwMode="auto">
                      <a:xfrm>
                        <a:off x="1743" y="3151"/>
                        <a:ext cx="4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65" name="Line 273"/>
                      <p:cNvSpPr>
                        <a:spLocks noChangeAspect="1" noChangeShapeType="1"/>
                      </p:cNvSpPr>
                      <p:nvPr/>
                    </p:nvSpPr>
                    <p:spPr bwMode="auto">
                      <a:xfrm>
                        <a:off x="2812" y="202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66" name="Line 274"/>
                      <p:cNvSpPr>
                        <a:spLocks noChangeAspect="1" noChangeShapeType="1"/>
                      </p:cNvSpPr>
                      <p:nvPr/>
                    </p:nvSpPr>
                    <p:spPr bwMode="auto">
                      <a:xfrm flipH="1">
                        <a:off x="2812" y="2050"/>
                        <a:ext cx="29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67" name="Line 275"/>
                      <p:cNvSpPr>
                        <a:spLocks noChangeAspect="1" noChangeShapeType="1"/>
                      </p:cNvSpPr>
                      <p:nvPr/>
                    </p:nvSpPr>
                    <p:spPr bwMode="auto">
                      <a:xfrm>
                        <a:off x="3415" y="202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68" name="Line 276"/>
                      <p:cNvSpPr>
                        <a:spLocks noChangeAspect="1" noChangeShapeType="1"/>
                      </p:cNvSpPr>
                      <p:nvPr/>
                    </p:nvSpPr>
                    <p:spPr bwMode="auto">
                      <a:xfrm>
                        <a:off x="3119" y="2050"/>
                        <a:ext cx="29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69" name="Line 277"/>
                      <p:cNvSpPr>
                        <a:spLocks noChangeAspect="1" noChangeShapeType="1"/>
                      </p:cNvSpPr>
                      <p:nvPr/>
                    </p:nvSpPr>
                    <p:spPr bwMode="auto">
                      <a:xfrm>
                        <a:off x="2907" y="1860"/>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70" name="Line 278"/>
                      <p:cNvSpPr>
                        <a:spLocks noChangeAspect="1" noChangeShapeType="1"/>
                      </p:cNvSpPr>
                      <p:nvPr/>
                    </p:nvSpPr>
                    <p:spPr bwMode="auto">
                      <a:xfrm flipH="1">
                        <a:off x="2907" y="1871"/>
                        <a:ext cx="329"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71" name="Line 279"/>
                      <p:cNvSpPr>
                        <a:spLocks noChangeAspect="1" noChangeShapeType="1"/>
                      </p:cNvSpPr>
                      <p:nvPr/>
                    </p:nvSpPr>
                    <p:spPr bwMode="auto">
                      <a:xfrm>
                        <a:off x="3574" y="1860"/>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72" name="Line 280"/>
                      <p:cNvSpPr>
                        <a:spLocks noChangeAspect="1" noChangeShapeType="1"/>
                      </p:cNvSpPr>
                      <p:nvPr/>
                    </p:nvSpPr>
                    <p:spPr bwMode="auto">
                      <a:xfrm>
                        <a:off x="3246" y="1871"/>
                        <a:ext cx="328"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73" name="Line 281"/>
                      <p:cNvSpPr>
                        <a:spLocks noChangeAspect="1" noChangeShapeType="1"/>
                      </p:cNvSpPr>
                      <p:nvPr/>
                    </p:nvSpPr>
                    <p:spPr bwMode="auto">
                      <a:xfrm>
                        <a:off x="2770" y="177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74" name="Line 282"/>
                      <p:cNvSpPr>
                        <a:spLocks noChangeAspect="1" noChangeShapeType="1"/>
                      </p:cNvSpPr>
                      <p:nvPr/>
                    </p:nvSpPr>
                    <p:spPr bwMode="auto">
                      <a:xfrm flipH="1">
                        <a:off x="2770" y="1796"/>
                        <a:ext cx="28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75" name="Line 283"/>
                      <p:cNvSpPr>
                        <a:spLocks noChangeAspect="1" noChangeShapeType="1"/>
                      </p:cNvSpPr>
                      <p:nvPr/>
                    </p:nvSpPr>
                    <p:spPr bwMode="auto">
                      <a:xfrm>
                        <a:off x="3363" y="177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76" name="Line 284"/>
                      <p:cNvSpPr>
                        <a:spLocks noChangeAspect="1" noChangeShapeType="1"/>
                      </p:cNvSpPr>
                      <p:nvPr/>
                    </p:nvSpPr>
                    <p:spPr bwMode="auto">
                      <a:xfrm>
                        <a:off x="3066" y="1796"/>
                        <a:ext cx="29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77" name="Line 285"/>
                      <p:cNvSpPr>
                        <a:spLocks noChangeAspect="1" noChangeShapeType="1"/>
                      </p:cNvSpPr>
                      <p:nvPr/>
                    </p:nvSpPr>
                    <p:spPr bwMode="auto">
                      <a:xfrm>
                        <a:off x="2505" y="2379"/>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78" name="Line 286"/>
                      <p:cNvSpPr>
                        <a:spLocks noChangeAspect="1" noChangeShapeType="1"/>
                      </p:cNvSpPr>
                      <p:nvPr/>
                    </p:nvSpPr>
                    <p:spPr bwMode="auto">
                      <a:xfrm flipH="1">
                        <a:off x="2505" y="2400"/>
                        <a:ext cx="23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79" name="Line 287"/>
                      <p:cNvSpPr>
                        <a:spLocks noChangeAspect="1" noChangeShapeType="1"/>
                      </p:cNvSpPr>
                      <p:nvPr/>
                    </p:nvSpPr>
                    <p:spPr bwMode="auto">
                      <a:xfrm>
                        <a:off x="2992" y="2379"/>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80" name="Line 288"/>
                      <p:cNvSpPr>
                        <a:spLocks noChangeAspect="1" noChangeShapeType="1"/>
                      </p:cNvSpPr>
                      <p:nvPr/>
                    </p:nvSpPr>
                    <p:spPr bwMode="auto">
                      <a:xfrm>
                        <a:off x="2749" y="2400"/>
                        <a:ext cx="24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81" name="Line 289"/>
                      <p:cNvSpPr>
                        <a:spLocks noChangeAspect="1" noChangeShapeType="1"/>
                      </p:cNvSpPr>
                      <p:nvPr/>
                    </p:nvSpPr>
                    <p:spPr bwMode="auto">
                      <a:xfrm>
                        <a:off x="2526" y="2400"/>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82" name="Line 290"/>
                      <p:cNvSpPr>
                        <a:spLocks noChangeAspect="1" noChangeShapeType="1"/>
                      </p:cNvSpPr>
                      <p:nvPr/>
                    </p:nvSpPr>
                    <p:spPr bwMode="auto">
                      <a:xfrm flipH="1">
                        <a:off x="2526" y="2410"/>
                        <a:ext cx="23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83" name="Line 291"/>
                      <p:cNvSpPr>
                        <a:spLocks noChangeAspect="1" noChangeShapeType="1"/>
                      </p:cNvSpPr>
                      <p:nvPr/>
                    </p:nvSpPr>
                    <p:spPr bwMode="auto">
                      <a:xfrm>
                        <a:off x="3013" y="2400"/>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84" name="Line 292"/>
                      <p:cNvSpPr>
                        <a:spLocks noChangeAspect="1" noChangeShapeType="1"/>
                      </p:cNvSpPr>
                      <p:nvPr/>
                    </p:nvSpPr>
                    <p:spPr bwMode="auto">
                      <a:xfrm>
                        <a:off x="2770" y="2410"/>
                        <a:ext cx="24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85" name="Line 293"/>
                      <p:cNvSpPr>
                        <a:spLocks noChangeAspect="1" noChangeShapeType="1"/>
                      </p:cNvSpPr>
                      <p:nvPr/>
                    </p:nvSpPr>
                    <p:spPr bwMode="auto">
                      <a:xfrm>
                        <a:off x="2103" y="2643"/>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86" name="Line 294"/>
                      <p:cNvSpPr>
                        <a:spLocks noChangeAspect="1" noChangeShapeType="1"/>
                      </p:cNvSpPr>
                      <p:nvPr/>
                    </p:nvSpPr>
                    <p:spPr bwMode="auto">
                      <a:xfrm flipH="1">
                        <a:off x="2103" y="2664"/>
                        <a:ext cx="13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87" name="Line 295"/>
                      <p:cNvSpPr>
                        <a:spLocks noChangeAspect="1" noChangeShapeType="1"/>
                      </p:cNvSpPr>
                      <p:nvPr/>
                    </p:nvSpPr>
                    <p:spPr bwMode="auto">
                      <a:xfrm>
                        <a:off x="2399" y="2643"/>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88" name="Line 296"/>
                      <p:cNvSpPr>
                        <a:spLocks noChangeAspect="1" noChangeShapeType="1"/>
                      </p:cNvSpPr>
                      <p:nvPr/>
                    </p:nvSpPr>
                    <p:spPr bwMode="auto">
                      <a:xfrm>
                        <a:off x="2251" y="2664"/>
                        <a:ext cx="148"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89" name="Line 297"/>
                      <p:cNvSpPr>
                        <a:spLocks noChangeAspect="1" noChangeShapeType="1"/>
                      </p:cNvSpPr>
                      <p:nvPr/>
                    </p:nvSpPr>
                    <p:spPr bwMode="auto">
                      <a:xfrm>
                        <a:off x="2018" y="2749"/>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90" name="Line 298"/>
                      <p:cNvSpPr>
                        <a:spLocks noChangeAspect="1" noChangeShapeType="1"/>
                      </p:cNvSpPr>
                      <p:nvPr/>
                    </p:nvSpPr>
                    <p:spPr bwMode="auto">
                      <a:xfrm flipH="1">
                        <a:off x="2018" y="2760"/>
                        <a:ext cx="10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91" name="Line 299"/>
                      <p:cNvSpPr>
                        <a:spLocks noChangeAspect="1" noChangeShapeType="1"/>
                      </p:cNvSpPr>
                      <p:nvPr/>
                    </p:nvSpPr>
                    <p:spPr bwMode="auto">
                      <a:xfrm>
                        <a:off x="2262" y="2749"/>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92" name="Line 300"/>
                      <p:cNvSpPr>
                        <a:spLocks noChangeAspect="1" noChangeShapeType="1"/>
                      </p:cNvSpPr>
                      <p:nvPr/>
                    </p:nvSpPr>
                    <p:spPr bwMode="auto">
                      <a:xfrm>
                        <a:off x="2145" y="2760"/>
                        <a:ext cx="11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93" name="Line 301"/>
                      <p:cNvSpPr>
                        <a:spLocks noChangeAspect="1" noChangeShapeType="1"/>
                      </p:cNvSpPr>
                      <p:nvPr/>
                    </p:nvSpPr>
                    <p:spPr bwMode="auto">
                      <a:xfrm>
                        <a:off x="1828" y="2844"/>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94" name="Line 302"/>
                      <p:cNvSpPr>
                        <a:spLocks noChangeAspect="1" noChangeShapeType="1"/>
                      </p:cNvSpPr>
                      <p:nvPr/>
                    </p:nvSpPr>
                    <p:spPr bwMode="auto">
                      <a:xfrm flipH="1">
                        <a:off x="1828" y="2855"/>
                        <a:ext cx="6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95" name="Line 303"/>
                      <p:cNvSpPr>
                        <a:spLocks noChangeAspect="1" noChangeShapeType="1"/>
                      </p:cNvSpPr>
                      <p:nvPr/>
                    </p:nvSpPr>
                    <p:spPr bwMode="auto">
                      <a:xfrm>
                        <a:off x="1976" y="2844"/>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96" name="Line 304"/>
                      <p:cNvSpPr>
                        <a:spLocks noChangeAspect="1" noChangeShapeType="1"/>
                      </p:cNvSpPr>
                      <p:nvPr/>
                    </p:nvSpPr>
                    <p:spPr bwMode="auto">
                      <a:xfrm>
                        <a:off x="1902" y="2855"/>
                        <a:ext cx="7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97" name="Line 305"/>
                      <p:cNvSpPr>
                        <a:spLocks noChangeAspect="1" noChangeShapeType="1"/>
                      </p:cNvSpPr>
                      <p:nvPr/>
                    </p:nvSpPr>
                    <p:spPr bwMode="auto">
                      <a:xfrm>
                        <a:off x="1817" y="2971"/>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98" name="Line 306"/>
                      <p:cNvSpPr>
                        <a:spLocks noChangeAspect="1" noChangeShapeType="1"/>
                      </p:cNvSpPr>
                      <p:nvPr/>
                    </p:nvSpPr>
                    <p:spPr bwMode="auto">
                      <a:xfrm flipH="1">
                        <a:off x="1817" y="2982"/>
                        <a:ext cx="7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099" name="Line 307"/>
                      <p:cNvSpPr>
                        <a:spLocks noChangeAspect="1" noChangeShapeType="1"/>
                      </p:cNvSpPr>
                      <p:nvPr/>
                    </p:nvSpPr>
                    <p:spPr bwMode="auto">
                      <a:xfrm>
                        <a:off x="1976" y="2971"/>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00" name="Line 308"/>
                      <p:cNvSpPr>
                        <a:spLocks noChangeAspect="1" noChangeShapeType="1"/>
                      </p:cNvSpPr>
                      <p:nvPr/>
                    </p:nvSpPr>
                    <p:spPr bwMode="auto">
                      <a:xfrm>
                        <a:off x="1902" y="2982"/>
                        <a:ext cx="7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01" name="Line 309"/>
                      <p:cNvSpPr>
                        <a:spLocks noChangeAspect="1" noChangeShapeType="1"/>
                      </p:cNvSpPr>
                      <p:nvPr/>
                    </p:nvSpPr>
                    <p:spPr bwMode="auto">
                      <a:xfrm>
                        <a:off x="1754" y="310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02" name="Line 310"/>
                      <p:cNvSpPr>
                        <a:spLocks noChangeAspect="1" noChangeShapeType="1"/>
                      </p:cNvSpPr>
                      <p:nvPr/>
                    </p:nvSpPr>
                    <p:spPr bwMode="auto">
                      <a:xfrm flipH="1">
                        <a:off x="1754" y="3120"/>
                        <a:ext cx="5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03" name="Line 311"/>
                      <p:cNvSpPr>
                        <a:spLocks noChangeAspect="1" noChangeShapeType="1"/>
                      </p:cNvSpPr>
                      <p:nvPr/>
                    </p:nvSpPr>
                    <p:spPr bwMode="auto">
                      <a:xfrm>
                        <a:off x="1881" y="310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04" name="Line 312"/>
                      <p:cNvSpPr>
                        <a:spLocks noChangeAspect="1" noChangeShapeType="1"/>
                      </p:cNvSpPr>
                      <p:nvPr/>
                    </p:nvSpPr>
                    <p:spPr bwMode="auto">
                      <a:xfrm>
                        <a:off x="1828" y="3120"/>
                        <a:ext cx="5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05" name="Line 313"/>
                      <p:cNvSpPr>
                        <a:spLocks noChangeAspect="1" noChangeShapeType="1"/>
                      </p:cNvSpPr>
                      <p:nvPr/>
                    </p:nvSpPr>
                    <p:spPr bwMode="auto">
                      <a:xfrm>
                        <a:off x="2029" y="2887"/>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06" name="Line 314"/>
                      <p:cNvSpPr>
                        <a:spLocks noChangeAspect="1" noChangeShapeType="1"/>
                      </p:cNvSpPr>
                      <p:nvPr/>
                    </p:nvSpPr>
                    <p:spPr bwMode="auto">
                      <a:xfrm flipH="1">
                        <a:off x="2029" y="2908"/>
                        <a:ext cx="12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07" name="Line 315"/>
                      <p:cNvSpPr>
                        <a:spLocks noChangeAspect="1" noChangeShapeType="1"/>
                      </p:cNvSpPr>
                      <p:nvPr/>
                    </p:nvSpPr>
                    <p:spPr bwMode="auto">
                      <a:xfrm>
                        <a:off x="2293" y="2887"/>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08" name="Line 316"/>
                      <p:cNvSpPr>
                        <a:spLocks noChangeAspect="1" noChangeShapeType="1"/>
                      </p:cNvSpPr>
                      <p:nvPr/>
                    </p:nvSpPr>
                    <p:spPr bwMode="auto">
                      <a:xfrm>
                        <a:off x="2166" y="2908"/>
                        <a:ext cx="12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09" name="Line 317"/>
                      <p:cNvSpPr>
                        <a:spLocks noChangeAspect="1" noChangeShapeType="1"/>
                      </p:cNvSpPr>
                      <p:nvPr/>
                    </p:nvSpPr>
                    <p:spPr bwMode="auto">
                      <a:xfrm>
                        <a:off x="2029" y="2918"/>
                        <a:ext cx="1" cy="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10" name="Line 318"/>
                      <p:cNvSpPr>
                        <a:spLocks noChangeAspect="1" noChangeShapeType="1"/>
                      </p:cNvSpPr>
                      <p:nvPr/>
                    </p:nvSpPr>
                    <p:spPr bwMode="auto">
                      <a:xfrm flipH="1">
                        <a:off x="2029" y="2929"/>
                        <a:ext cx="10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11" name="Line 319"/>
                      <p:cNvSpPr>
                        <a:spLocks noChangeAspect="1" noChangeShapeType="1"/>
                      </p:cNvSpPr>
                      <p:nvPr/>
                    </p:nvSpPr>
                    <p:spPr bwMode="auto">
                      <a:xfrm>
                        <a:off x="2262" y="2918"/>
                        <a:ext cx="1" cy="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12" name="Line 320"/>
                      <p:cNvSpPr>
                        <a:spLocks noChangeAspect="1" noChangeShapeType="1"/>
                      </p:cNvSpPr>
                      <p:nvPr/>
                    </p:nvSpPr>
                    <p:spPr bwMode="auto">
                      <a:xfrm>
                        <a:off x="2145" y="2929"/>
                        <a:ext cx="11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13" name="Line 321"/>
                      <p:cNvSpPr>
                        <a:spLocks noChangeAspect="1" noChangeShapeType="1"/>
                      </p:cNvSpPr>
                      <p:nvPr/>
                    </p:nvSpPr>
                    <p:spPr bwMode="auto">
                      <a:xfrm>
                        <a:off x="1902" y="272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14" name="Line 322"/>
                      <p:cNvSpPr>
                        <a:spLocks noChangeAspect="1" noChangeShapeType="1"/>
                      </p:cNvSpPr>
                      <p:nvPr/>
                    </p:nvSpPr>
                    <p:spPr bwMode="auto">
                      <a:xfrm flipH="1">
                        <a:off x="1902" y="2749"/>
                        <a:ext cx="8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15" name="Line 323"/>
                      <p:cNvSpPr>
                        <a:spLocks noChangeAspect="1" noChangeShapeType="1"/>
                      </p:cNvSpPr>
                      <p:nvPr/>
                    </p:nvSpPr>
                    <p:spPr bwMode="auto">
                      <a:xfrm>
                        <a:off x="2082" y="272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16" name="Line 324"/>
                      <p:cNvSpPr>
                        <a:spLocks noChangeAspect="1" noChangeShapeType="1"/>
                      </p:cNvSpPr>
                      <p:nvPr/>
                    </p:nvSpPr>
                    <p:spPr bwMode="auto">
                      <a:xfrm>
                        <a:off x="1997" y="2749"/>
                        <a:ext cx="8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17" name="Line 325"/>
                      <p:cNvSpPr>
                        <a:spLocks noChangeAspect="1" noChangeShapeType="1"/>
                      </p:cNvSpPr>
                      <p:nvPr/>
                    </p:nvSpPr>
                    <p:spPr bwMode="auto">
                      <a:xfrm>
                        <a:off x="2420" y="2421"/>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18" name="Line 326"/>
                      <p:cNvSpPr>
                        <a:spLocks noChangeAspect="1" noChangeShapeType="1"/>
                      </p:cNvSpPr>
                      <p:nvPr/>
                    </p:nvSpPr>
                    <p:spPr bwMode="auto">
                      <a:xfrm flipH="1">
                        <a:off x="2420" y="2432"/>
                        <a:ext cx="21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19" name="Line 327"/>
                      <p:cNvSpPr>
                        <a:spLocks noChangeAspect="1" noChangeShapeType="1"/>
                      </p:cNvSpPr>
                      <p:nvPr/>
                    </p:nvSpPr>
                    <p:spPr bwMode="auto">
                      <a:xfrm>
                        <a:off x="2865" y="2421"/>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20" name="Line 328"/>
                      <p:cNvSpPr>
                        <a:spLocks noChangeAspect="1" noChangeShapeType="1"/>
                      </p:cNvSpPr>
                      <p:nvPr/>
                    </p:nvSpPr>
                    <p:spPr bwMode="auto">
                      <a:xfrm>
                        <a:off x="2643" y="2432"/>
                        <a:ext cx="22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21" name="Line 329"/>
                      <p:cNvSpPr>
                        <a:spLocks noChangeAspect="1" noChangeShapeType="1"/>
                      </p:cNvSpPr>
                      <p:nvPr/>
                    </p:nvSpPr>
                    <p:spPr bwMode="auto">
                      <a:xfrm>
                        <a:off x="2304" y="2199"/>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22" name="Line 330"/>
                      <p:cNvSpPr>
                        <a:spLocks noChangeAspect="1" noChangeShapeType="1"/>
                      </p:cNvSpPr>
                      <p:nvPr/>
                    </p:nvSpPr>
                    <p:spPr bwMode="auto">
                      <a:xfrm flipH="1">
                        <a:off x="2304" y="2209"/>
                        <a:ext cx="18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23" name="Line 331"/>
                      <p:cNvSpPr>
                        <a:spLocks noChangeAspect="1" noChangeShapeType="1"/>
                      </p:cNvSpPr>
                      <p:nvPr/>
                    </p:nvSpPr>
                    <p:spPr bwMode="auto">
                      <a:xfrm>
                        <a:off x="2674" y="2199"/>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24" name="Line 332"/>
                      <p:cNvSpPr>
                        <a:spLocks noChangeAspect="1" noChangeShapeType="1"/>
                      </p:cNvSpPr>
                      <p:nvPr/>
                    </p:nvSpPr>
                    <p:spPr bwMode="auto">
                      <a:xfrm>
                        <a:off x="2495" y="2209"/>
                        <a:ext cx="179"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25" name="Line 333"/>
                      <p:cNvSpPr>
                        <a:spLocks noChangeAspect="1" noChangeShapeType="1"/>
                      </p:cNvSpPr>
                      <p:nvPr/>
                    </p:nvSpPr>
                    <p:spPr bwMode="auto">
                      <a:xfrm>
                        <a:off x="2357" y="2199"/>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26" name="Line 334"/>
                      <p:cNvSpPr>
                        <a:spLocks noChangeAspect="1" noChangeShapeType="1"/>
                      </p:cNvSpPr>
                      <p:nvPr/>
                    </p:nvSpPr>
                    <p:spPr bwMode="auto">
                      <a:xfrm flipH="1">
                        <a:off x="2357" y="2220"/>
                        <a:ext cx="19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27" name="Line 335"/>
                      <p:cNvSpPr>
                        <a:spLocks noChangeAspect="1" noChangeShapeType="1"/>
                      </p:cNvSpPr>
                      <p:nvPr/>
                    </p:nvSpPr>
                    <p:spPr bwMode="auto">
                      <a:xfrm>
                        <a:off x="2749" y="2199"/>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28" name="Line 336"/>
                      <p:cNvSpPr>
                        <a:spLocks noChangeAspect="1" noChangeShapeType="1"/>
                      </p:cNvSpPr>
                      <p:nvPr/>
                    </p:nvSpPr>
                    <p:spPr bwMode="auto">
                      <a:xfrm>
                        <a:off x="2558" y="2220"/>
                        <a:ext cx="19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29" name="Line 337"/>
                      <p:cNvSpPr>
                        <a:spLocks noChangeAspect="1" noChangeShapeType="1"/>
                      </p:cNvSpPr>
                      <p:nvPr/>
                    </p:nvSpPr>
                    <p:spPr bwMode="auto">
                      <a:xfrm>
                        <a:off x="2632" y="218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30" name="Line 338"/>
                      <p:cNvSpPr>
                        <a:spLocks noChangeAspect="1" noChangeShapeType="1"/>
                      </p:cNvSpPr>
                      <p:nvPr/>
                    </p:nvSpPr>
                    <p:spPr bwMode="auto">
                      <a:xfrm flipH="1">
                        <a:off x="2632" y="2199"/>
                        <a:ext cx="25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31" name="Line 339"/>
                      <p:cNvSpPr>
                        <a:spLocks noChangeAspect="1" noChangeShapeType="1"/>
                      </p:cNvSpPr>
                      <p:nvPr/>
                    </p:nvSpPr>
                    <p:spPr bwMode="auto">
                      <a:xfrm>
                        <a:off x="3161" y="218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32" name="Line 340"/>
                      <p:cNvSpPr>
                        <a:spLocks noChangeAspect="1" noChangeShapeType="1"/>
                      </p:cNvSpPr>
                      <p:nvPr/>
                    </p:nvSpPr>
                    <p:spPr bwMode="auto">
                      <a:xfrm>
                        <a:off x="2907" y="2199"/>
                        <a:ext cx="25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33" name="Line 341"/>
                      <p:cNvSpPr>
                        <a:spLocks noChangeAspect="1" noChangeShapeType="1"/>
                      </p:cNvSpPr>
                      <p:nvPr/>
                    </p:nvSpPr>
                    <p:spPr bwMode="auto">
                      <a:xfrm>
                        <a:off x="2558" y="2146"/>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34" name="Line 342"/>
                      <p:cNvSpPr>
                        <a:spLocks noChangeAspect="1" noChangeShapeType="1"/>
                      </p:cNvSpPr>
                      <p:nvPr/>
                    </p:nvSpPr>
                    <p:spPr bwMode="auto">
                      <a:xfrm flipH="1">
                        <a:off x="2558" y="2156"/>
                        <a:ext cx="23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35" name="Line 343"/>
                      <p:cNvSpPr>
                        <a:spLocks noChangeAspect="1" noChangeShapeType="1"/>
                      </p:cNvSpPr>
                      <p:nvPr/>
                    </p:nvSpPr>
                    <p:spPr bwMode="auto">
                      <a:xfrm>
                        <a:off x="3056" y="2146"/>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36" name="Line 344"/>
                      <p:cNvSpPr>
                        <a:spLocks noChangeAspect="1" noChangeShapeType="1"/>
                      </p:cNvSpPr>
                      <p:nvPr/>
                    </p:nvSpPr>
                    <p:spPr bwMode="auto">
                      <a:xfrm>
                        <a:off x="2802" y="2156"/>
                        <a:ext cx="25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37" name="Line 345"/>
                      <p:cNvSpPr>
                        <a:spLocks noChangeAspect="1" noChangeShapeType="1"/>
                      </p:cNvSpPr>
                      <p:nvPr/>
                    </p:nvSpPr>
                    <p:spPr bwMode="auto">
                      <a:xfrm>
                        <a:off x="2420" y="200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38" name="Line 346"/>
                      <p:cNvSpPr>
                        <a:spLocks noChangeAspect="1" noChangeShapeType="1"/>
                      </p:cNvSpPr>
                      <p:nvPr/>
                    </p:nvSpPr>
                    <p:spPr bwMode="auto">
                      <a:xfrm flipH="1">
                        <a:off x="2420" y="2019"/>
                        <a:ext cx="20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39" name="Line 347"/>
                      <p:cNvSpPr>
                        <a:spLocks noChangeAspect="1" noChangeShapeType="1"/>
                      </p:cNvSpPr>
                      <p:nvPr/>
                    </p:nvSpPr>
                    <p:spPr bwMode="auto">
                      <a:xfrm>
                        <a:off x="2844" y="200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40" name="Line 348"/>
                      <p:cNvSpPr>
                        <a:spLocks noChangeAspect="1" noChangeShapeType="1"/>
                      </p:cNvSpPr>
                      <p:nvPr/>
                    </p:nvSpPr>
                    <p:spPr bwMode="auto">
                      <a:xfrm>
                        <a:off x="2632" y="2019"/>
                        <a:ext cx="21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41" name="Line 349"/>
                      <p:cNvSpPr>
                        <a:spLocks noChangeAspect="1" noChangeShapeType="1"/>
                      </p:cNvSpPr>
                      <p:nvPr/>
                    </p:nvSpPr>
                    <p:spPr bwMode="auto">
                      <a:xfrm>
                        <a:off x="2526" y="1987"/>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42" name="Line 350"/>
                      <p:cNvSpPr>
                        <a:spLocks noChangeAspect="1" noChangeShapeType="1"/>
                      </p:cNvSpPr>
                      <p:nvPr/>
                    </p:nvSpPr>
                    <p:spPr bwMode="auto">
                      <a:xfrm flipH="1">
                        <a:off x="2526" y="2008"/>
                        <a:ext cx="23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43" name="Line 351"/>
                      <p:cNvSpPr>
                        <a:spLocks noChangeAspect="1" noChangeShapeType="1"/>
                      </p:cNvSpPr>
                      <p:nvPr/>
                    </p:nvSpPr>
                    <p:spPr bwMode="auto">
                      <a:xfrm>
                        <a:off x="3013" y="1987"/>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44" name="Line 352"/>
                      <p:cNvSpPr>
                        <a:spLocks noChangeAspect="1" noChangeShapeType="1"/>
                      </p:cNvSpPr>
                      <p:nvPr/>
                    </p:nvSpPr>
                    <p:spPr bwMode="auto">
                      <a:xfrm>
                        <a:off x="2770" y="2008"/>
                        <a:ext cx="24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45" name="Line 353"/>
                      <p:cNvSpPr>
                        <a:spLocks noChangeAspect="1" noChangeShapeType="1"/>
                      </p:cNvSpPr>
                      <p:nvPr/>
                    </p:nvSpPr>
                    <p:spPr bwMode="auto">
                      <a:xfrm>
                        <a:off x="1627" y="309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46" name="Line 354"/>
                      <p:cNvSpPr>
                        <a:spLocks noChangeAspect="1" noChangeShapeType="1"/>
                      </p:cNvSpPr>
                      <p:nvPr/>
                    </p:nvSpPr>
                    <p:spPr bwMode="auto">
                      <a:xfrm>
                        <a:off x="1764" y="309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47" name="Line 355"/>
                      <p:cNvSpPr>
                        <a:spLocks noChangeAspect="1" noChangeShapeType="1"/>
                      </p:cNvSpPr>
                      <p:nvPr/>
                    </p:nvSpPr>
                    <p:spPr bwMode="auto">
                      <a:xfrm>
                        <a:off x="1701" y="3120"/>
                        <a:ext cx="6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48" name="Line 356"/>
                      <p:cNvSpPr>
                        <a:spLocks noChangeAspect="1" noChangeShapeType="1"/>
                      </p:cNvSpPr>
                      <p:nvPr/>
                    </p:nvSpPr>
                    <p:spPr bwMode="auto">
                      <a:xfrm>
                        <a:off x="1637" y="316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49" name="Line 357"/>
                      <p:cNvSpPr>
                        <a:spLocks noChangeAspect="1" noChangeShapeType="1"/>
                      </p:cNvSpPr>
                      <p:nvPr/>
                    </p:nvSpPr>
                    <p:spPr bwMode="auto">
                      <a:xfrm flipH="1">
                        <a:off x="1637" y="3172"/>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50" name="Line 358"/>
                      <p:cNvSpPr>
                        <a:spLocks noChangeAspect="1" noChangeShapeType="1"/>
                      </p:cNvSpPr>
                      <p:nvPr/>
                    </p:nvSpPr>
                    <p:spPr bwMode="auto">
                      <a:xfrm>
                        <a:off x="1722" y="316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51" name="Line 359"/>
                      <p:cNvSpPr>
                        <a:spLocks noChangeAspect="1" noChangeShapeType="1"/>
                      </p:cNvSpPr>
                      <p:nvPr/>
                    </p:nvSpPr>
                    <p:spPr bwMode="auto">
                      <a:xfrm>
                        <a:off x="1679" y="3172"/>
                        <a:ext cx="4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52" name="Line 360"/>
                      <p:cNvSpPr>
                        <a:spLocks noChangeAspect="1" noChangeShapeType="1"/>
                      </p:cNvSpPr>
                      <p:nvPr/>
                    </p:nvSpPr>
                    <p:spPr bwMode="auto">
                      <a:xfrm>
                        <a:off x="1637" y="3247"/>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53" name="Line 361"/>
                      <p:cNvSpPr>
                        <a:spLocks noChangeAspect="1" noChangeShapeType="1"/>
                      </p:cNvSpPr>
                      <p:nvPr/>
                    </p:nvSpPr>
                    <p:spPr bwMode="auto">
                      <a:xfrm flipH="1">
                        <a:off x="1637" y="3257"/>
                        <a:ext cx="4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54" name="Line 362"/>
                      <p:cNvSpPr>
                        <a:spLocks noChangeAspect="1" noChangeShapeType="1"/>
                      </p:cNvSpPr>
                      <p:nvPr/>
                    </p:nvSpPr>
                    <p:spPr bwMode="auto">
                      <a:xfrm>
                        <a:off x="1722" y="3247"/>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55" name="Line 363"/>
                      <p:cNvSpPr>
                        <a:spLocks noChangeAspect="1" noChangeShapeType="1"/>
                      </p:cNvSpPr>
                      <p:nvPr/>
                    </p:nvSpPr>
                    <p:spPr bwMode="auto">
                      <a:xfrm>
                        <a:off x="1690" y="3257"/>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56" name="Line 364"/>
                      <p:cNvSpPr>
                        <a:spLocks noChangeAspect="1" noChangeShapeType="1"/>
                      </p:cNvSpPr>
                      <p:nvPr/>
                    </p:nvSpPr>
                    <p:spPr bwMode="auto">
                      <a:xfrm>
                        <a:off x="1616" y="3204"/>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57" name="Line 365"/>
                      <p:cNvSpPr>
                        <a:spLocks noChangeAspect="1" noChangeShapeType="1"/>
                      </p:cNvSpPr>
                      <p:nvPr/>
                    </p:nvSpPr>
                    <p:spPr bwMode="auto">
                      <a:xfrm flipH="1">
                        <a:off x="1616" y="3215"/>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58" name="Line 366"/>
                      <p:cNvSpPr>
                        <a:spLocks noChangeAspect="1" noChangeShapeType="1"/>
                      </p:cNvSpPr>
                      <p:nvPr/>
                    </p:nvSpPr>
                    <p:spPr bwMode="auto">
                      <a:xfrm>
                        <a:off x="1690" y="3204"/>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59" name="Line 367"/>
                      <p:cNvSpPr>
                        <a:spLocks noChangeAspect="1" noChangeShapeType="1"/>
                      </p:cNvSpPr>
                      <p:nvPr/>
                    </p:nvSpPr>
                    <p:spPr bwMode="auto">
                      <a:xfrm>
                        <a:off x="1658" y="3215"/>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60" name="Line 368"/>
                      <p:cNvSpPr>
                        <a:spLocks noChangeAspect="1" noChangeShapeType="1"/>
                      </p:cNvSpPr>
                      <p:nvPr/>
                    </p:nvSpPr>
                    <p:spPr bwMode="auto">
                      <a:xfrm>
                        <a:off x="1563" y="327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61" name="Line 369"/>
                      <p:cNvSpPr>
                        <a:spLocks noChangeAspect="1" noChangeShapeType="1"/>
                      </p:cNvSpPr>
                      <p:nvPr/>
                    </p:nvSpPr>
                    <p:spPr bwMode="auto">
                      <a:xfrm flipH="1">
                        <a:off x="1563" y="3299"/>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62" name="Line 370"/>
                      <p:cNvSpPr>
                        <a:spLocks noChangeAspect="1" noChangeShapeType="1"/>
                      </p:cNvSpPr>
                      <p:nvPr/>
                    </p:nvSpPr>
                    <p:spPr bwMode="auto">
                      <a:xfrm>
                        <a:off x="1627" y="327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63" name="Line 371"/>
                      <p:cNvSpPr>
                        <a:spLocks noChangeAspect="1" noChangeShapeType="1"/>
                      </p:cNvSpPr>
                      <p:nvPr/>
                    </p:nvSpPr>
                    <p:spPr bwMode="auto">
                      <a:xfrm>
                        <a:off x="1595" y="3299"/>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64" name="Line 372"/>
                      <p:cNvSpPr>
                        <a:spLocks noChangeAspect="1" noChangeShapeType="1"/>
                      </p:cNvSpPr>
                      <p:nvPr/>
                    </p:nvSpPr>
                    <p:spPr bwMode="auto">
                      <a:xfrm>
                        <a:off x="1552" y="3310"/>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65" name="Line 373"/>
                      <p:cNvSpPr>
                        <a:spLocks noChangeAspect="1" noChangeShapeType="1"/>
                      </p:cNvSpPr>
                      <p:nvPr/>
                    </p:nvSpPr>
                    <p:spPr bwMode="auto">
                      <a:xfrm flipH="1">
                        <a:off x="1552" y="3321"/>
                        <a:ext cx="2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66" name="Line 374"/>
                      <p:cNvSpPr>
                        <a:spLocks noChangeAspect="1" noChangeShapeType="1"/>
                      </p:cNvSpPr>
                      <p:nvPr/>
                    </p:nvSpPr>
                    <p:spPr bwMode="auto">
                      <a:xfrm>
                        <a:off x="1616" y="3310"/>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67" name="Line 375"/>
                      <p:cNvSpPr>
                        <a:spLocks noChangeAspect="1" noChangeShapeType="1"/>
                      </p:cNvSpPr>
                      <p:nvPr/>
                    </p:nvSpPr>
                    <p:spPr bwMode="auto">
                      <a:xfrm>
                        <a:off x="1584" y="3321"/>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68" name="Line 376"/>
                      <p:cNvSpPr>
                        <a:spLocks noChangeAspect="1" noChangeShapeType="1"/>
                      </p:cNvSpPr>
                      <p:nvPr/>
                    </p:nvSpPr>
                    <p:spPr bwMode="auto">
                      <a:xfrm>
                        <a:off x="1531" y="3331"/>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69" name="Line 377"/>
                      <p:cNvSpPr>
                        <a:spLocks noChangeAspect="1" noChangeShapeType="1"/>
                      </p:cNvSpPr>
                      <p:nvPr/>
                    </p:nvSpPr>
                    <p:spPr bwMode="auto">
                      <a:xfrm flipH="1">
                        <a:off x="1531" y="3342"/>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70" name="Line 378"/>
                      <p:cNvSpPr>
                        <a:spLocks noChangeAspect="1" noChangeShapeType="1"/>
                      </p:cNvSpPr>
                      <p:nvPr/>
                    </p:nvSpPr>
                    <p:spPr bwMode="auto">
                      <a:xfrm>
                        <a:off x="1595" y="3331"/>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71" name="Line 379"/>
                      <p:cNvSpPr>
                        <a:spLocks noChangeAspect="1" noChangeShapeType="1"/>
                      </p:cNvSpPr>
                      <p:nvPr/>
                    </p:nvSpPr>
                    <p:spPr bwMode="auto">
                      <a:xfrm>
                        <a:off x="1563" y="3342"/>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72" name="Line 380"/>
                      <p:cNvSpPr>
                        <a:spLocks noChangeAspect="1" noChangeShapeType="1"/>
                      </p:cNvSpPr>
                      <p:nvPr/>
                    </p:nvSpPr>
                    <p:spPr bwMode="auto">
                      <a:xfrm>
                        <a:off x="1552" y="3331"/>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73" name="Line 381"/>
                      <p:cNvSpPr>
                        <a:spLocks noChangeAspect="1" noChangeShapeType="1"/>
                      </p:cNvSpPr>
                      <p:nvPr/>
                    </p:nvSpPr>
                    <p:spPr bwMode="auto">
                      <a:xfrm flipH="1">
                        <a:off x="1552" y="3342"/>
                        <a:ext cx="2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74" name="Line 382"/>
                      <p:cNvSpPr>
                        <a:spLocks noChangeAspect="1" noChangeShapeType="1"/>
                      </p:cNvSpPr>
                      <p:nvPr/>
                    </p:nvSpPr>
                    <p:spPr bwMode="auto">
                      <a:xfrm>
                        <a:off x="1616" y="3331"/>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75" name="Line 383"/>
                      <p:cNvSpPr>
                        <a:spLocks noChangeAspect="1" noChangeShapeType="1"/>
                      </p:cNvSpPr>
                      <p:nvPr/>
                    </p:nvSpPr>
                    <p:spPr bwMode="auto">
                      <a:xfrm>
                        <a:off x="1584" y="3342"/>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76" name="Line 384"/>
                      <p:cNvSpPr>
                        <a:spLocks noChangeAspect="1" noChangeShapeType="1"/>
                      </p:cNvSpPr>
                      <p:nvPr/>
                    </p:nvSpPr>
                    <p:spPr bwMode="auto">
                      <a:xfrm>
                        <a:off x="1510" y="334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77" name="Line 385"/>
                      <p:cNvSpPr>
                        <a:spLocks noChangeAspect="1" noChangeShapeType="1"/>
                      </p:cNvSpPr>
                      <p:nvPr/>
                    </p:nvSpPr>
                    <p:spPr bwMode="auto">
                      <a:xfrm flipH="1">
                        <a:off x="1510" y="3363"/>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78" name="Line 386"/>
                      <p:cNvSpPr>
                        <a:spLocks noChangeAspect="1" noChangeShapeType="1"/>
                      </p:cNvSpPr>
                      <p:nvPr/>
                    </p:nvSpPr>
                    <p:spPr bwMode="auto">
                      <a:xfrm>
                        <a:off x="1574" y="334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79" name="Line 387"/>
                      <p:cNvSpPr>
                        <a:spLocks noChangeAspect="1" noChangeShapeType="1"/>
                      </p:cNvSpPr>
                      <p:nvPr/>
                    </p:nvSpPr>
                    <p:spPr bwMode="auto">
                      <a:xfrm>
                        <a:off x="1542" y="3363"/>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80" name="Line 388"/>
                      <p:cNvSpPr>
                        <a:spLocks noChangeAspect="1" noChangeShapeType="1"/>
                      </p:cNvSpPr>
                      <p:nvPr/>
                    </p:nvSpPr>
                    <p:spPr bwMode="auto">
                      <a:xfrm>
                        <a:off x="1531" y="3374"/>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81" name="Line 389"/>
                      <p:cNvSpPr>
                        <a:spLocks noChangeAspect="1" noChangeShapeType="1"/>
                      </p:cNvSpPr>
                      <p:nvPr/>
                    </p:nvSpPr>
                    <p:spPr bwMode="auto">
                      <a:xfrm flipH="1">
                        <a:off x="1531" y="3384"/>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82" name="Line 390"/>
                      <p:cNvSpPr>
                        <a:spLocks noChangeAspect="1" noChangeShapeType="1"/>
                      </p:cNvSpPr>
                      <p:nvPr/>
                    </p:nvSpPr>
                    <p:spPr bwMode="auto">
                      <a:xfrm>
                        <a:off x="1595" y="3374"/>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83" name="Line 391"/>
                      <p:cNvSpPr>
                        <a:spLocks noChangeAspect="1" noChangeShapeType="1"/>
                      </p:cNvSpPr>
                      <p:nvPr/>
                    </p:nvSpPr>
                    <p:spPr bwMode="auto">
                      <a:xfrm>
                        <a:off x="1574" y="3384"/>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84" name="Line 392"/>
                      <p:cNvSpPr>
                        <a:spLocks noChangeAspect="1" noChangeShapeType="1"/>
                      </p:cNvSpPr>
                      <p:nvPr/>
                    </p:nvSpPr>
                    <p:spPr bwMode="auto">
                      <a:xfrm>
                        <a:off x="1510" y="3374"/>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85" name="Line 393"/>
                      <p:cNvSpPr>
                        <a:spLocks noChangeAspect="1" noChangeShapeType="1"/>
                      </p:cNvSpPr>
                      <p:nvPr/>
                    </p:nvSpPr>
                    <p:spPr bwMode="auto">
                      <a:xfrm flipH="1">
                        <a:off x="1510" y="3395"/>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86" name="Line 394"/>
                      <p:cNvSpPr>
                        <a:spLocks noChangeAspect="1" noChangeShapeType="1"/>
                      </p:cNvSpPr>
                      <p:nvPr/>
                    </p:nvSpPr>
                    <p:spPr bwMode="auto">
                      <a:xfrm>
                        <a:off x="1574" y="3374"/>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87" name="Line 395"/>
                      <p:cNvSpPr>
                        <a:spLocks noChangeAspect="1" noChangeShapeType="1"/>
                      </p:cNvSpPr>
                      <p:nvPr/>
                    </p:nvSpPr>
                    <p:spPr bwMode="auto">
                      <a:xfrm>
                        <a:off x="1542" y="3395"/>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88" name="Line 396"/>
                      <p:cNvSpPr>
                        <a:spLocks noChangeAspect="1" noChangeShapeType="1"/>
                      </p:cNvSpPr>
                      <p:nvPr/>
                    </p:nvSpPr>
                    <p:spPr bwMode="auto">
                      <a:xfrm>
                        <a:off x="1499" y="3395"/>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89" name="Line 397"/>
                      <p:cNvSpPr>
                        <a:spLocks noChangeAspect="1" noChangeShapeType="1"/>
                      </p:cNvSpPr>
                      <p:nvPr/>
                    </p:nvSpPr>
                    <p:spPr bwMode="auto">
                      <a:xfrm flipH="1">
                        <a:off x="1499" y="3405"/>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90" name="Line 398"/>
                      <p:cNvSpPr>
                        <a:spLocks noChangeAspect="1" noChangeShapeType="1"/>
                      </p:cNvSpPr>
                      <p:nvPr/>
                    </p:nvSpPr>
                    <p:spPr bwMode="auto">
                      <a:xfrm>
                        <a:off x="1563" y="3395"/>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91" name="Line 399"/>
                      <p:cNvSpPr>
                        <a:spLocks noChangeAspect="1" noChangeShapeType="1"/>
                      </p:cNvSpPr>
                      <p:nvPr/>
                    </p:nvSpPr>
                    <p:spPr bwMode="auto">
                      <a:xfrm>
                        <a:off x="1542" y="3405"/>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92" name="Line 400"/>
                      <p:cNvSpPr>
                        <a:spLocks noChangeAspect="1" noChangeShapeType="1"/>
                      </p:cNvSpPr>
                      <p:nvPr/>
                    </p:nvSpPr>
                    <p:spPr bwMode="auto">
                      <a:xfrm>
                        <a:off x="1521" y="340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93" name="Line 401"/>
                      <p:cNvSpPr>
                        <a:spLocks noChangeAspect="1" noChangeShapeType="1"/>
                      </p:cNvSpPr>
                      <p:nvPr/>
                    </p:nvSpPr>
                    <p:spPr bwMode="auto">
                      <a:xfrm>
                        <a:off x="1584" y="340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94" name="Line 402"/>
                      <p:cNvSpPr>
                        <a:spLocks noChangeAspect="1" noChangeShapeType="1"/>
                      </p:cNvSpPr>
                      <p:nvPr/>
                    </p:nvSpPr>
                    <p:spPr bwMode="auto">
                      <a:xfrm>
                        <a:off x="1563" y="3426"/>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95" name="Line 403"/>
                      <p:cNvSpPr>
                        <a:spLocks noChangeAspect="1" noChangeShapeType="1"/>
                      </p:cNvSpPr>
                      <p:nvPr/>
                    </p:nvSpPr>
                    <p:spPr bwMode="auto">
                      <a:xfrm>
                        <a:off x="1510" y="3426"/>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96" name="Line 404"/>
                      <p:cNvSpPr>
                        <a:spLocks noChangeAspect="1" noChangeShapeType="1"/>
                      </p:cNvSpPr>
                      <p:nvPr/>
                    </p:nvSpPr>
                    <p:spPr bwMode="auto">
                      <a:xfrm>
                        <a:off x="1574" y="3426"/>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97" name="Line 405"/>
                      <p:cNvSpPr>
                        <a:spLocks noChangeAspect="1" noChangeShapeType="1"/>
                      </p:cNvSpPr>
                      <p:nvPr/>
                    </p:nvSpPr>
                    <p:spPr bwMode="auto">
                      <a:xfrm>
                        <a:off x="1552" y="3437"/>
                        <a:ext cx="2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98" name="Line 406"/>
                      <p:cNvSpPr>
                        <a:spLocks noChangeAspect="1" noChangeShapeType="1"/>
                      </p:cNvSpPr>
                      <p:nvPr/>
                    </p:nvSpPr>
                    <p:spPr bwMode="auto">
                      <a:xfrm>
                        <a:off x="1489" y="340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199" name="Line 407"/>
                      <p:cNvSpPr>
                        <a:spLocks noChangeAspect="1" noChangeShapeType="1"/>
                      </p:cNvSpPr>
                      <p:nvPr/>
                    </p:nvSpPr>
                    <p:spPr bwMode="auto">
                      <a:xfrm flipH="1">
                        <a:off x="1489" y="3416"/>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00" name="Line 408"/>
                      <p:cNvSpPr>
                        <a:spLocks noChangeAspect="1" noChangeShapeType="1"/>
                      </p:cNvSpPr>
                      <p:nvPr/>
                    </p:nvSpPr>
                    <p:spPr bwMode="auto">
                      <a:xfrm>
                        <a:off x="1521" y="3416"/>
                        <a:ext cx="3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01" name="Line 409"/>
                      <p:cNvSpPr>
                        <a:spLocks noChangeAspect="1" noChangeShapeType="1"/>
                      </p:cNvSpPr>
                      <p:nvPr/>
                    </p:nvSpPr>
                    <p:spPr bwMode="auto">
                      <a:xfrm>
                        <a:off x="1489" y="3426"/>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02" name="Line 410"/>
                      <p:cNvSpPr>
                        <a:spLocks noChangeAspect="1" noChangeShapeType="1"/>
                      </p:cNvSpPr>
                      <p:nvPr/>
                    </p:nvSpPr>
                    <p:spPr bwMode="auto">
                      <a:xfrm flipH="1">
                        <a:off x="1489" y="3448"/>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03" name="Line 411"/>
                      <p:cNvSpPr>
                        <a:spLocks noChangeAspect="1" noChangeShapeType="1"/>
                      </p:cNvSpPr>
                      <p:nvPr/>
                    </p:nvSpPr>
                    <p:spPr bwMode="auto">
                      <a:xfrm>
                        <a:off x="1531" y="3448"/>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04" name="Line 412"/>
                      <p:cNvSpPr>
                        <a:spLocks noChangeAspect="1" noChangeShapeType="1"/>
                      </p:cNvSpPr>
                      <p:nvPr/>
                    </p:nvSpPr>
                    <p:spPr bwMode="auto">
                      <a:xfrm>
                        <a:off x="1489" y="3448"/>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05" name="Line 413"/>
                      <p:cNvSpPr>
                        <a:spLocks noChangeAspect="1" noChangeShapeType="1"/>
                      </p:cNvSpPr>
                      <p:nvPr/>
                    </p:nvSpPr>
                    <p:spPr bwMode="auto">
                      <a:xfrm flipH="1">
                        <a:off x="1489" y="3458"/>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06" name="Line 414"/>
                      <p:cNvSpPr>
                        <a:spLocks noChangeAspect="1" noChangeShapeType="1"/>
                      </p:cNvSpPr>
                      <p:nvPr/>
                    </p:nvSpPr>
                    <p:spPr bwMode="auto">
                      <a:xfrm>
                        <a:off x="1552" y="3448"/>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07" name="Line 415"/>
                      <p:cNvSpPr>
                        <a:spLocks noChangeAspect="1" noChangeShapeType="1"/>
                      </p:cNvSpPr>
                      <p:nvPr/>
                    </p:nvSpPr>
                    <p:spPr bwMode="auto">
                      <a:xfrm>
                        <a:off x="1531" y="3458"/>
                        <a:ext cx="2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08" name="Line 416"/>
                      <p:cNvSpPr>
                        <a:spLocks noChangeAspect="1" noChangeShapeType="1"/>
                      </p:cNvSpPr>
                      <p:nvPr/>
                    </p:nvSpPr>
                    <p:spPr bwMode="auto">
                      <a:xfrm>
                        <a:off x="2600" y="1987"/>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09" name="Line 417"/>
                      <p:cNvSpPr>
                        <a:spLocks noChangeAspect="1" noChangeShapeType="1"/>
                      </p:cNvSpPr>
                      <p:nvPr/>
                    </p:nvSpPr>
                    <p:spPr bwMode="auto">
                      <a:xfrm flipH="1">
                        <a:off x="2600" y="1998"/>
                        <a:ext cx="24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10" name="Line 418"/>
                      <p:cNvSpPr>
                        <a:spLocks noChangeAspect="1" noChangeShapeType="1"/>
                      </p:cNvSpPr>
                      <p:nvPr/>
                    </p:nvSpPr>
                    <p:spPr bwMode="auto">
                      <a:xfrm>
                        <a:off x="3109" y="1987"/>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11" name="Line 419"/>
                      <p:cNvSpPr>
                        <a:spLocks noChangeAspect="1" noChangeShapeType="1"/>
                      </p:cNvSpPr>
                      <p:nvPr/>
                    </p:nvSpPr>
                    <p:spPr bwMode="auto">
                      <a:xfrm>
                        <a:off x="2854" y="1998"/>
                        <a:ext cx="25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12" name="Line 420"/>
                      <p:cNvSpPr>
                        <a:spLocks noChangeAspect="1" noChangeShapeType="1"/>
                      </p:cNvSpPr>
                      <p:nvPr/>
                    </p:nvSpPr>
                    <p:spPr bwMode="auto">
                      <a:xfrm>
                        <a:off x="2802" y="202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13" name="Line 421"/>
                      <p:cNvSpPr>
                        <a:spLocks noChangeAspect="1" noChangeShapeType="1"/>
                      </p:cNvSpPr>
                      <p:nvPr/>
                    </p:nvSpPr>
                    <p:spPr bwMode="auto">
                      <a:xfrm flipH="1">
                        <a:off x="2802" y="2040"/>
                        <a:ext cx="2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14" name="Line 422"/>
                      <p:cNvSpPr>
                        <a:spLocks noChangeAspect="1" noChangeShapeType="1"/>
                      </p:cNvSpPr>
                      <p:nvPr/>
                    </p:nvSpPr>
                    <p:spPr bwMode="auto">
                      <a:xfrm>
                        <a:off x="3278" y="202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15" name="Line 423"/>
                      <p:cNvSpPr>
                        <a:spLocks noChangeAspect="1" noChangeShapeType="1"/>
                      </p:cNvSpPr>
                      <p:nvPr/>
                    </p:nvSpPr>
                    <p:spPr bwMode="auto">
                      <a:xfrm>
                        <a:off x="3045" y="2040"/>
                        <a:ext cx="23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16" name="Line 424"/>
                      <p:cNvSpPr>
                        <a:spLocks noChangeAspect="1" noChangeShapeType="1"/>
                      </p:cNvSpPr>
                      <p:nvPr/>
                    </p:nvSpPr>
                    <p:spPr bwMode="auto">
                      <a:xfrm>
                        <a:off x="2812" y="1998"/>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17" name="Line 425"/>
                      <p:cNvSpPr>
                        <a:spLocks noChangeAspect="1" noChangeShapeType="1"/>
                      </p:cNvSpPr>
                      <p:nvPr/>
                    </p:nvSpPr>
                    <p:spPr bwMode="auto">
                      <a:xfrm flipH="1">
                        <a:off x="2812" y="2008"/>
                        <a:ext cx="23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18" name="Line 426"/>
                      <p:cNvSpPr>
                        <a:spLocks noChangeAspect="1" noChangeShapeType="1"/>
                      </p:cNvSpPr>
                      <p:nvPr/>
                    </p:nvSpPr>
                    <p:spPr bwMode="auto">
                      <a:xfrm>
                        <a:off x="3288" y="1998"/>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19" name="Line 427"/>
                      <p:cNvSpPr>
                        <a:spLocks noChangeAspect="1" noChangeShapeType="1"/>
                      </p:cNvSpPr>
                      <p:nvPr/>
                    </p:nvSpPr>
                    <p:spPr bwMode="auto">
                      <a:xfrm>
                        <a:off x="3056" y="2008"/>
                        <a:ext cx="2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20" name="Line 428"/>
                      <p:cNvSpPr>
                        <a:spLocks noChangeAspect="1" noChangeShapeType="1"/>
                      </p:cNvSpPr>
                      <p:nvPr/>
                    </p:nvSpPr>
                    <p:spPr bwMode="auto">
                      <a:xfrm>
                        <a:off x="2918" y="1945"/>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21" name="Line 429"/>
                      <p:cNvSpPr>
                        <a:spLocks noChangeAspect="1" noChangeShapeType="1"/>
                      </p:cNvSpPr>
                      <p:nvPr/>
                    </p:nvSpPr>
                    <p:spPr bwMode="auto">
                      <a:xfrm flipH="1">
                        <a:off x="2918" y="1955"/>
                        <a:ext cx="328"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22" name="Line 430"/>
                      <p:cNvSpPr>
                        <a:spLocks noChangeAspect="1" noChangeShapeType="1"/>
                      </p:cNvSpPr>
                      <p:nvPr/>
                    </p:nvSpPr>
                    <p:spPr bwMode="auto">
                      <a:xfrm>
                        <a:off x="3585" y="1945"/>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23" name="Line 431"/>
                      <p:cNvSpPr>
                        <a:spLocks noChangeAspect="1" noChangeShapeType="1"/>
                      </p:cNvSpPr>
                      <p:nvPr/>
                    </p:nvSpPr>
                    <p:spPr bwMode="auto">
                      <a:xfrm>
                        <a:off x="3257" y="1955"/>
                        <a:ext cx="328"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24" name="Line 432"/>
                      <p:cNvSpPr>
                        <a:spLocks noChangeAspect="1" noChangeShapeType="1"/>
                      </p:cNvSpPr>
                      <p:nvPr/>
                    </p:nvSpPr>
                    <p:spPr bwMode="auto">
                      <a:xfrm>
                        <a:off x="3288" y="1934"/>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25" name="Line 433"/>
                      <p:cNvSpPr>
                        <a:spLocks noChangeAspect="1" noChangeShapeType="1"/>
                      </p:cNvSpPr>
                      <p:nvPr/>
                    </p:nvSpPr>
                    <p:spPr bwMode="auto">
                      <a:xfrm flipH="1">
                        <a:off x="3288" y="1955"/>
                        <a:ext cx="4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26" name="Line 434"/>
                      <p:cNvSpPr>
                        <a:spLocks noChangeAspect="1" noChangeShapeType="1"/>
                      </p:cNvSpPr>
                      <p:nvPr/>
                    </p:nvSpPr>
                    <p:spPr bwMode="auto">
                      <a:xfrm>
                        <a:off x="4125" y="1934"/>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27" name="Line 435"/>
                      <p:cNvSpPr>
                        <a:spLocks noChangeAspect="1" noChangeShapeType="1"/>
                      </p:cNvSpPr>
                      <p:nvPr/>
                    </p:nvSpPr>
                    <p:spPr bwMode="auto">
                      <a:xfrm>
                        <a:off x="3712" y="1955"/>
                        <a:ext cx="4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28" name="Line 436"/>
                      <p:cNvSpPr>
                        <a:spLocks noChangeAspect="1" noChangeShapeType="1"/>
                      </p:cNvSpPr>
                      <p:nvPr/>
                    </p:nvSpPr>
                    <p:spPr bwMode="auto">
                      <a:xfrm>
                        <a:off x="3278" y="1998"/>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29" name="Line 437"/>
                      <p:cNvSpPr>
                        <a:spLocks noChangeAspect="1" noChangeShapeType="1"/>
                      </p:cNvSpPr>
                      <p:nvPr/>
                    </p:nvSpPr>
                    <p:spPr bwMode="auto">
                      <a:xfrm flipH="1">
                        <a:off x="3278" y="2019"/>
                        <a:ext cx="4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30" name="Line 438"/>
                      <p:cNvSpPr>
                        <a:spLocks noChangeAspect="1" noChangeShapeType="1"/>
                      </p:cNvSpPr>
                      <p:nvPr/>
                    </p:nvSpPr>
                    <p:spPr bwMode="auto">
                      <a:xfrm>
                        <a:off x="4114" y="1998"/>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31" name="Line 439"/>
                      <p:cNvSpPr>
                        <a:spLocks noChangeAspect="1" noChangeShapeType="1"/>
                      </p:cNvSpPr>
                      <p:nvPr/>
                    </p:nvSpPr>
                    <p:spPr bwMode="auto">
                      <a:xfrm>
                        <a:off x="3701" y="2019"/>
                        <a:ext cx="4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32" name="Line 440"/>
                      <p:cNvSpPr>
                        <a:spLocks noChangeAspect="1" noChangeShapeType="1"/>
                      </p:cNvSpPr>
                      <p:nvPr/>
                    </p:nvSpPr>
                    <p:spPr bwMode="auto">
                      <a:xfrm>
                        <a:off x="2960" y="202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33" name="Line 441"/>
                      <p:cNvSpPr>
                        <a:spLocks noChangeAspect="1" noChangeShapeType="1"/>
                      </p:cNvSpPr>
                      <p:nvPr/>
                    </p:nvSpPr>
                    <p:spPr bwMode="auto">
                      <a:xfrm flipH="1">
                        <a:off x="2960" y="2050"/>
                        <a:ext cx="339"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34" name="Line 442"/>
                      <p:cNvSpPr>
                        <a:spLocks noChangeAspect="1" noChangeShapeType="1"/>
                      </p:cNvSpPr>
                      <p:nvPr/>
                    </p:nvSpPr>
                    <p:spPr bwMode="auto">
                      <a:xfrm>
                        <a:off x="3659" y="202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35" name="Line 443"/>
                      <p:cNvSpPr>
                        <a:spLocks noChangeAspect="1" noChangeShapeType="1"/>
                      </p:cNvSpPr>
                      <p:nvPr/>
                    </p:nvSpPr>
                    <p:spPr bwMode="auto">
                      <a:xfrm>
                        <a:off x="3310" y="2050"/>
                        <a:ext cx="349"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36" name="Line 444"/>
                      <p:cNvSpPr>
                        <a:spLocks noChangeAspect="1" noChangeShapeType="1"/>
                      </p:cNvSpPr>
                      <p:nvPr/>
                    </p:nvSpPr>
                    <p:spPr bwMode="auto">
                      <a:xfrm>
                        <a:off x="3119" y="184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37" name="Line 445"/>
                      <p:cNvSpPr>
                        <a:spLocks noChangeAspect="1" noChangeShapeType="1"/>
                      </p:cNvSpPr>
                      <p:nvPr/>
                    </p:nvSpPr>
                    <p:spPr bwMode="auto">
                      <a:xfrm flipH="1">
                        <a:off x="3119" y="1871"/>
                        <a:ext cx="37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38" name="Line 446"/>
                      <p:cNvSpPr>
                        <a:spLocks noChangeAspect="1" noChangeShapeType="1"/>
                      </p:cNvSpPr>
                      <p:nvPr/>
                    </p:nvSpPr>
                    <p:spPr bwMode="auto">
                      <a:xfrm>
                        <a:off x="3881" y="184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39" name="Line 447"/>
                      <p:cNvSpPr>
                        <a:spLocks noChangeAspect="1" noChangeShapeType="1"/>
                      </p:cNvSpPr>
                      <p:nvPr/>
                    </p:nvSpPr>
                    <p:spPr bwMode="auto">
                      <a:xfrm>
                        <a:off x="3500" y="1871"/>
                        <a:ext cx="38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40" name="Line 448"/>
                      <p:cNvSpPr>
                        <a:spLocks noChangeAspect="1" noChangeShapeType="1"/>
                      </p:cNvSpPr>
                      <p:nvPr/>
                    </p:nvSpPr>
                    <p:spPr bwMode="auto">
                      <a:xfrm>
                        <a:off x="2452" y="184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41" name="Line 449"/>
                      <p:cNvSpPr>
                        <a:spLocks noChangeAspect="1" noChangeShapeType="1"/>
                      </p:cNvSpPr>
                      <p:nvPr/>
                    </p:nvSpPr>
                    <p:spPr bwMode="auto">
                      <a:xfrm flipH="1">
                        <a:off x="2452" y="1871"/>
                        <a:ext cx="39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42" name="Line 450"/>
                      <p:cNvSpPr>
                        <a:spLocks noChangeAspect="1" noChangeShapeType="1"/>
                      </p:cNvSpPr>
                      <p:nvPr/>
                    </p:nvSpPr>
                    <p:spPr bwMode="auto">
                      <a:xfrm>
                        <a:off x="3246" y="184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43" name="Line 451"/>
                      <p:cNvSpPr>
                        <a:spLocks noChangeAspect="1" noChangeShapeType="1"/>
                      </p:cNvSpPr>
                      <p:nvPr/>
                    </p:nvSpPr>
                    <p:spPr bwMode="auto">
                      <a:xfrm>
                        <a:off x="2854" y="1871"/>
                        <a:ext cx="39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44" name="Line 452"/>
                      <p:cNvSpPr>
                        <a:spLocks noChangeAspect="1" noChangeShapeType="1"/>
                      </p:cNvSpPr>
                      <p:nvPr/>
                    </p:nvSpPr>
                    <p:spPr bwMode="auto">
                      <a:xfrm>
                        <a:off x="2442" y="183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45" name="Line 453"/>
                      <p:cNvSpPr>
                        <a:spLocks noChangeAspect="1" noChangeShapeType="1"/>
                      </p:cNvSpPr>
                      <p:nvPr/>
                    </p:nvSpPr>
                    <p:spPr bwMode="auto">
                      <a:xfrm flipH="1">
                        <a:off x="2442" y="1860"/>
                        <a:ext cx="22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46" name="Line 454"/>
                      <p:cNvSpPr>
                        <a:spLocks noChangeAspect="1" noChangeShapeType="1"/>
                      </p:cNvSpPr>
                      <p:nvPr/>
                    </p:nvSpPr>
                    <p:spPr bwMode="auto">
                      <a:xfrm>
                        <a:off x="2897" y="183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47" name="Line 455"/>
                      <p:cNvSpPr>
                        <a:spLocks noChangeAspect="1" noChangeShapeType="1"/>
                      </p:cNvSpPr>
                      <p:nvPr/>
                    </p:nvSpPr>
                    <p:spPr bwMode="auto">
                      <a:xfrm>
                        <a:off x="2674" y="1860"/>
                        <a:ext cx="22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48" name="Line 456"/>
                      <p:cNvSpPr>
                        <a:spLocks noChangeAspect="1" noChangeShapeType="1"/>
                      </p:cNvSpPr>
                      <p:nvPr/>
                    </p:nvSpPr>
                    <p:spPr bwMode="auto">
                      <a:xfrm>
                        <a:off x="2907" y="184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49" name="Line 457"/>
                      <p:cNvSpPr>
                        <a:spLocks noChangeAspect="1" noChangeShapeType="1"/>
                      </p:cNvSpPr>
                      <p:nvPr/>
                    </p:nvSpPr>
                    <p:spPr bwMode="auto">
                      <a:xfrm flipH="1">
                        <a:off x="2907" y="1860"/>
                        <a:ext cx="27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50" name="Line 458"/>
                      <p:cNvSpPr>
                        <a:spLocks noChangeAspect="1" noChangeShapeType="1"/>
                      </p:cNvSpPr>
                      <p:nvPr/>
                    </p:nvSpPr>
                    <p:spPr bwMode="auto">
                      <a:xfrm>
                        <a:off x="3479" y="184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51" name="Line 459"/>
                      <p:cNvSpPr>
                        <a:spLocks noChangeAspect="1" noChangeShapeType="1"/>
                      </p:cNvSpPr>
                      <p:nvPr/>
                    </p:nvSpPr>
                    <p:spPr bwMode="auto">
                      <a:xfrm>
                        <a:off x="3193" y="1860"/>
                        <a:ext cx="28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52" name="Line 460"/>
                      <p:cNvSpPr>
                        <a:spLocks noChangeAspect="1" noChangeShapeType="1"/>
                      </p:cNvSpPr>
                      <p:nvPr/>
                    </p:nvSpPr>
                    <p:spPr bwMode="auto">
                      <a:xfrm>
                        <a:off x="3003" y="1765"/>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53" name="Line 461"/>
                      <p:cNvSpPr>
                        <a:spLocks noChangeAspect="1" noChangeShapeType="1"/>
                      </p:cNvSpPr>
                      <p:nvPr/>
                    </p:nvSpPr>
                    <p:spPr bwMode="auto">
                      <a:xfrm flipH="1">
                        <a:off x="3003" y="1786"/>
                        <a:ext cx="349"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54" name="Line 462"/>
                      <p:cNvSpPr>
                        <a:spLocks noChangeAspect="1" noChangeShapeType="1"/>
                      </p:cNvSpPr>
                      <p:nvPr/>
                    </p:nvSpPr>
                    <p:spPr bwMode="auto">
                      <a:xfrm>
                        <a:off x="3712" y="1765"/>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55" name="Line 463"/>
                      <p:cNvSpPr>
                        <a:spLocks noChangeAspect="1" noChangeShapeType="1"/>
                      </p:cNvSpPr>
                      <p:nvPr/>
                    </p:nvSpPr>
                    <p:spPr bwMode="auto">
                      <a:xfrm>
                        <a:off x="3363" y="1786"/>
                        <a:ext cx="349"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56" name="Line 464"/>
                      <p:cNvSpPr>
                        <a:spLocks noChangeAspect="1" noChangeShapeType="1"/>
                      </p:cNvSpPr>
                      <p:nvPr/>
                    </p:nvSpPr>
                    <p:spPr bwMode="auto">
                      <a:xfrm>
                        <a:off x="3098" y="1616"/>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57" name="Line 465"/>
                      <p:cNvSpPr>
                        <a:spLocks noChangeAspect="1" noChangeShapeType="1"/>
                      </p:cNvSpPr>
                      <p:nvPr/>
                    </p:nvSpPr>
                    <p:spPr bwMode="auto">
                      <a:xfrm flipH="1">
                        <a:off x="3098" y="1638"/>
                        <a:ext cx="36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58" name="Line 466"/>
                      <p:cNvSpPr>
                        <a:spLocks noChangeAspect="1" noChangeShapeType="1"/>
                      </p:cNvSpPr>
                      <p:nvPr/>
                    </p:nvSpPr>
                    <p:spPr bwMode="auto">
                      <a:xfrm>
                        <a:off x="3839" y="1616"/>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59" name="Line 467"/>
                      <p:cNvSpPr>
                        <a:spLocks noChangeAspect="1" noChangeShapeType="1"/>
                      </p:cNvSpPr>
                      <p:nvPr/>
                    </p:nvSpPr>
                    <p:spPr bwMode="auto">
                      <a:xfrm>
                        <a:off x="3468" y="1638"/>
                        <a:ext cx="37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60" name="Line 468"/>
                      <p:cNvSpPr>
                        <a:spLocks noChangeAspect="1" noChangeShapeType="1"/>
                      </p:cNvSpPr>
                      <p:nvPr/>
                    </p:nvSpPr>
                    <p:spPr bwMode="auto">
                      <a:xfrm>
                        <a:off x="3204" y="1627"/>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61" name="Line 469"/>
                      <p:cNvSpPr>
                        <a:spLocks noChangeAspect="1" noChangeShapeType="1"/>
                      </p:cNvSpPr>
                      <p:nvPr/>
                    </p:nvSpPr>
                    <p:spPr bwMode="auto">
                      <a:xfrm flipH="1">
                        <a:off x="3204" y="1648"/>
                        <a:ext cx="39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62" name="Line 470"/>
                      <p:cNvSpPr>
                        <a:spLocks noChangeAspect="1" noChangeShapeType="1"/>
                      </p:cNvSpPr>
                      <p:nvPr/>
                    </p:nvSpPr>
                    <p:spPr bwMode="auto">
                      <a:xfrm>
                        <a:off x="3998" y="1627"/>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63" name="Line 471"/>
                      <p:cNvSpPr>
                        <a:spLocks noChangeAspect="1" noChangeShapeType="1"/>
                      </p:cNvSpPr>
                      <p:nvPr/>
                    </p:nvSpPr>
                    <p:spPr bwMode="auto">
                      <a:xfrm>
                        <a:off x="3606" y="1648"/>
                        <a:ext cx="39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64" name="Line 472"/>
                      <p:cNvSpPr>
                        <a:spLocks noChangeAspect="1" noChangeShapeType="1"/>
                      </p:cNvSpPr>
                      <p:nvPr/>
                    </p:nvSpPr>
                    <p:spPr bwMode="auto">
                      <a:xfrm>
                        <a:off x="2452" y="262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65" name="Line 473"/>
                      <p:cNvSpPr>
                        <a:spLocks noChangeAspect="1" noChangeShapeType="1"/>
                      </p:cNvSpPr>
                      <p:nvPr/>
                    </p:nvSpPr>
                    <p:spPr bwMode="auto">
                      <a:xfrm flipH="1">
                        <a:off x="2452" y="2633"/>
                        <a:ext cx="22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66" name="Line 474"/>
                      <p:cNvSpPr>
                        <a:spLocks noChangeAspect="1" noChangeShapeType="1"/>
                      </p:cNvSpPr>
                      <p:nvPr/>
                    </p:nvSpPr>
                    <p:spPr bwMode="auto">
                      <a:xfrm>
                        <a:off x="2907" y="262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67" name="Line 475"/>
                      <p:cNvSpPr>
                        <a:spLocks noChangeAspect="1" noChangeShapeType="1"/>
                      </p:cNvSpPr>
                      <p:nvPr/>
                    </p:nvSpPr>
                    <p:spPr bwMode="auto">
                      <a:xfrm>
                        <a:off x="2685" y="2633"/>
                        <a:ext cx="22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68" name="Line 476"/>
                      <p:cNvSpPr>
                        <a:spLocks noChangeAspect="1" noChangeShapeType="1"/>
                      </p:cNvSpPr>
                      <p:nvPr/>
                    </p:nvSpPr>
                    <p:spPr bwMode="auto">
                      <a:xfrm>
                        <a:off x="3648" y="3321"/>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69" name="Line 477"/>
                      <p:cNvSpPr>
                        <a:spLocks noChangeAspect="1" noChangeShapeType="1"/>
                      </p:cNvSpPr>
                      <p:nvPr/>
                    </p:nvSpPr>
                    <p:spPr bwMode="auto">
                      <a:xfrm flipH="1">
                        <a:off x="3648" y="3331"/>
                        <a:ext cx="8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70" name="Line 478"/>
                      <p:cNvSpPr>
                        <a:spLocks noChangeAspect="1" noChangeShapeType="1"/>
                      </p:cNvSpPr>
                      <p:nvPr/>
                    </p:nvSpPr>
                    <p:spPr bwMode="auto">
                      <a:xfrm>
                        <a:off x="3828" y="3321"/>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71" name="Line 479"/>
                      <p:cNvSpPr>
                        <a:spLocks noChangeAspect="1" noChangeShapeType="1"/>
                      </p:cNvSpPr>
                      <p:nvPr/>
                    </p:nvSpPr>
                    <p:spPr bwMode="auto">
                      <a:xfrm>
                        <a:off x="3744" y="3331"/>
                        <a:ext cx="8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72" name="Line 480"/>
                      <p:cNvSpPr>
                        <a:spLocks noChangeAspect="1" noChangeShapeType="1"/>
                      </p:cNvSpPr>
                      <p:nvPr/>
                    </p:nvSpPr>
                    <p:spPr bwMode="auto">
                      <a:xfrm>
                        <a:off x="3553" y="3204"/>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73" name="Line 481"/>
                      <p:cNvSpPr>
                        <a:spLocks noChangeAspect="1" noChangeShapeType="1"/>
                      </p:cNvSpPr>
                      <p:nvPr/>
                    </p:nvSpPr>
                    <p:spPr bwMode="auto">
                      <a:xfrm flipH="1">
                        <a:off x="3553" y="3225"/>
                        <a:ext cx="6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74" name="Line 482"/>
                      <p:cNvSpPr>
                        <a:spLocks noChangeAspect="1" noChangeShapeType="1"/>
                      </p:cNvSpPr>
                      <p:nvPr/>
                    </p:nvSpPr>
                    <p:spPr bwMode="auto">
                      <a:xfrm>
                        <a:off x="3691" y="3204"/>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75" name="Line 483"/>
                      <p:cNvSpPr>
                        <a:spLocks noChangeAspect="1" noChangeShapeType="1"/>
                      </p:cNvSpPr>
                      <p:nvPr/>
                    </p:nvSpPr>
                    <p:spPr bwMode="auto">
                      <a:xfrm>
                        <a:off x="3627" y="3225"/>
                        <a:ext cx="6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76" name="Line 484"/>
                      <p:cNvSpPr>
                        <a:spLocks noChangeAspect="1" noChangeShapeType="1"/>
                      </p:cNvSpPr>
                      <p:nvPr/>
                    </p:nvSpPr>
                    <p:spPr bwMode="auto">
                      <a:xfrm>
                        <a:off x="3595" y="316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77" name="Line 485"/>
                      <p:cNvSpPr>
                        <a:spLocks noChangeAspect="1" noChangeShapeType="1"/>
                      </p:cNvSpPr>
                      <p:nvPr/>
                    </p:nvSpPr>
                    <p:spPr bwMode="auto">
                      <a:xfrm flipH="1">
                        <a:off x="3595" y="3172"/>
                        <a:ext cx="5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78" name="Line 486"/>
                      <p:cNvSpPr>
                        <a:spLocks noChangeAspect="1" noChangeShapeType="1"/>
                      </p:cNvSpPr>
                      <p:nvPr/>
                    </p:nvSpPr>
                    <p:spPr bwMode="auto">
                      <a:xfrm>
                        <a:off x="3722" y="316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79" name="Line 487"/>
                      <p:cNvSpPr>
                        <a:spLocks noChangeAspect="1" noChangeShapeType="1"/>
                      </p:cNvSpPr>
                      <p:nvPr/>
                    </p:nvSpPr>
                    <p:spPr bwMode="auto">
                      <a:xfrm>
                        <a:off x="3659" y="3172"/>
                        <a:ext cx="6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80" name="Freeform 488"/>
                      <p:cNvSpPr>
                        <a:spLocks noChangeAspect="1"/>
                      </p:cNvSpPr>
                      <p:nvPr/>
                    </p:nvSpPr>
                    <p:spPr bwMode="auto">
                      <a:xfrm>
                        <a:off x="3627" y="3151"/>
                        <a:ext cx="64" cy="53"/>
                      </a:xfrm>
                      <a:custGeom>
                        <a:avLst/>
                        <a:gdLst>
                          <a:gd name="T0" fmla="*/ 64 w 64"/>
                          <a:gd name="T1" fmla="*/ 21 h 53"/>
                          <a:gd name="T2" fmla="*/ 53 w 64"/>
                          <a:gd name="T3" fmla="*/ 43 h 53"/>
                          <a:gd name="T4" fmla="*/ 32 w 64"/>
                          <a:gd name="T5" fmla="*/ 53 h 53"/>
                          <a:gd name="T6" fmla="*/ 11 w 64"/>
                          <a:gd name="T7" fmla="*/ 43 h 53"/>
                          <a:gd name="T8" fmla="*/ 0 w 64"/>
                          <a:gd name="T9" fmla="*/ 21 h 53"/>
                          <a:gd name="T10" fmla="*/ 11 w 64"/>
                          <a:gd name="T11" fmla="*/ 11 h 53"/>
                          <a:gd name="T12" fmla="*/ 32 w 64"/>
                          <a:gd name="T13" fmla="*/ 0 h 53"/>
                          <a:gd name="T14" fmla="*/ 53 w 64"/>
                          <a:gd name="T15" fmla="*/ 11 h 53"/>
                          <a:gd name="T16" fmla="*/ 53 w 64"/>
                          <a:gd name="T17" fmla="*/ 21 h 53"/>
                          <a:gd name="T18" fmla="*/ 64 w 64"/>
                          <a:gd name="T19" fmla="*/ 21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53"/>
                          <a:gd name="T32" fmla="*/ 64 w 64"/>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53">
                            <a:moveTo>
                              <a:pt x="64" y="21"/>
                            </a:moveTo>
                            <a:lnTo>
                              <a:pt x="53" y="43"/>
                            </a:lnTo>
                            <a:lnTo>
                              <a:pt x="32" y="53"/>
                            </a:lnTo>
                            <a:lnTo>
                              <a:pt x="11" y="43"/>
                            </a:lnTo>
                            <a:lnTo>
                              <a:pt x="0" y="21"/>
                            </a:lnTo>
                            <a:lnTo>
                              <a:pt x="11" y="11"/>
                            </a:lnTo>
                            <a:lnTo>
                              <a:pt x="32" y="0"/>
                            </a:lnTo>
                            <a:lnTo>
                              <a:pt x="53" y="11"/>
                            </a:lnTo>
                            <a:lnTo>
                              <a:pt x="53" y="21"/>
                            </a:lnTo>
                            <a:lnTo>
                              <a:pt x="64" y="21"/>
                            </a:lnTo>
                            <a:close/>
                          </a:path>
                        </a:pathLst>
                      </a:custGeom>
                      <a:solidFill>
                        <a:srgbClr val="FFFFFF"/>
                      </a:solidFill>
                      <a:ln w="9525">
                        <a:solidFill>
                          <a:schemeClr val="tx1"/>
                        </a:solidFill>
                        <a:round/>
                        <a:headEnd/>
                        <a:tailEnd/>
                      </a:ln>
                    </p:spPr>
                    <p:txBody>
                      <a:bodyPr/>
                      <a:lstStyle/>
                      <a:p>
                        <a:pPr algn="ctr"/>
                        <a:endParaRPr lang="nl-NL" sz="1800">
                          <a:solidFill>
                            <a:srgbClr val="000000"/>
                          </a:solidFill>
                        </a:endParaRPr>
                      </a:p>
                    </p:txBody>
                  </p:sp>
                  <p:sp>
                    <p:nvSpPr>
                      <p:cNvPr id="33281" name="Freeform 489"/>
                      <p:cNvSpPr>
                        <a:spLocks noChangeAspect="1"/>
                      </p:cNvSpPr>
                      <p:nvPr/>
                    </p:nvSpPr>
                    <p:spPr bwMode="auto">
                      <a:xfrm>
                        <a:off x="3648" y="3172"/>
                        <a:ext cx="22" cy="11"/>
                      </a:xfrm>
                      <a:custGeom>
                        <a:avLst/>
                        <a:gdLst>
                          <a:gd name="T0" fmla="*/ 22 w 22"/>
                          <a:gd name="T1" fmla="*/ 0 h 11"/>
                          <a:gd name="T2" fmla="*/ 11 w 22"/>
                          <a:gd name="T3" fmla="*/ 11 h 11"/>
                          <a:gd name="T4" fmla="*/ 0 w 22"/>
                          <a:gd name="T5" fmla="*/ 0 h 11"/>
                          <a:gd name="T6" fmla="*/ 11 w 22"/>
                          <a:gd name="T7" fmla="*/ 0 h 11"/>
                          <a:gd name="T8" fmla="*/ 11 w 22"/>
                          <a:gd name="T9" fmla="*/ 0 h 11"/>
                          <a:gd name="T10" fmla="*/ 22 w 22"/>
                          <a:gd name="T11" fmla="*/ 0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22" y="0"/>
                            </a:moveTo>
                            <a:lnTo>
                              <a:pt x="11" y="11"/>
                            </a:lnTo>
                            <a:lnTo>
                              <a:pt x="0" y="0"/>
                            </a:lnTo>
                            <a:lnTo>
                              <a:pt x="11" y="0"/>
                            </a:lnTo>
                            <a:lnTo>
                              <a:pt x="22" y="0"/>
                            </a:lnTo>
                            <a:close/>
                          </a:path>
                        </a:pathLst>
                      </a:custGeom>
                      <a:solidFill>
                        <a:srgbClr val="FF9900"/>
                      </a:solidFill>
                      <a:ln w="9525">
                        <a:solidFill>
                          <a:schemeClr val="tx1"/>
                        </a:solidFill>
                        <a:round/>
                        <a:headEnd/>
                        <a:tailEnd/>
                      </a:ln>
                    </p:spPr>
                    <p:txBody>
                      <a:bodyPr/>
                      <a:lstStyle/>
                      <a:p>
                        <a:pPr algn="ctr"/>
                        <a:endParaRPr lang="nl-NL" sz="1800">
                          <a:solidFill>
                            <a:srgbClr val="000000"/>
                          </a:solidFill>
                        </a:endParaRPr>
                      </a:p>
                    </p:txBody>
                  </p:sp>
                  <p:sp>
                    <p:nvSpPr>
                      <p:cNvPr id="33282" name="Line 490"/>
                      <p:cNvSpPr>
                        <a:spLocks noChangeAspect="1" noChangeShapeType="1"/>
                      </p:cNvSpPr>
                      <p:nvPr/>
                    </p:nvSpPr>
                    <p:spPr bwMode="auto">
                      <a:xfrm>
                        <a:off x="3617" y="3162"/>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83" name="Line 491"/>
                      <p:cNvSpPr>
                        <a:spLocks noChangeAspect="1" noChangeShapeType="1"/>
                      </p:cNvSpPr>
                      <p:nvPr/>
                    </p:nvSpPr>
                    <p:spPr bwMode="auto">
                      <a:xfrm flipH="1">
                        <a:off x="3617" y="3172"/>
                        <a:ext cx="7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84" name="Line 492"/>
                      <p:cNvSpPr>
                        <a:spLocks noChangeAspect="1" noChangeShapeType="1"/>
                      </p:cNvSpPr>
                      <p:nvPr/>
                    </p:nvSpPr>
                    <p:spPr bwMode="auto">
                      <a:xfrm>
                        <a:off x="3775" y="3162"/>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85" name="Line 493"/>
                      <p:cNvSpPr>
                        <a:spLocks noChangeAspect="1" noChangeShapeType="1"/>
                      </p:cNvSpPr>
                      <p:nvPr/>
                    </p:nvSpPr>
                    <p:spPr bwMode="auto">
                      <a:xfrm>
                        <a:off x="3701" y="3172"/>
                        <a:ext cx="7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86" name="Freeform 494"/>
                      <p:cNvSpPr>
                        <a:spLocks noChangeAspect="1"/>
                      </p:cNvSpPr>
                      <p:nvPr/>
                    </p:nvSpPr>
                    <p:spPr bwMode="auto">
                      <a:xfrm>
                        <a:off x="3670" y="3141"/>
                        <a:ext cx="52" cy="63"/>
                      </a:xfrm>
                      <a:custGeom>
                        <a:avLst/>
                        <a:gdLst>
                          <a:gd name="T0" fmla="*/ 52 w 52"/>
                          <a:gd name="T1" fmla="*/ 31 h 63"/>
                          <a:gd name="T2" fmla="*/ 42 w 52"/>
                          <a:gd name="T3" fmla="*/ 53 h 63"/>
                          <a:gd name="T4" fmla="*/ 21 w 52"/>
                          <a:gd name="T5" fmla="*/ 63 h 63"/>
                          <a:gd name="T6" fmla="*/ 10 w 52"/>
                          <a:gd name="T7" fmla="*/ 53 h 63"/>
                          <a:gd name="T8" fmla="*/ 0 w 52"/>
                          <a:gd name="T9" fmla="*/ 31 h 63"/>
                          <a:gd name="T10" fmla="*/ 10 w 52"/>
                          <a:gd name="T11" fmla="*/ 10 h 63"/>
                          <a:gd name="T12" fmla="*/ 21 w 52"/>
                          <a:gd name="T13" fmla="*/ 0 h 63"/>
                          <a:gd name="T14" fmla="*/ 42 w 52"/>
                          <a:gd name="T15" fmla="*/ 10 h 63"/>
                          <a:gd name="T16" fmla="*/ 42 w 52"/>
                          <a:gd name="T17" fmla="*/ 31 h 63"/>
                          <a:gd name="T18" fmla="*/ 52 w 52"/>
                          <a:gd name="T19" fmla="*/ 31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63"/>
                          <a:gd name="T32" fmla="*/ 52 w 52"/>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63">
                            <a:moveTo>
                              <a:pt x="52" y="31"/>
                            </a:moveTo>
                            <a:lnTo>
                              <a:pt x="42" y="53"/>
                            </a:lnTo>
                            <a:lnTo>
                              <a:pt x="21" y="63"/>
                            </a:lnTo>
                            <a:lnTo>
                              <a:pt x="10" y="53"/>
                            </a:lnTo>
                            <a:lnTo>
                              <a:pt x="0" y="31"/>
                            </a:lnTo>
                            <a:lnTo>
                              <a:pt x="10" y="10"/>
                            </a:lnTo>
                            <a:lnTo>
                              <a:pt x="21" y="0"/>
                            </a:lnTo>
                            <a:lnTo>
                              <a:pt x="42" y="10"/>
                            </a:lnTo>
                            <a:lnTo>
                              <a:pt x="42" y="31"/>
                            </a:lnTo>
                            <a:lnTo>
                              <a:pt x="52" y="31"/>
                            </a:lnTo>
                            <a:close/>
                          </a:path>
                        </a:pathLst>
                      </a:custGeom>
                      <a:solidFill>
                        <a:srgbClr val="FFFFFF"/>
                      </a:solidFill>
                      <a:ln w="9525">
                        <a:solidFill>
                          <a:schemeClr val="tx1"/>
                        </a:solidFill>
                        <a:round/>
                        <a:headEnd/>
                        <a:tailEnd/>
                      </a:ln>
                    </p:spPr>
                    <p:txBody>
                      <a:bodyPr/>
                      <a:lstStyle/>
                      <a:p>
                        <a:pPr algn="ctr"/>
                        <a:endParaRPr lang="nl-NL" sz="1800">
                          <a:solidFill>
                            <a:srgbClr val="000000"/>
                          </a:solidFill>
                        </a:endParaRPr>
                      </a:p>
                    </p:txBody>
                  </p:sp>
                  <p:sp>
                    <p:nvSpPr>
                      <p:cNvPr id="33287" name="Line 495"/>
                      <p:cNvSpPr>
                        <a:spLocks noChangeAspect="1" noChangeShapeType="1"/>
                      </p:cNvSpPr>
                      <p:nvPr/>
                    </p:nvSpPr>
                    <p:spPr bwMode="auto">
                      <a:xfrm>
                        <a:off x="3627" y="3056"/>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88" name="Line 496"/>
                      <p:cNvSpPr>
                        <a:spLocks noChangeAspect="1" noChangeShapeType="1"/>
                      </p:cNvSpPr>
                      <p:nvPr/>
                    </p:nvSpPr>
                    <p:spPr bwMode="auto">
                      <a:xfrm flipH="1">
                        <a:off x="3627" y="3077"/>
                        <a:ext cx="6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89" name="Line 497"/>
                      <p:cNvSpPr>
                        <a:spLocks noChangeAspect="1" noChangeShapeType="1"/>
                      </p:cNvSpPr>
                      <p:nvPr/>
                    </p:nvSpPr>
                    <p:spPr bwMode="auto">
                      <a:xfrm>
                        <a:off x="3775" y="3056"/>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90" name="Line 498"/>
                      <p:cNvSpPr>
                        <a:spLocks noChangeAspect="1" noChangeShapeType="1"/>
                      </p:cNvSpPr>
                      <p:nvPr/>
                    </p:nvSpPr>
                    <p:spPr bwMode="auto">
                      <a:xfrm>
                        <a:off x="3701" y="3077"/>
                        <a:ext cx="7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91" name="Freeform 499"/>
                      <p:cNvSpPr>
                        <a:spLocks noChangeAspect="1"/>
                      </p:cNvSpPr>
                      <p:nvPr/>
                    </p:nvSpPr>
                    <p:spPr bwMode="auto">
                      <a:xfrm>
                        <a:off x="3691" y="3067"/>
                        <a:ext cx="10" cy="10"/>
                      </a:xfrm>
                      <a:custGeom>
                        <a:avLst/>
                        <a:gdLst>
                          <a:gd name="T0" fmla="*/ 10 w 10"/>
                          <a:gd name="T1" fmla="*/ 10 h 10"/>
                          <a:gd name="T2" fmla="*/ 0 w 10"/>
                          <a:gd name="T3" fmla="*/ 10 h 10"/>
                          <a:gd name="T4" fmla="*/ 10 w 10"/>
                          <a:gd name="T5" fmla="*/ 0 h 10"/>
                          <a:gd name="T6" fmla="*/ 10 w 10"/>
                          <a:gd name="T7" fmla="*/ 0 h 10"/>
                          <a:gd name="T8" fmla="*/ 10 w 10"/>
                          <a:gd name="T9" fmla="*/ 1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10" y="10"/>
                            </a:moveTo>
                            <a:lnTo>
                              <a:pt x="0" y="10"/>
                            </a:lnTo>
                            <a:lnTo>
                              <a:pt x="10" y="0"/>
                            </a:lnTo>
                            <a:lnTo>
                              <a:pt x="10" y="10"/>
                            </a:lnTo>
                            <a:close/>
                          </a:path>
                        </a:pathLst>
                      </a:custGeom>
                      <a:solidFill>
                        <a:srgbClr val="FF9900"/>
                      </a:solidFill>
                      <a:ln w="9525">
                        <a:solidFill>
                          <a:schemeClr val="tx1"/>
                        </a:solidFill>
                        <a:round/>
                        <a:headEnd/>
                        <a:tailEnd/>
                      </a:ln>
                    </p:spPr>
                    <p:txBody>
                      <a:bodyPr/>
                      <a:lstStyle/>
                      <a:p>
                        <a:pPr algn="ctr"/>
                        <a:endParaRPr lang="nl-NL" sz="1800">
                          <a:solidFill>
                            <a:srgbClr val="000000"/>
                          </a:solidFill>
                        </a:endParaRPr>
                      </a:p>
                    </p:txBody>
                  </p:sp>
                  <p:sp>
                    <p:nvSpPr>
                      <p:cNvPr id="33292" name="Line 500"/>
                      <p:cNvSpPr>
                        <a:spLocks noChangeAspect="1" noChangeShapeType="1"/>
                      </p:cNvSpPr>
                      <p:nvPr/>
                    </p:nvSpPr>
                    <p:spPr bwMode="auto">
                      <a:xfrm>
                        <a:off x="3659" y="303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93" name="Line 501"/>
                      <p:cNvSpPr>
                        <a:spLocks noChangeAspect="1" noChangeShapeType="1"/>
                      </p:cNvSpPr>
                      <p:nvPr/>
                    </p:nvSpPr>
                    <p:spPr bwMode="auto">
                      <a:xfrm flipH="1">
                        <a:off x="3659" y="3056"/>
                        <a:ext cx="7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94" name="Line 502"/>
                      <p:cNvSpPr>
                        <a:spLocks noChangeAspect="1" noChangeShapeType="1"/>
                      </p:cNvSpPr>
                      <p:nvPr/>
                    </p:nvSpPr>
                    <p:spPr bwMode="auto">
                      <a:xfrm>
                        <a:off x="3818" y="303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95" name="Line 503"/>
                      <p:cNvSpPr>
                        <a:spLocks noChangeAspect="1" noChangeShapeType="1"/>
                      </p:cNvSpPr>
                      <p:nvPr/>
                    </p:nvSpPr>
                    <p:spPr bwMode="auto">
                      <a:xfrm>
                        <a:off x="3744" y="3056"/>
                        <a:ext cx="7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96" name="Freeform 504"/>
                      <p:cNvSpPr>
                        <a:spLocks noChangeAspect="1"/>
                      </p:cNvSpPr>
                      <p:nvPr/>
                    </p:nvSpPr>
                    <p:spPr bwMode="auto">
                      <a:xfrm>
                        <a:off x="3733" y="3045"/>
                        <a:ext cx="11" cy="11"/>
                      </a:xfrm>
                      <a:custGeom>
                        <a:avLst/>
                        <a:gdLst>
                          <a:gd name="T0" fmla="*/ 11 w 11"/>
                          <a:gd name="T1" fmla="*/ 11 h 11"/>
                          <a:gd name="T2" fmla="*/ 0 w 11"/>
                          <a:gd name="T3" fmla="*/ 11 h 11"/>
                          <a:gd name="T4" fmla="*/ 0 w 11"/>
                          <a:gd name="T5" fmla="*/ 0 h 11"/>
                          <a:gd name="T6" fmla="*/ 0 w 11"/>
                          <a:gd name="T7" fmla="*/ 11 h 11"/>
                          <a:gd name="T8" fmla="*/ 11 w 11"/>
                          <a:gd name="T9" fmla="*/ 11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11"/>
                            </a:moveTo>
                            <a:lnTo>
                              <a:pt x="0" y="11"/>
                            </a:lnTo>
                            <a:lnTo>
                              <a:pt x="0" y="0"/>
                            </a:lnTo>
                            <a:lnTo>
                              <a:pt x="0" y="11"/>
                            </a:lnTo>
                            <a:lnTo>
                              <a:pt x="11" y="11"/>
                            </a:lnTo>
                            <a:close/>
                          </a:path>
                        </a:pathLst>
                      </a:custGeom>
                      <a:solidFill>
                        <a:srgbClr val="FF9900"/>
                      </a:solidFill>
                      <a:ln w="9525">
                        <a:solidFill>
                          <a:schemeClr val="tx1"/>
                        </a:solidFill>
                        <a:round/>
                        <a:headEnd/>
                        <a:tailEnd/>
                      </a:ln>
                    </p:spPr>
                    <p:txBody>
                      <a:bodyPr/>
                      <a:lstStyle/>
                      <a:p>
                        <a:pPr algn="ctr"/>
                        <a:endParaRPr lang="nl-NL" sz="1800">
                          <a:solidFill>
                            <a:srgbClr val="000000"/>
                          </a:solidFill>
                        </a:endParaRPr>
                      </a:p>
                    </p:txBody>
                  </p:sp>
                  <p:sp>
                    <p:nvSpPr>
                      <p:cNvPr id="33297" name="Line 505"/>
                      <p:cNvSpPr>
                        <a:spLocks noChangeAspect="1" noChangeShapeType="1"/>
                      </p:cNvSpPr>
                      <p:nvPr/>
                    </p:nvSpPr>
                    <p:spPr bwMode="auto">
                      <a:xfrm>
                        <a:off x="3553" y="3247"/>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98" name="Line 506"/>
                      <p:cNvSpPr>
                        <a:spLocks noChangeAspect="1" noChangeShapeType="1"/>
                      </p:cNvSpPr>
                      <p:nvPr/>
                    </p:nvSpPr>
                    <p:spPr bwMode="auto">
                      <a:xfrm>
                        <a:off x="3521" y="3268"/>
                        <a:ext cx="3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299" name="Freeform 507"/>
                      <p:cNvSpPr>
                        <a:spLocks noChangeAspect="1"/>
                      </p:cNvSpPr>
                      <p:nvPr/>
                    </p:nvSpPr>
                    <p:spPr bwMode="auto">
                      <a:xfrm>
                        <a:off x="3511" y="3257"/>
                        <a:ext cx="10" cy="11"/>
                      </a:xfrm>
                      <a:custGeom>
                        <a:avLst/>
                        <a:gdLst>
                          <a:gd name="T0" fmla="*/ 10 w 10"/>
                          <a:gd name="T1" fmla="*/ 11 h 11"/>
                          <a:gd name="T2" fmla="*/ 0 w 10"/>
                          <a:gd name="T3" fmla="*/ 11 h 11"/>
                          <a:gd name="T4" fmla="*/ 0 w 10"/>
                          <a:gd name="T5" fmla="*/ 0 h 11"/>
                          <a:gd name="T6" fmla="*/ 0 w 10"/>
                          <a:gd name="T7" fmla="*/ 11 h 11"/>
                          <a:gd name="T8" fmla="*/ 10 w 10"/>
                          <a:gd name="T9" fmla="*/ 11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1"/>
                            </a:moveTo>
                            <a:lnTo>
                              <a:pt x="0" y="11"/>
                            </a:lnTo>
                            <a:lnTo>
                              <a:pt x="0" y="0"/>
                            </a:lnTo>
                            <a:lnTo>
                              <a:pt x="0" y="11"/>
                            </a:lnTo>
                            <a:lnTo>
                              <a:pt x="10" y="11"/>
                            </a:lnTo>
                            <a:close/>
                          </a:path>
                        </a:pathLst>
                      </a:custGeom>
                      <a:solidFill>
                        <a:srgbClr val="FF9900"/>
                      </a:solidFill>
                      <a:ln w="9525">
                        <a:solidFill>
                          <a:schemeClr val="tx1"/>
                        </a:solidFill>
                        <a:round/>
                        <a:headEnd/>
                        <a:tailEnd/>
                      </a:ln>
                    </p:spPr>
                    <p:txBody>
                      <a:bodyPr/>
                      <a:lstStyle/>
                      <a:p>
                        <a:pPr algn="ctr"/>
                        <a:endParaRPr lang="nl-NL" sz="1800">
                          <a:solidFill>
                            <a:srgbClr val="000000"/>
                          </a:solidFill>
                        </a:endParaRPr>
                      </a:p>
                    </p:txBody>
                  </p:sp>
                  <p:sp>
                    <p:nvSpPr>
                      <p:cNvPr id="33300" name="Line 508"/>
                      <p:cNvSpPr>
                        <a:spLocks noChangeAspect="1" noChangeShapeType="1"/>
                      </p:cNvSpPr>
                      <p:nvPr/>
                    </p:nvSpPr>
                    <p:spPr bwMode="auto">
                      <a:xfrm>
                        <a:off x="3701" y="3268"/>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01" name="Line 509"/>
                      <p:cNvSpPr>
                        <a:spLocks noChangeAspect="1" noChangeShapeType="1"/>
                      </p:cNvSpPr>
                      <p:nvPr/>
                    </p:nvSpPr>
                    <p:spPr bwMode="auto">
                      <a:xfrm flipH="1">
                        <a:off x="3701" y="3289"/>
                        <a:ext cx="9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02" name="Line 510"/>
                      <p:cNvSpPr>
                        <a:spLocks noChangeAspect="1" noChangeShapeType="1"/>
                      </p:cNvSpPr>
                      <p:nvPr/>
                    </p:nvSpPr>
                    <p:spPr bwMode="auto">
                      <a:xfrm>
                        <a:off x="3902" y="3268"/>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03" name="Line 511"/>
                      <p:cNvSpPr>
                        <a:spLocks noChangeAspect="1" noChangeShapeType="1"/>
                      </p:cNvSpPr>
                      <p:nvPr/>
                    </p:nvSpPr>
                    <p:spPr bwMode="auto">
                      <a:xfrm>
                        <a:off x="3807" y="3289"/>
                        <a:ext cx="9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04" name="Freeform 512"/>
                      <p:cNvSpPr>
                        <a:spLocks noChangeAspect="1"/>
                      </p:cNvSpPr>
                      <p:nvPr/>
                    </p:nvSpPr>
                    <p:spPr bwMode="auto">
                      <a:xfrm>
                        <a:off x="3797" y="3278"/>
                        <a:ext cx="10" cy="11"/>
                      </a:xfrm>
                      <a:custGeom>
                        <a:avLst/>
                        <a:gdLst>
                          <a:gd name="T0" fmla="*/ 10 w 10"/>
                          <a:gd name="T1" fmla="*/ 11 h 11"/>
                          <a:gd name="T2" fmla="*/ 0 w 10"/>
                          <a:gd name="T3" fmla="*/ 11 h 11"/>
                          <a:gd name="T4" fmla="*/ 0 w 10"/>
                          <a:gd name="T5" fmla="*/ 0 h 11"/>
                          <a:gd name="T6" fmla="*/ 0 w 10"/>
                          <a:gd name="T7" fmla="*/ 11 h 11"/>
                          <a:gd name="T8" fmla="*/ 10 w 10"/>
                          <a:gd name="T9" fmla="*/ 11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1"/>
                            </a:moveTo>
                            <a:lnTo>
                              <a:pt x="0" y="11"/>
                            </a:lnTo>
                            <a:lnTo>
                              <a:pt x="0" y="0"/>
                            </a:lnTo>
                            <a:lnTo>
                              <a:pt x="0" y="11"/>
                            </a:lnTo>
                            <a:lnTo>
                              <a:pt x="10" y="11"/>
                            </a:lnTo>
                            <a:close/>
                          </a:path>
                        </a:pathLst>
                      </a:custGeom>
                      <a:solidFill>
                        <a:srgbClr val="FF9900"/>
                      </a:solidFill>
                      <a:ln w="9525">
                        <a:solidFill>
                          <a:schemeClr val="tx1"/>
                        </a:solidFill>
                        <a:round/>
                        <a:headEnd/>
                        <a:tailEnd/>
                      </a:ln>
                    </p:spPr>
                    <p:txBody>
                      <a:bodyPr/>
                      <a:lstStyle/>
                      <a:p>
                        <a:pPr algn="ctr"/>
                        <a:endParaRPr lang="nl-NL" sz="1800">
                          <a:solidFill>
                            <a:srgbClr val="000000"/>
                          </a:solidFill>
                        </a:endParaRPr>
                      </a:p>
                    </p:txBody>
                  </p:sp>
                  <p:sp>
                    <p:nvSpPr>
                      <p:cNvPr id="33305" name="Line 513"/>
                      <p:cNvSpPr>
                        <a:spLocks noChangeAspect="1" noChangeShapeType="1"/>
                      </p:cNvSpPr>
                      <p:nvPr/>
                    </p:nvSpPr>
                    <p:spPr bwMode="auto">
                      <a:xfrm>
                        <a:off x="3680" y="3268"/>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06" name="Line 514"/>
                      <p:cNvSpPr>
                        <a:spLocks noChangeAspect="1" noChangeShapeType="1"/>
                      </p:cNvSpPr>
                      <p:nvPr/>
                    </p:nvSpPr>
                    <p:spPr bwMode="auto">
                      <a:xfrm flipH="1">
                        <a:off x="3680" y="3278"/>
                        <a:ext cx="8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07" name="Line 515"/>
                      <p:cNvSpPr>
                        <a:spLocks noChangeAspect="1" noChangeShapeType="1"/>
                      </p:cNvSpPr>
                      <p:nvPr/>
                    </p:nvSpPr>
                    <p:spPr bwMode="auto">
                      <a:xfrm>
                        <a:off x="3860" y="3268"/>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08" name="Line 516"/>
                      <p:cNvSpPr>
                        <a:spLocks noChangeAspect="1" noChangeShapeType="1"/>
                      </p:cNvSpPr>
                      <p:nvPr/>
                    </p:nvSpPr>
                    <p:spPr bwMode="auto">
                      <a:xfrm>
                        <a:off x="3775" y="3278"/>
                        <a:ext cx="8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09" name="Line 517"/>
                      <p:cNvSpPr>
                        <a:spLocks noChangeAspect="1" noChangeShapeType="1"/>
                      </p:cNvSpPr>
                      <p:nvPr/>
                    </p:nvSpPr>
                    <p:spPr bwMode="auto">
                      <a:xfrm>
                        <a:off x="3648" y="3257"/>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10" name="Line 518"/>
                      <p:cNvSpPr>
                        <a:spLocks noChangeAspect="1" noChangeShapeType="1"/>
                      </p:cNvSpPr>
                      <p:nvPr/>
                    </p:nvSpPr>
                    <p:spPr bwMode="auto">
                      <a:xfrm flipH="1">
                        <a:off x="3648" y="3268"/>
                        <a:ext cx="8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11" name="Line 519"/>
                      <p:cNvSpPr>
                        <a:spLocks noChangeAspect="1" noChangeShapeType="1"/>
                      </p:cNvSpPr>
                      <p:nvPr/>
                    </p:nvSpPr>
                    <p:spPr bwMode="auto">
                      <a:xfrm>
                        <a:off x="3828" y="3257"/>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12" name="Line 520"/>
                      <p:cNvSpPr>
                        <a:spLocks noChangeAspect="1" noChangeShapeType="1"/>
                      </p:cNvSpPr>
                      <p:nvPr/>
                    </p:nvSpPr>
                    <p:spPr bwMode="auto">
                      <a:xfrm>
                        <a:off x="3744" y="3268"/>
                        <a:ext cx="8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13" name="Line 521"/>
                      <p:cNvSpPr>
                        <a:spLocks noChangeAspect="1" noChangeShapeType="1"/>
                      </p:cNvSpPr>
                      <p:nvPr/>
                    </p:nvSpPr>
                    <p:spPr bwMode="auto">
                      <a:xfrm>
                        <a:off x="3754" y="317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14" name="Line 522"/>
                      <p:cNvSpPr>
                        <a:spLocks noChangeAspect="1" noChangeShapeType="1"/>
                      </p:cNvSpPr>
                      <p:nvPr/>
                    </p:nvSpPr>
                    <p:spPr bwMode="auto">
                      <a:xfrm flipH="1">
                        <a:off x="3754" y="3194"/>
                        <a:ext cx="11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15" name="Line 523"/>
                      <p:cNvSpPr>
                        <a:spLocks noChangeAspect="1" noChangeShapeType="1"/>
                      </p:cNvSpPr>
                      <p:nvPr/>
                    </p:nvSpPr>
                    <p:spPr bwMode="auto">
                      <a:xfrm>
                        <a:off x="3998" y="317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16" name="Line 524"/>
                      <p:cNvSpPr>
                        <a:spLocks noChangeAspect="1" noChangeShapeType="1"/>
                      </p:cNvSpPr>
                      <p:nvPr/>
                    </p:nvSpPr>
                    <p:spPr bwMode="auto">
                      <a:xfrm>
                        <a:off x="3881" y="3194"/>
                        <a:ext cx="11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17" name="Line 525"/>
                      <p:cNvSpPr>
                        <a:spLocks noChangeAspect="1" noChangeShapeType="1"/>
                      </p:cNvSpPr>
                      <p:nvPr/>
                    </p:nvSpPr>
                    <p:spPr bwMode="auto">
                      <a:xfrm>
                        <a:off x="3733" y="3003"/>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18" name="Line 526"/>
                      <p:cNvSpPr>
                        <a:spLocks noChangeAspect="1" noChangeShapeType="1"/>
                      </p:cNvSpPr>
                      <p:nvPr/>
                    </p:nvSpPr>
                    <p:spPr bwMode="auto">
                      <a:xfrm flipH="1">
                        <a:off x="3733" y="3014"/>
                        <a:ext cx="10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19" name="Line 527"/>
                      <p:cNvSpPr>
                        <a:spLocks noChangeAspect="1" noChangeShapeType="1"/>
                      </p:cNvSpPr>
                      <p:nvPr/>
                    </p:nvSpPr>
                    <p:spPr bwMode="auto">
                      <a:xfrm>
                        <a:off x="3955" y="3003"/>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20" name="Line 528"/>
                      <p:cNvSpPr>
                        <a:spLocks noChangeAspect="1" noChangeShapeType="1"/>
                      </p:cNvSpPr>
                      <p:nvPr/>
                    </p:nvSpPr>
                    <p:spPr bwMode="auto">
                      <a:xfrm>
                        <a:off x="3850" y="3014"/>
                        <a:ext cx="10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21" name="Line 529"/>
                      <p:cNvSpPr>
                        <a:spLocks noChangeAspect="1" noChangeShapeType="1"/>
                      </p:cNvSpPr>
                      <p:nvPr/>
                    </p:nvSpPr>
                    <p:spPr bwMode="auto">
                      <a:xfrm>
                        <a:off x="3860" y="2961"/>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22" name="Line 530"/>
                      <p:cNvSpPr>
                        <a:spLocks noChangeAspect="1" noChangeShapeType="1"/>
                      </p:cNvSpPr>
                      <p:nvPr/>
                    </p:nvSpPr>
                    <p:spPr bwMode="auto">
                      <a:xfrm flipH="1">
                        <a:off x="3860" y="2971"/>
                        <a:ext cx="12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23" name="Line 531"/>
                      <p:cNvSpPr>
                        <a:spLocks noChangeAspect="1" noChangeShapeType="1"/>
                      </p:cNvSpPr>
                      <p:nvPr/>
                    </p:nvSpPr>
                    <p:spPr bwMode="auto">
                      <a:xfrm>
                        <a:off x="4114" y="2961"/>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24" name="Line 532"/>
                      <p:cNvSpPr>
                        <a:spLocks noChangeAspect="1" noChangeShapeType="1"/>
                      </p:cNvSpPr>
                      <p:nvPr/>
                    </p:nvSpPr>
                    <p:spPr bwMode="auto">
                      <a:xfrm>
                        <a:off x="3998" y="2971"/>
                        <a:ext cx="11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25" name="Line 533"/>
                      <p:cNvSpPr>
                        <a:spLocks noChangeAspect="1" noChangeShapeType="1"/>
                      </p:cNvSpPr>
                      <p:nvPr/>
                    </p:nvSpPr>
                    <p:spPr bwMode="auto">
                      <a:xfrm>
                        <a:off x="3892" y="2940"/>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26" name="Line 534"/>
                      <p:cNvSpPr>
                        <a:spLocks noChangeAspect="1" noChangeShapeType="1"/>
                      </p:cNvSpPr>
                      <p:nvPr/>
                    </p:nvSpPr>
                    <p:spPr bwMode="auto">
                      <a:xfrm flipH="1">
                        <a:off x="3892" y="2961"/>
                        <a:ext cx="13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27" name="Line 535"/>
                      <p:cNvSpPr>
                        <a:spLocks noChangeAspect="1" noChangeShapeType="1"/>
                      </p:cNvSpPr>
                      <p:nvPr/>
                    </p:nvSpPr>
                    <p:spPr bwMode="auto">
                      <a:xfrm>
                        <a:off x="4178" y="2940"/>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28" name="Line 536"/>
                      <p:cNvSpPr>
                        <a:spLocks noChangeAspect="1" noChangeShapeType="1"/>
                      </p:cNvSpPr>
                      <p:nvPr/>
                    </p:nvSpPr>
                    <p:spPr bwMode="auto">
                      <a:xfrm>
                        <a:off x="4040" y="2961"/>
                        <a:ext cx="138"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29" name="Line 537"/>
                      <p:cNvSpPr>
                        <a:spLocks noChangeAspect="1" noChangeShapeType="1"/>
                      </p:cNvSpPr>
                      <p:nvPr/>
                    </p:nvSpPr>
                    <p:spPr bwMode="auto">
                      <a:xfrm>
                        <a:off x="3924" y="2940"/>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30" name="Line 538"/>
                      <p:cNvSpPr>
                        <a:spLocks noChangeAspect="1" noChangeShapeType="1"/>
                      </p:cNvSpPr>
                      <p:nvPr/>
                    </p:nvSpPr>
                    <p:spPr bwMode="auto">
                      <a:xfrm flipH="1">
                        <a:off x="3924" y="2961"/>
                        <a:ext cx="13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31" name="Line 539"/>
                      <p:cNvSpPr>
                        <a:spLocks noChangeAspect="1" noChangeShapeType="1"/>
                      </p:cNvSpPr>
                      <p:nvPr/>
                    </p:nvSpPr>
                    <p:spPr bwMode="auto">
                      <a:xfrm>
                        <a:off x="4209" y="2940"/>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32" name="Line 540"/>
                      <p:cNvSpPr>
                        <a:spLocks noChangeAspect="1" noChangeShapeType="1"/>
                      </p:cNvSpPr>
                      <p:nvPr/>
                    </p:nvSpPr>
                    <p:spPr bwMode="auto">
                      <a:xfrm>
                        <a:off x="4072" y="2961"/>
                        <a:ext cx="13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33" name="Line 541"/>
                      <p:cNvSpPr>
                        <a:spLocks noChangeAspect="1" noChangeShapeType="1"/>
                      </p:cNvSpPr>
                      <p:nvPr/>
                    </p:nvSpPr>
                    <p:spPr bwMode="auto">
                      <a:xfrm>
                        <a:off x="3924" y="285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34" name="Line 542"/>
                      <p:cNvSpPr>
                        <a:spLocks noChangeAspect="1" noChangeShapeType="1"/>
                      </p:cNvSpPr>
                      <p:nvPr/>
                    </p:nvSpPr>
                    <p:spPr bwMode="auto">
                      <a:xfrm flipH="1">
                        <a:off x="3924" y="2865"/>
                        <a:ext cx="13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35" name="Line 543"/>
                      <p:cNvSpPr>
                        <a:spLocks noChangeAspect="1" noChangeShapeType="1"/>
                      </p:cNvSpPr>
                      <p:nvPr/>
                    </p:nvSpPr>
                    <p:spPr bwMode="auto">
                      <a:xfrm>
                        <a:off x="4209" y="285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36" name="Line 544"/>
                      <p:cNvSpPr>
                        <a:spLocks noChangeAspect="1" noChangeShapeType="1"/>
                      </p:cNvSpPr>
                      <p:nvPr/>
                    </p:nvSpPr>
                    <p:spPr bwMode="auto">
                      <a:xfrm>
                        <a:off x="4072" y="2865"/>
                        <a:ext cx="13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37" name="Freeform 545"/>
                      <p:cNvSpPr>
                        <a:spLocks noChangeAspect="1"/>
                      </p:cNvSpPr>
                      <p:nvPr/>
                    </p:nvSpPr>
                    <p:spPr bwMode="auto">
                      <a:xfrm>
                        <a:off x="4040" y="2844"/>
                        <a:ext cx="53" cy="53"/>
                      </a:xfrm>
                      <a:custGeom>
                        <a:avLst/>
                        <a:gdLst>
                          <a:gd name="T0" fmla="*/ 53 w 53"/>
                          <a:gd name="T1" fmla="*/ 21 h 53"/>
                          <a:gd name="T2" fmla="*/ 53 w 53"/>
                          <a:gd name="T3" fmla="*/ 43 h 53"/>
                          <a:gd name="T4" fmla="*/ 32 w 53"/>
                          <a:gd name="T5" fmla="*/ 53 h 53"/>
                          <a:gd name="T6" fmla="*/ 11 w 53"/>
                          <a:gd name="T7" fmla="*/ 43 h 53"/>
                          <a:gd name="T8" fmla="*/ 0 w 53"/>
                          <a:gd name="T9" fmla="*/ 21 h 53"/>
                          <a:gd name="T10" fmla="*/ 11 w 53"/>
                          <a:gd name="T11" fmla="*/ 0 h 53"/>
                          <a:gd name="T12" fmla="*/ 32 w 53"/>
                          <a:gd name="T13" fmla="*/ 0 h 53"/>
                          <a:gd name="T14" fmla="*/ 53 w 53"/>
                          <a:gd name="T15" fmla="*/ 0 h 53"/>
                          <a:gd name="T16" fmla="*/ 53 w 53"/>
                          <a:gd name="T17" fmla="*/ 11 h 53"/>
                          <a:gd name="T18" fmla="*/ 53 w 53"/>
                          <a:gd name="T19" fmla="*/ 21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53"/>
                          <a:gd name="T32" fmla="*/ 53 w 53"/>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53">
                            <a:moveTo>
                              <a:pt x="53" y="21"/>
                            </a:moveTo>
                            <a:lnTo>
                              <a:pt x="53" y="43"/>
                            </a:lnTo>
                            <a:lnTo>
                              <a:pt x="32" y="53"/>
                            </a:lnTo>
                            <a:lnTo>
                              <a:pt x="11" y="43"/>
                            </a:lnTo>
                            <a:lnTo>
                              <a:pt x="0" y="21"/>
                            </a:lnTo>
                            <a:lnTo>
                              <a:pt x="11" y="0"/>
                            </a:lnTo>
                            <a:lnTo>
                              <a:pt x="32" y="0"/>
                            </a:lnTo>
                            <a:lnTo>
                              <a:pt x="53" y="0"/>
                            </a:lnTo>
                            <a:lnTo>
                              <a:pt x="53" y="11"/>
                            </a:lnTo>
                            <a:lnTo>
                              <a:pt x="53" y="21"/>
                            </a:lnTo>
                            <a:close/>
                          </a:path>
                        </a:pathLst>
                      </a:custGeom>
                      <a:solidFill>
                        <a:srgbClr val="FFFFFF"/>
                      </a:solidFill>
                      <a:ln w="9525">
                        <a:solidFill>
                          <a:schemeClr val="tx1"/>
                        </a:solidFill>
                        <a:round/>
                        <a:headEnd/>
                        <a:tailEnd/>
                      </a:ln>
                    </p:spPr>
                    <p:txBody>
                      <a:bodyPr/>
                      <a:lstStyle/>
                      <a:p>
                        <a:pPr algn="ctr"/>
                        <a:endParaRPr lang="nl-NL" sz="1800">
                          <a:solidFill>
                            <a:srgbClr val="000000"/>
                          </a:solidFill>
                        </a:endParaRPr>
                      </a:p>
                    </p:txBody>
                  </p:sp>
                  <p:sp>
                    <p:nvSpPr>
                      <p:cNvPr id="33338" name="Freeform 546"/>
                      <p:cNvSpPr>
                        <a:spLocks noChangeAspect="1"/>
                      </p:cNvSpPr>
                      <p:nvPr/>
                    </p:nvSpPr>
                    <p:spPr bwMode="auto">
                      <a:xfrm>
                        <a:off x="4061" y="2865"/>
                        <a:ext cx="11" cy="11"/>
                      </a:xfrm>
                      <a:custGeom>
                        <a:avLst/>
                        <a:gdLst>
                          <a:gd name="T0" fmla="*/ 11 w 11"/>
                          <a:gd name="T1" fmla="*/ 0 h 11"/>
                          <a:gd name="T2" fmla="*/ 11 w 11"/>
                          <a:gd name="T3" fmla="*/ 11 h 11"/>
                          <a:gd name="T4" fmla="*/ 0 w 11"/>
                          <a:gd name="T5" fmla="*/ 0 h 11"/>
                          <a:gd name="T6" fmla="*/ 0 w 11"/>
                          <a:gd name="T7" fmla="*/ 0 h 11"/>
                          <a:gd name="T8" fmla="*/ 11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11" y="11"/>
                            </a:lnTo>
                            <a:lnTo>
                              <a:pt x="0" y="0"/>
                            </a:lnTo>
                            <a:lnTo>
                              <a:pt x="11" y="0"/>
                            </a:lnTo>
                            <a:close/>
                          </a:path>
                        </a:pathLst>
                      </a:custGeom>
                      <a:solidFill>
                        <a:srgbClr val="FF9900"/>
                      </a:solidFill>
                      <a:ln w="9525">
                        <a:solidFill>
                          <a:schemeClr val="tx1"/>
                        </a:solidFill>
                        <a:round/>
                        <a:headEnd/>
                        <a:tailEnd/>
                      </a:ln>
                    </p:spPr>
                    <p:txBody>
                      <a:bodyPr/>
                      <a:lstStyle/>
                      <a:p>
                        <a:pPr algn="ctr"/>
                        <a:endParaRPr lang="nl-NL" sz="1800">
                          <a:solidFill>
                            <a:srgbClr val="000000"/>
                          </a:solidFill>
                        </a:endParaRPr>
                      </a:p>
                    </p:txBody>
                  </p:sp>
                  <p:sp>
                    <p:nvSpPr>
                      <p:cNvPr id="33339" name="Line 547"/>
                      <p:cNvSpPr>
                        <a:spLocks noChangeAspect="1" noChangeShapeType="1"/>
                      </p:cNvSpPr>
                      <p:nvPr/>
                    </p:nvSpPr>
                    <p:spPr bwMode="auto">
                      <a:xfrm>
                        <a:off x="3924" y="2834"/>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40" name="Line 548"/>
                      <p:cNvSpPr>
                        <a:spLocks noChangeAspect="1" noChangeShapeType="1"/>
                      </p:cNvSpPr>
                      <p:nvPr/>
                    </p:nvSpPr>
                    <p:spPr bwMode="auto">
                      <a:xfrm flipH="1">
                        <a:off x="3924" y="2855"/>
                        <a:ext cx="148"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41" name="Line 549"/>
                      <p:cNvSpPr>
                        <a:spLocks noChangeAspect="1" noChangeShapeType="1"/>
                      </p:cNvSpPr>
                      <p:nvPr/>
                    </p:nvSpPr>
                    <p:spPr bwMode="auto">
                      <a:xfrm>
                        <a:off x="4231" y="2834"/>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42" name="Line 550"/>
                      <p:cNvSpPr>
                        <a:spLocks noChangeAspect="1" noChangeShapeType="1"/>
                      </p:cNvSpPr>
                      <p:nvPr/>
                    </p:nvSpPr>
                    <p:spPr bwMode="auto">
                      <a:xfrm>
                        <a:off x="4082" y="2855"/>
                        <a:ext cx="149"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43" name="Freeform 551"/>
                      <p:cNvSpPr>
                        <a:spLocks noChangeAspect="1"/>
                      </p:cNvSpPr>
                      <p:nvPr/>
                    </p:nvSpPr>
                    <p:spPr bwMode="auto">
                      <a:xfrm>
                        <a:off x="4051" y="2823"/>
                        <a:ext cx="53" cy="53"/>
                      </a:xfrm>
                      <a:custGeom>
                        <a:avLst/>
                        <a:gdLst>
                          <a:gd name="T0" fmla="*/ 53 w 53"/>
                          <a:gd name="T1" fmla="*/ 32 h 53"/>
                          <a:gd name="T2" fmla="*/ 42 w 53"/>
                          <a:gd name="T3" fmla="*/ 42 h 53"/>
                          <a:gd name="T4" fmla="*/ 21 w 53"/>
                          <a:gd name="T5" fmla="*/ 53 h 53"/>
                          <a:gd name="T6" fmla="*/ 10 w 53"/>
                          <a:gd name="T7" fmla="*/ 42 h 53"/>
                          <a:gd name="T8" fmla="*/ 0 w 53"/>
                          <a:gd name="T9" fmla="*/ 32 h 53"/>
                          <a:gd name="T10" fmla="*/ 10 w 53"/>
                          <a:gd name="T11" fmla="*/ 11 h 53"/>
                          <a:gd name="T12" fmla="*/ 21 w 53"/>
                          <a:gd name="T13" fmla="*/ 0 h 53"/>
                          <a:gd name="T14" fmla="*/ 42 w 53"/>
                          <a:gd name="T15" fmla="*/ 11 h 53"/>
                          <a:gd name="T16" fmla="*/ 42 w 53"/>
                          <a:gd name="T17" fmla="*/ 32 h 53"/>
                          <a:gd name="T18" fmla="*/ 53 w 53"/>
                          <a:gd name="T19" fmla="*/ 3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53"/>
                          <a:gd name="T32" fmla="*/ 53 w 53"/>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53">
                            <a:moveTo>
                              <a:pt x="53" y="32"/>
                            </a:moveTo>
                            <a:lnTo>
                              <a:pt x="42" y="42"/>
                            </a:lnTo>
                            <a:lnTo>
                              <a:pt x="21" y="53"/>
                            </a:lnTo>
                            <a:lnTo>
                              <a:pt x="10" y="42"/>
                            </a:lnTo>
                            <a:lnTo>
                              <a:pt x="0" y="32"/>
                            </a:lnTo>
                            <a:lnTo>
                              <a:pt x="10" y="11"/>
                            </a:lnTo>
                            <a:lnTo>
                              <a:pt x="21" y="0"/>
                            </a:lnTo>
                            <a:lnTo>
                              <a:pt x="42" y="11"/>
                            </a:lnTo>
                            <a:lnTo>
                              <a:pt x="42" y="32"/>
                            </a:lnTo>
                            <a:lnTo>
                              <a:pt x="53" y="32"/>
                            </a:lnTo>
                            <a:close/>
                          </a:path>
                        </a:pathLst>
                      </a:custGeom>
                      <a:solidFill>
                        <a:srgbClr val="FFFFFF"/>
                      </a:solidFill>
                      <a:ln w="9525">
                        <a:solidFill>
                          <a:schemeClr val="tx1"/>
                        </a:solidFill>
                        <a:round/>
                        <a:headEnd/>
                        <a:tailEnd/>
                      </a:ln>
                    </p:spPr>
                    <p:txBody>
                      <a:bodyPr/>
                      <a:lstStyle/>
                      <a:p>
                        <a:pPr algn="ctr"/>
                        <a:endParaRPr lang="nl-NL" sz="1800">
                          <a:solidFill>
                            <a:srgbClr val="000000"/>
                          </a:solidFill>
                        </a:endParaRPr>
                      </a:p>
                    </p:txBody>
                  </p:sp>
                  <p:sp>
                    <p:nvSpPr>
                      <p:cNvPr id="33344" name="Freeform 552"/>
                      <p:cNvSpPr>
                        <a:spLocks noChangeAspect="1"/>
                      </p:cNvSpPr>
                      <p:nvPr/>
                    </p:nvSpPr>
                    <p:spPr bwMode="auto">
                      <a:xfrm>
                        <a:off x="4072" y="2844"/>
                        <a:ext cx="10" cy="11"/>
                      </a:xfrm>
                      <a:custGeom>
                        <a:avLst/>
                        <a:gdLst>
                          <a:gd name="T0" fmla="*/ 10 w 10"/>
                          <a:gd name="T1" fmla="*/ 11 h 11"/>
                          <a:gd name="T2" fmla="*/ 0 w 10"/>
                          <a:gd name="T3" fmla="*/ 11 h 11"/>
                          <a:gd name="T4" fmla="*/ 0 w 10"/>
                          <a:gd name="T5" fmla="*/ 0 h 11"/>
                          <a:gd name="T6" fmla="*/ 0 w 10"/>
                          <a:gd name="T7" fmla="*/ 11 h 11"/>
                          <a:gd name="T8" fmla="*/ 10 w 10"/>
                          <a:gd name="T9" fmla="*/ 11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1"/>
                            </a:moveTo>
                            <a:lnTo>
                              <a:pt x="0" y="11"/>
                            </a:lnTo>
                            <a:lnTo>
                              <a:pt x="0" y="0"/>
                            </a:lnTo>
                            <a:lnTo>
                              <a:pt x="0" y="11"/>
                            </a:lnTo>
                            <a:lnTo>
                              <a:pt x="10" y="11"/>
                            </a:lnTo>
                            <a:close/>
                          </a:path>
                        </a:pathLst>
                      </a:custGeom>
                      <a:solidFill>
                        <a:srgbClr val="FF9900"/>
                      </a:solidFill>
                      <a:ln w="9525">
                        <a:solidFill>
                          <a:schemeClr val="tx1"/>
                        </a:solidFill>
                        <a:round/>
                        <a:headEnd/>
                        <a:tailEnd/>
                      </a:ln>
                    </p:spPr>
                    <p:txBody>
                      <a:bodyPr/>
                      <a:lstStyle/>
                      <a:p>
                        <a:pPr algn="ctr"/>
                        <a:endParaRPr lang="nl-NL" sz="1800">
                          <a:solidFill>
                            <a:srgbClr val="000000"/>
                          </a:solidFill>
                        </a:endParaRPr>
                      </a:p>
                    </p:txBody>
                  </p:sp>
                  <p:sp>
                    <p:nvSpPr>
                      <p:cNvPr id="33345" name="Line 553"/>
                      <p:cNvSpPr>
                        <a:spLocks noChangeAspect="1" noChangeShapeType="1"/>
                      </p:cNvSpPr>
                      <p:nvPr/>
                    </p:nvSpPr>
                    <p:spPr bwMode="auto">
                      <a:xfrm>
                        <a:off x="3987" y="2823"/>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47" name="Line 555"/>
                      <p:cNvSpPr>
                        <a:spLocks noChangeAspect="1" noChangeShapeType="1"/>
                      </p:cNvSpPr>
                      <p:nvPr/>
                    </p:nvSpPr>
                    <p:spPr bwMode="auto">
                      <a:xfrm>
                        <a:off x="4305" y="2823"/>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48" name="Line 556"/>
                      <p:cNvSpPr>
                        <a:spLocks noChangeAspect="1" noChangeShapeType="1"/>
                      </p:cNvSpPr>
                      <p:nvPr/>
                    </p:nvSpPr>
                    <p:spPr bwMode="auto">
                      <a:xfrm>
                        <a:off x="4146" y="2844"/>
                        <a:ext cx="159"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49" name="Line 557"/>
                      <p:cNvSpPr>
                        <a:spLocks noChangeAspect="1" noChangeShapeType="1"/>
                      </p:cNvSpPr>
                      <p:nvPr/>
                    </p:nvSpPr>
                    <p:spPr bwMode="auto">
                      <a:xfrm>
                        <a:off x="4368" y="2559"/>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50" name="Line 558"/>
                      <p:cNvSpPr>
                        <a:spLocks noChangeAspect="1" noChangeShapeType="1"/>
                      </p:cNvSpPr>
                      <p:nvPr/>
                    </p:nvSpPr>
                    <p:spPr bwMode="auto">
                      <a:xfrm flipH="1">
                        <a:off x="4368" y="2569"/>
                        <a:ext cx="25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51" name="Line 559"/>
                      <p:cNvSpPr>
                        <a:spLocks noChangeAspect="1" noChangeShapeType="1"/>
                      </p:cNvSpPr>
                      <p:nvPr/>
                    </p:nvSpPr>
                    <p:spPr bwMode="auto">
                      <a:xfrm>
                        <a:off x="4400" y="254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52" name="Line 560"/>
                      <p:cNvSpPr>
                        <a:spLocks noChangeAspect="1" noChangeShapeType="1"/>
                      </p:cNvSpPr>
                      <p:nvPr/>
                    </p:nvSpPr>
                    <p:spPr bwMode="auto">
                      <a:xfrm flipH="1">
                        <a:off x="4400" y="2559"/>
                        <a:ext cx="26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53" name="Line 561"/>
                      <p:cNvSpPr>
                        <a:spLocks noChangeAspect="1" noChangeShapeType="1"/>
                      </p:cNvSpPr>
                      <p:nvPr/>
                    </p:nvSpPr>
                    <p:spPr bwMode="auto">
                      <a:xfrm flipH="1">
                        <a:off x="3871" y="3024"/>
                        <a:ext cx="11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54" name="Line 562"/>
                      <p:cNvSpPr>
                        <a:spLocks noChangeAspect="1" noChangeShapeType="1"/>
                      </p:cNvSpPr>
                      <p:nvPr/>
                    </p:nvSpPr>
                    <p:spPr bwMode="auto">
                      <a:xfrm>
                        <a:off x="4125" y="3014"/>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55" name="Line 563"/>
                      <p:cNvSpPr>
                        <a:spLocks noChangeAspect="1" noChangeShapeType="1"/>
                      </p:cNvSpPr>
                      <p:nvPr/>
                    </p:nvSpPr>
                    <p:spPr bwMode="auto">
                      <a:xfrm>
                        <a:off x="3998" y="3024"/>
                        <a:ext cx="12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56" name="Line 564"/>
                      <p:cNvSpPr>
                        <a:spLocks noChangeAspect="1" noChangeShapeType="1"/>
                      </p:cNvSpPr>
                      <p:nvPr/>
                    </p:nvSpPr>
                    <p:spPr bwMode="auto">
                      <a:xfrm>
                        <a:off x="3797" y="316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57" name="Line 565"/>
                      <p:cNvSpPr>
                        <a:spLocks noChangeAspect="1" noChangeShapeType="1"/>
                      </p:cNvSpPr>
                      <p:nvPr/>
                    </p:nvSpPr>
                    <p:spPr bwMode="auto">
                      <a:xfrm flipH="1">
                        <a:off x="3797" y="3172"/>
                        <a:ext cx="11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58" name="Line 566"/>
                      <p:cNvSpPr>
                        <a:spLocks noChangeAspect="1" noChangeShapeType="1"/>
                      </p:cNvSpPr>
                      <p:nvPr/>
                    </p:nvSpPr>
                    <p:spPr bwMode="auto">
                      <a:xfrm>
                        <a:off x="4040" y="3162"/>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59" name="Line 567"/>
                      <p:cNvSpPr>
                        <a:spLocks noChangeAspect="1" noChangeShapeType="1"/>
                      </p:cNvSpPr>
                      <p:nvPr/>
                    </p:nvSpPr>
                    <p:spPr bwMode="auto">
                      <a:xfrm>
                        <a:off x="3924" y="3172"/>
                        <a:ext cx="11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60" name="Line 568"/>
                      <p:cNvSpPr>
                        <a:spLocks noChangeAspect="1" noChangeShapeType="1"/>
                      </p:cNvSpPr>
                      <p:nvPr/>
                    </p:nvSpPr>
                    <p:spPr bwMode="auto">
                      <a:xfrm>
                        <a:off x="3797" y="3088"/>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61" name="Line 569"/>
                      <p:cNvSpPr>
                        <a:spLocks noChangeAspect="1" noChangeShapeType="1"/>
                      </p:cNvSpPr>
                      <p:nvPr/>
                    </p:nvSpPr>
                    <p:spPr bwMode="auto">
                      <a:xfrm flipH="1">
                        <a:off x="3797" y="3098"/>
                        <a:ext cx="11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62" name="Line 570"/>
                      <p:cNvSpPr>
                        <a:spLocks noChangeAspect="1" noChangeShapeType="1"/>
                      </p:cNvSpPr>
                      <p:nvPr/>
                    </p:nvSpPr>
                    <p:spPr bwMode="auto">
                      <a:xfrm>
                        <a:off x="3924" y="3098"/>
                        <a:ext cx="11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63" name="Line 571"/>
                      <p:cNvSpPr>
                        <a:spLocks noChangeAspect="1" noChangeShapeType="1"/>
                      </p:cNvSpPr>
                      <p:nvPr/>
                    </p:nvSpPr>
                    <p:spPr bwMode="auto">
                      <a:xfrm>
                        <a:off x="3892" y="304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64" name="Line 572"/>
                      <p:cNvSpPr>
                        <a:spLocks noChangeAspect="1" noChangeShapeType="1"/>
                      </p:cNvSpPr>
                      <p:nvPr/>
                    </p:nvSpPr>
                    <p:spPr bwMode="auto">
                      <a:xfrm flipH="1">
                        <a:off x="3892" y="3067"/>
                        <a:ext cx="13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65" name="Line 573"/>
                      <p:cNvSpPr>
                        <a:spLocks noChangeAspect="1" noChangeShapeType="1"/>
                      </p:cNvSpPr>
                      <p:nvPr/>
                    </p:nvSpPr>
                    <p:spPr bwMode="auto">
                      <a:xfrm>
                        <a:off x="4178" y="3045"/>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66" name="Line 574"/>
                      <p:cNvSpPr>
                        <a:spLocks noChangeAspect="1" noChangeShapeType="1"/>
                      </p:cNvSpPr>
                      <p:nvPr/>
                    </p:nvSpPr>
                    <p:spPr bwMode="auto">
                      <a:xfrm>
                        <a:off x="4040" y="3067"/>
                        <a:ext cx="138"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67" name="Line 575"/>
                      <p:cNvSpPr>
                        <a:spLocks noChangeAspect="1" noChangeShapeType="1"/>
                      </p:cNvSpPr>
                      <p:nvPr/>
                    </p:nvSpPr>
                    <p:spPr bwMode="auto">
                      <a:xfrm>
                        <a:off x="3902" y="3024"/>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68" name="Line 576"/>
                      <p:cNvSpPr>
                        <a:spLocks noChangeAspect="1" noChangeShapeType="1"/>
                      </p:cNvSpPr>
                      <p:nvPr/>
                    </p:nvSpPr>
                    <p:spPr bwMode="auto">
                      <a:xfrm flipH="1">
                        <a:off x="3902" y="3035"/>
                        <a:ext cx="12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69" name="Line 577"/>
                      <p:cNvSpPr>
                        <a:spLocks noChangeAspect="1" noChangeShapeType="1"/>
                      </p:cNvSpPr>
                      <p:nvPr/>
                    </p:nvSpPr>
                    <p:spPr bwMode="auto">
                      <a:xfrm>
                        <a:off x="4178" y="3024"/>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70" name="Line 578"/>
                      <p:cNvSpPr>
                        <a:spLocks noChangeAspect="1" noChangeShapeType="1"/>
                      </p:cNvSpPr>
                      <p:nvPr/>
                    </p:nvSpPr>
                    <p:spPr bwMode="auto">
                      <a:xfrm>
                        <a:off x="4040" y="3035"/>
                        <a:ext cx="138"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71" name="Line 579"/>
                      <p:cNvSpPr>
                        <a:spLocks noChangeAspect="1" noChangeShapeType="1"/>
                      </p:cNvSpPr>
                      <p:nvPr/>
                    </p:nvSpPr>
                    <p:spPr bwMode="auto">
                      <a:xfrm>
                        <a:off x="2251" y="2283"/>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72" name="Line 580"/>
                      <p:cNvSpPr>
                        <a:spLocks noChangeAspect="1" noChangeShapeType="1"/>
                      </p:cNvSpPr>
                      <p:nvPr/>
                    </p:nvSpPr>
                    <p:spPr bwMode="auto">
                      <a:xfrm flipH="1">
                        <a:off x="2251" y="2294"/>
                        <a:ext cx="169"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73" name="Line 581"/>
                      <p:cNvSpPr>
                        <a:spLocks noChangeAspect="1" noChangeShapeType="1"/>
                      </p:cNvSpPr>
                      <p:nvPr/>
                    </p:nvSpPr>
                    <p:spPr bwMode="auto">
                      <a:xfrm>
                        <a:off x="2600" y="2283"/>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74" name="Line 582"/>
                      <p:cNvSpPr>
                        <a:spLocks noChangeAspect="1" noChangeShapeType="1"/>
                      </p:cNvSpPr>
                      <p:nvPr/>
                    </p:nvSpPr>
                    <p:spPr bwMode="auto">
                      <a:xfrm>
                        <a:off x="2431" y="2294"/>
                        <a:ext cx="169"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75" name="Line 583"/>
                      <p:cNvSpPr>
                        <a:spLocks noChangeAspect="1" noChangeShapeType="1"/>
                      </p:cNvSpPr>
                      <p:nvPr/>
                    </p:nvSpPr>
                    <p:spPr bwMode="auto">
                      <a:xfrm>
                        <a:off x="2293" y="2177"/>
                        <a:ext cx="1" cy="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76" name="Line 584"/>
                      <p:cNvSpPr>
                        <a:spLocks noChangeAspect="1" noChangeShapeType="1"/>
                      </p:cNvSpPr>
                      <p:nvPr/>
                    </p:nvSpPr>
                    <p:spPr bwMode="auto">
                      <a:xfrm flipH="1">
                        <a:off x="2293" y="2188"/>
                        <a:ext cx="17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77" name="Line 585"/>
                      <p:cNvSpPr>
                        <a:spLocks noChangeAspect="1" noChangeShapeType="1"/>
                      </p:cNvSpPr>
                      <p:nvPr/>
                    </p:nvSpPr>
                    <p:spPr bwMode="auto">
                      <a:xfrm>
                        <a:off x="2653" y="2177"/>
                        <a:ext cx="1" cy="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78" name="Line 586"/>
                      <p:cNvSpPr>
                        <a:spLocks noChangeAspect="1" noChangeShapeType="1"/>
                      </p:cNvSpPr>
                      <p:nvPr/>
                    </p:nvSpPr>
                    <p:spPr bwMode="auto">
                      <a:xfrm>
                        <a:off x="2473" y="2188"/>
                        <a:ext cx="18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79" name="Line 587"/>
                      <p:cNvSpPr>
                        <a:spLocks noChangeAspect="1" noChangeShapeType="1"/>
                      </p:cNvSpPr>
                      <p:nvPr/>
                    </p:nvSpPr>
                    <p:spPr bwMode="auto">
                      <a:xfrm>
                        <a:off x="1986" y="2802"/>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80" name="Line 588"/>
                      <p:cNvSpPr>
                        <a:spLocks noChangeAspect="1" noChangeShapeType="1"/>
                      </p:cNvSpPr>
                      <p:nvPr/>
                    </p:nvSpPr>
                    <p:spPr bwMode="auto">
                      <a:xfrm flipH="1">
                        <a:off x="1986" y="2813"/>
                        <a:ext cx="10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81" name="Line 589"/>
                      <p:cNvSpPr>
                        <a:spLocks noChangeAspect="1" noChangeShapeType="1"/>
                      </p:cNvSpPr>
                      <p:nvPr/>
                    </p:nvSpPr>
                    <p:spPr bwMode="auto">
                      <a:xfrm>
                        <a:off x="2219" y="2802"/>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82" name="Line 590"/>
                      <p:cNvSpPr>
                        <a:spLocks noChangeAspect="1" noChangeShapeType="1"/>
                      </p:cNvSpPr>
                      <p:nvPr/>
                    </p:nvSpPr>
                    <p:spPr bwMode="auto">
                      <a:xfrm>
                        <a:off x="2103" y="2813"/>
                        <a:ext cx="11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83" name="Line 591"/>
                      <p:cNvSpPr>
                        <a:spLocks noChangeAspect="1" noChangeShapeType="1"/>
                      </p:cNvSpPr>
                      <p:nvPr/>
                    </p:nvSpPr>
                    <p:spPr bwMode="auto">
                      <a:xfrm>
                        <a:off x="1933" y="2950"/>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84" name="Line 592"/>
                      <p:cNvSpPr>
                        <a:spLocks noChangeAspect="1" noChangeShapeType="1"/>
                      </p:cNvSpPr>
                      <p:nvPr/>
                    </p:nvSpPr>
                    <p:spPr bwMode="auto">
                      <a:xfrm flipH="1">
                        <a:off x="1933" y="2971"/>
                        <a:ext cx="11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85" name="Line 593"/>
                      <p:cNvSpPr>
                        <a:spLocks noChangeAspect="1" noChangeShapeType="1"/>
                      </p:cNvSpPr>
                      <p:nvPr/>
                    </p:nvSpPr>
                    <p:spPr bwMode="auto">
                      <a:xfrm>
                        <a:off x="2166" y="2950"/>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86" name="Line 594"/>
                      <p:cNvSpPr>
                        <a:spLocks noChangeAspect="1" noChangeShapeType="1"/>
                      </p:cNvSpPr>
                      <p:nvPr/>
                    </p:nvSpPr>
                    <p:spPr bwMode="auto">
                      <a:xfrm>
                        <a:off x="2061" y="2971"/>
                        <a:ext cx="10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87" name="Line 595"/>
                      <p:cNvSpPr>
                        <a:spLocks noChangeAspect="1" noChangeShapeType="1"/>
                      </p:cNvSpPr>
                      <p:nvPr/>
                    </p:nvSpPr>
                    <p:spPr bwMode="auto">
                      <a:xfrm>
                        <a:off x="1976" y="256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88" name="Line 596"/>
                      <p:cNvSpPr>
                        <a:spLocks noChangeAspect="1" noChangeShapeType="1"/>
                      </p:cNvSpPr>
                      <p:nvPr/>
                    </p:nvSpPr>
                    <p:spPr bwMode="auto">
                      <a:xfrm flipH="1">
                        <a:off x="1976" y="2590"/>
                        <a:ext cx="10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89" name="Line 597"/>
                      <p:cNvSpPr>
                        <a:spLocks noChangeAspect="1" noChangeShapeType="1"/>
                      </p:cNvSpPr>
                      <p:nvPr/>
                    </p:nvSpPr>
                    <p:spPr bwMode="auto">
                      <a:xfrm>
                        <a:off x="2209" y="256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90" name="Line 598"/>
                      <p:cNvSpPr>
                        <a:spLocks noChangeAspect="1" noChangeShapeType="1"/>
                      </p:cNvSpPr>
                      <p:nvPr/>
                    </p:nvSpPr>
                    <p:spPr bwMode="auto">
                      <a:xfrm>
                        <a:off x="2092" y="2590"/>
                        <a:ext cx="117"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91" name="Line 599"/>
                      <p:cNvSpPr>
                        <a:spLocks noChangeAspect="1" noChangeShapeType="1"/>
                      </p:cNvSpPr>
                      <p:nvPr/>
                    </p:nvSpPr>
                    <p:spPr bwMode="auto">
                      <a:xfrm>
                        <a:off x="2262" y="220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92" name="Line 600"/>
                      <p:cNvSpPr>
                        <a:spLocks noChangeAspect="1" noChangeShapeType="1"/>
                      </p:cNvSpPr>
                      <p:nvPr/>
                    </p:nvSpPr>
                    <p:spPr bwMode="auto">
                      <a:xfrm flipH="1">
                        <a:off x="2262" y="2220"/>
                        <a:ext cx="169"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93" name="Line 601"/>
                      <p:cNvSpPr>
                        <a:spLocks noChangeAspect="1" noChangeShapeType="1"/>
                      </p:cNvSpPr>
                      <p:nvPr/>
                    </p:nvSpPr>
                    <p:spPr bwMode="auto">
                      <a:xfrm>
                        <a:off x="2622" y="2209"/>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94" name="Line 602"/>
                      <p:cNvSpPr>
                        <a:spLocks noChangeAspect="1" noChangeShapeType="1"/>
                      </p:cNvSpPr>
                      <p:nvPr/>
                    </p:nvSpPr>
                    <p:spPr bwMode="auto">
                      <a:xfrm>
                        <a:off x="2442" y="2220"/>
                        <a:ext cx="18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95" name="Line 603"/>
                      <p:cNvSpPr>
                        <a:spLocks noChangeAspect="1" noChangeShapeType="1"/>
                      </p:cNvSpPr>
                      <p:nvPr/>
                    </p:nvSpPr>
                    <p:spPr bwMode="auto">
                      <a:xfrm>
                        <a:off x="2368" y="2167"/>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96" name="Line 604"/>
                      <p:cNvSpPr>
                        <a:spLocks noChangeAspect="1" noChangeShapeType="1"/>
                      </p:cNvSpPr>
                      <p:nvPr/>
                    </p:nvSpPr>
                    <p:spPr bwMode="auto">
                      <a:xfrm flipH="1">
                        <a:off x="2368" y="2177"/>
                        <a:ext cx="20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97" name="Line 605"/>
                      <p:cNvSpPr>
                        <a:spLocks noChangeAspect="1" noChangeShapeType="1"/>
                      </p:cNvSpPr>
                      <p:nvPr/>
                    </p:nvSpPr>
                    <p:spPr bwMode="auto">
                      <a:xfrm>
                        <a:off x="2780" y="2167"/>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398" name="Line 606"/>
                      <p:cNvSpPr>
                        <a:spLocks noChangeAspect="1" noChangeShapeType="1"/>
                      </p:cNvSpPr>
                      <p:nvPr/>
                    </p:nvSpPr>
                    <p:spPr bwMode="auto">
                      <a:xfrm>
                        <a:off x="2579" y="2177"/>
                        <a:ext cx="201"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grpSp>
                    <p:nvGrpSpPr>
                      <p:cNvPr id="33399" name="Group 607"/>
                      <p:cNvGrpSpPr>
                        <a:grpSpLocks noChangeAspect="1"/>
                      </p:cNvGrpSpPr>
                      <p:nvPr/>
                    </p:nvGrpSpPr>
                    <p:grpSpPr bwMode="auto">
                      <a:xfrm>
                        <a:off x="3299" y="1246"/>
                        <a:ext cx="1959" cy="434"/>
                        <a:chOff x="3299" y="1246"/>
                        <a:chExt cx="1959" cy="434"/>
                      </a:xfrm>
                    </p:grpSpPr>
                    <p:sp>
                      <p:nvSpPr>
                        <p:cNvPr id="33400" name="Line 608"/>
                        <p:cNvSpPr>
                          <a:spLocks noChangeAspect="1" noChangeShapeType="1"/>
                        </p:cNvSpPr>
                        <p:nvPr/>
                      </p:nvSpPr>
                      <p:spPr bwMode="auto">
                        <a:xfrm>
                          <a:off x="3299" y="1606"/>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01" name="Line 609"/>
                        <p:cNvSpPr>
                          <a:spLocks noChangeAspect="1" noChangeShapeType="1"/>
                        </p:cNvSpPr>
                        <p:nvPr/>
                      </p:nvSpPr>
                      <p:spPr bwMode="auto">
                        <a:xfrm flipH="1">
                          <a:off x="3299" y="1616"/>
                          <a:ext cx="4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02" name="Line 610"/>
                        <p:cNvSpPr>
                          <a:spLocks noChangeAspect="1" noChangeShapeType="1"/>
                        </p:cNvSpPr>
                        <p:nvPr/>
                      </p:nvSpPr>
                      <p:spPr bwMode="auto">
                        <a:xfrm>
                          <a:off x="3722" y="1616"/>
                          <a:ext cx="4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03" name="Line 611"/>
                        <p:cNvSpPr>
                          <a:spLocks noChangeAspect="1" noChangeShapeType="1"/>
                        </p:cNvSpPr>
                        <p:nvPr/>
                      </p:nvSpPr>
                      <p:spPr bwMode="auto">
                        <a:xfrm>
                          <a:off x="3415" y="1564"/>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04" name="Line 612"/>
                        <p:cNvSpPr>
                          <a:spLocks noChangeAspect="1" noChangeShapeType="1"/>
                        </p:cNvSpPr>
                        <p:nvPr/>
                      </p:nvSpPr>
                      <p:spPr bwMode="auto">
                        <a:xfrm flipH="1">
                          <a:off x="3415" y="1585"/>
                          <a:ext cx="43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05" name="Line 613"/>
                        <p:cNvSpPr>
                          <a:spLocks noChangeAspect="1" noChangeShapeType="1"/>
                        </p:cNvSpPr>
                        <p:nvPr/>
                      </p:nvSpPr>
                      <p:spPr bwMode="auto">
                        <a:xfrm>
                          <a:off x="4315" y="1564"/>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06" name="Line 614"/>
                        <p:cNvSpPr>
                          <a:spLocks noChangeAspect="1" noChangeShapeType="1"/>
                        </p:cNvSpPr>
                        <p:nvPr/>
                      </p:nvSpPr>
                      <p:spPr bwMode="auto">
                        <a:xfrm>
                          <a:off x="3871" y="1585"/>
                          <a:ext cx="44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07" name="Line 615"/>
                        <p:cNvSpPr>
                          <a:spLocks noChangeAspect="1" noChangeShapeType="1"/>
                        </p:cNvSpPr>
                        <p:nvPr/>
                      </p:nvSpPr>
                      <p:spPr bwMode="auto">
                        <a:xfrm flipH="1">
                          <a:off x="3458" y="1638"/>
                          <a:ext cx="43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08" name="Line 616"/>
                        <p:cNvSpPr>
                          <a:spLocks noChangeAspect="1" noChangeShapeType="1"/>
                        </p:cNvSpPr>
                        <p:nvPr/>
                      </p:nvSpPr>
                      <p:spPr bwMode="auto">
                        <a:xfrm>
                          <a:off x="4347" y="1627"/>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09" name="Line 617"/>
                        <p:cNvSpPr>
                          <a:spLocks noChangeAspect="1" noChangeShapeType="1"/>
                        </p:cNvSpPr>
                        <p:nvPr/>
                      </p:nvSpPr>
                      <p:spPr bwMode="auto">
                        <a:xfrm>
                          <a:off x="3902" y="1638"/>
                          <a:ext cx="44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10" name="Line 618"/>
                        <p:cNvSpPr>
                          <a:spLocks noChangeAspect="1" noChangeShapeType="1"/>
                        </p:cNvSpPr>
                        <p:nvPr/>
                      </p:nvSpPr>
                      <p:spPr bwMode="auto">
                        <a:xfrm flipH="1">
                          <a:off x="3532" y="1659"/>
                          <a:ext cx="47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11" name="Line 619"/>
                        <p:cNvSpPr>
                          <a:spLocks noChangeAspect="1" noChangeShapeType="1"/>
                        </p:cNvSpPr>
                        <p:nvPr/>
                      </p:nvSpPr>
                      <p:spPr bwMode="auto">
                        <a:xfrm>
                          <a:off x="4495" y="164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12" name="Line 620"/>
                        <p:cNvSpPr>
                          <a:spLocks noChangeAspect="1" noChangeShapeType="1"/>
                        </p:cNvSpPr>
                        <p:nvPr/>
                      </p:nvSpPr>
                      <p:spPr bwMode="auto">
                        <a:xfrm>
                          <a:off x="4019" y="1659"/>
                          <a:ext cx="47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13" name="Line 621"/>
                        <p:cNvSpPr>
                          <a:spLocks noChangeAspect="1" noChangeShapeType="1"/>
                        </p:cNvSpPr>
                        <p:nvPr/>
                      </p:nvSpPr>
                      <p:spPr bwMode="auto">
                        <a:xfrm>
                          <a:off x="4051" y="1384"/>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14" name="Line 622"/>
                        <p:cNvSpPr>
                          <a:spLocks noChangeAspect="1" noChangeShapeType="1"/>
                        </p:cNvSpPr>
                        <p:nvPr/>
                      </p:nvSpPr>
                      <p:spPr bwMode="auto">
                        <a:xfrm flipH="1">
                          <a:off x="4051" y="1405"/>
                          <a:ext cx="592"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15" name="Line 623"/>
                        <p:cNvSpPr>
                          <a:spLocks noChangeAspect="1" noChangeShapeType="1"/>
                        </p:cNvSpPr>
                        <p:nvPr/>
                      </p:nvSpPr>
                      <p:spPr bwMode="auto">
                        <a:xfrm>
                          <a:off x="5257" y="1384"/>
                          <a:ext cx="1" cy="3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16" name="Line 624"/>
                        <p:cNvSpPr>
                          <a:spLocks noChangeAspect="1" noChangeShapeType="1"/>
                        </p:cNvSpPr>
                        <p:nvPr/>
                      </p:nvSpPr>
                      <p:spPr bwMode="auto">
                        <a:xfrm>
                          <a:off x="4654" y="1405"/>
                          <a:ext cx="60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17" name="Line 625"/>
                        <p:cNvSpPr>
                          <a:spLocks noChangeAspect="1" noChangeShapeType="1"/>
                        </p:cNvSpPr>
                        <p:nvPr/>
                      </p:nvSpPr>
                      <p:spPr bwMode="auto">
                        <a:xfrm>
                          <a:off x="3850" y="1246"/>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18" name="Line 626"/>
                        <p:cNvSpPr>
                          <a:spLocks noChangeAspect="1" noChangeShapeType="1"/>
                        </p:cNvSpPr>
                        <p:nvPr/>
                      </p:nvSpPr>
                      <p:spPr bwMode="auto">
                        <a:xfrm flipH="1">
                          <a:off x="3850" y="1267"/>
                          <a:ext cx="55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19" name="Line 627"/>
                        <p:cNvSpPr>
                          <a:spLocks noChangeAspect="1" noChangeShapeType="1"/>
                        </p:cNvSpPr>
                        <p:nvPr/>
                      </p:nvSpPr>
                      <p:spPr bwMode="auto">
                        <a:xfrm>
                          <a:off x="4961" y="1246"/>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20" name="Line 628"/>
                        <p:cNvSpPr>
                          <a:spLocks noChangeAspect="1" noChangeShapeType="1"/>
                        </p:cNvSpPr>
                        <p:nvPr/>
                      </p:nvSpPr>
                      <p:spPr bwMode="auto">
                        <a:xfrm>
                          <a:off x="4422" y="1267"/>
                          <a:ext cx="539"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21" name="Line 629"/>
                        <p:cNvSpPr>
                          <a:spLocks noChangeAspect="1" noChangeShapeType="1"/>
                        </p:cNvSpPr>
                        <p:nvPr/>
                      </p:nvSpPr>
                      <p:spPr bwMode="auto">
                        <a:xfrm flipH="1">
                          <a:off x="3585" y="1595"/>
                          <a:ext cx="47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22" name="Line 630"/>
                        <p:cNvSpPr>
                          <a:spLocks noChangeAspect="1" noChangeShapeType="1"/>
                        </p:cNvSpPr>
                        <p:nvPr/>
                      </p:nvSpPr>
                      <p:spPr bwMode="auto">
                        <a:xfrm>
                          <a:off x="4548" y="1574"/>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23" name="Line 631"/>
                        <p:cNvSpPr>
                          <a:spLocks noChangeAspect="1" noChangeShapeType="1"/>
                        </p:cNvSpPr>
                        <p:nvPr/>
                      </p:nvSpPr>
                      <p:spPr bwMode="auto">
                        <a:xfrm>
                          <a:off x="4072" y="1595"/>
                          <a:ext cx="476"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grpSp>
                </p:grpSp>
                <p:sp>
                  <p:nvSpPr>
                    <p:cNvPr id="33424" name="Line 632"/>
                    <p:cNvSpPr>
                      <a:spLocks noChangeAspect="1" noChangeShapeType="1"/>
                    </p:cNvSpPr>
                    <p:nvPr/>
                  </p:nvSpPr>
                  <p:spPr bwMode="auto">
                    <a:xfrm>
                      <a:off x="3797" y="3088"/>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25" name="Line 633"/>
                    <p:cNvSpPr>
                      <a:spLocks noChangeAspect="1" noChangeShapeType="1"/>
                    </p:cNvSpPr>
                    <p:nvPr/>
                  </p:nvSpPr>
                  <p:spPr bwMode="auto">
                    <a:xfrm>
                      <a:off x="4036" y="3090"/>
                      <a:ext cx="1" cy="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grpSp>
              <p:sp>
                <p:nvSpPr>
                  <p:cNvPr id="33426" name="Line 634"/>
                  <p:cNvSpPr>
                    <a:spLocks noChangeAspect="1" noChangeShapeType="1"/>
                  </p:cNvSpPr>
                  <p:nvPr/>
                </p:nvSpPr>
                <p:spPr bwMode="auto">
                  <a:xfrm>
                    <a:off x="3583" y="1570"/>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grpSp>
            <p:sp>
              <p:nvSpPr>
                <p:cNvPr id="33427" name="Line 635"/>
                <p:cNvSpPr>
                  <a:spLocks noChangeAspect="1" noChangeShapeType="1"/>
                </p:cNvSpPr>
                <p:nvPr/>
              </p:nvSpPr>
              <p:spPr bwMode="auto">
                <a:xfrm>
                  <a:off x="4135" y="1606"/>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grpSp>
          <p:sp>
            <p:nvSpPr>
              <p:cNvPr id="33428" name="Line 636"/>
              <p:cNvSpPr>
                <a:spLocks noChangeAspect="1" noChangeShapeType="1"/>
              </p:cNvSpPr>
              <p:nvPr/>
            </p:nvSpPr>
            <p:spPr bwMode="auto">
              <a:xfrm>
                <a:off x="3532" y="1648"/>
                <a:ext cx="1" cy="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grpSp>
        <p:sp>
          <p:nvSpPr>
            <p:cNvPr id="33429" name="Line 637"/>
            <p:cNvSpPr>
              <a:spLocks noChangeAspect="1" noChangeShapeType="1"/>
            </p:cNvSpPr>
            <p:nvPr/>
          </p:nvSpPr>
          <p:spPr bwMode="auto">
            <a:xfrm>
              <a:off x="1982267" y="3980994"/>
              <a:ext cx="1588" cy="31750"/>
            </a:xfrm>
            <a:prstGeom prst="line">
              <a:avLst/>
            </a:prstGeom>
            <a:noFill/>
            <a:ln w="9525">
              <a:solidFill>
                <a:srgbClr val="7F7F7F"/>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30" name="AutoShape 638"/>
            <p:cNvSpPr>
              <a:spLocks noChangeAspect="1" noChangeArrowheads="1"/>
            </p:cNvSpPr>
            <p:nvPr/>
          </p:nvSpPr>
          <p:spPr bwMode="auto">
            <a:xfrm>
              <a:off x="3633268" y="3111044"/>
              <a:ext cx="77788" cy="76200"/>
            </a:xfrm>
            <a:prstGeom prst="diamond">
              <a:avLst/>
            </a:prstGeom>
            <a:solidFill>
              <a:schemeClr val="accent1"/>
            </a:solidFill>
            <a:ln w="9525">
              <a:solidFill>
                <a:srgbClr val="00CCFF"/>
              </a:solidFill>
              <a:miter lim="800000"/>
              <a:headEnd/>
              <a:tailEnd/>
            </a:ln>
          </p:spPr>
          <p:txBody>
            <a:bodyPr wrap="none" anchor="ctr"/>
            <a:lstStyle/>
            <a:p>
              <a:pPr algn="ctr"/>
              <a:endParaRPr lang="nl-NL" sz="1800">
                <a:solidFill>
                  <a:srgbClr val="000000"/>
                </a:solidFill>
              </a:endParaRPr>
            </a:p>
          </p:txBody>
        </p:sp>
        <p:grpSp>
          <p:nvGrpSpPr>
            <p:cNvPr id="33431" name="Group 639"/>
            <p:cNvGrpSpPr>
              <a:grpSpLocks noChangeAspect="1"/>
            </p:cNvGrpSpPr>
            <p:nvPr/>
          </p:nvGrpSpPr>
          <p:grpSpPr bwMode="auto">
            <a:xfrm>
              <a:off x="1553642" y="3700007"/>
              <a:ext cx="615950" cy="881063"/>
              <a:chOff x="2015" y="2141"/>
              <a:chExt cx="596" cy="873"/>
            </a:xfrm>
          </p:grpSpPr>
          <p:sp>
            <p:nvSpPr>
              <p:cNvPr id="33432" name="AutoShape 640"/>
              <p:cNvSpPr>
                <a:spLocks noChangeAspect="1" noChangeArrowheads="1"/>
              </p:cNvSpPr>
              <p:nvPr/>
            </p:nvSpPr>
            <p:spPr bwMode="auto">
              <a:xfrm>
                <a:off x="2536" y="2141"/>
                <a:ext cx="75" cy="75"/>
              </a:xfrm>
              <a:prstGeom prst="diamond">
                <a:avLst/>
              </a:prstGeom>
              <a:solidFill>
                <a:schemeClr val="accent1"/>
              </a:solidFill>
              <a:ln w="9525">
                <a:solidFill>
                  <a:srgbClr val="00CCFF"/>
                </a:solidFill>
                <a:miter lim="800000"/>
                <a:headEnd/>
                <a:tailEnd/>
              </a:ln>
            </p:spPr>
            <p:txBody>
              <a:bodyPr wrap="none" anchor="ctr"/>
              <a:lstStyle/>
              <a:p>
                <a:pPr algn="ctr"/>
                <a:endParaRPr lang="nl-NL" sz="1800">
                  <a:solidFill>
                    <a:srgbClr val="000000"/>
                  </a:solidFill>
                </a:endParaRPr>
              </a:p>
            </p:txBody>
          </p:sp>
          <p:sp>
            <p:nvSpPr>
              <p:cNvPr id="33433" name="AutoShape 641"/>
              <p:cNvSpPr>
                <a:spLocks noChangeAspect="1" noChangeArrowheads="1"/>
              </p:cNvSpPr>
              <p:nvPr/>
            </p:nvSpPr>
            <p:spPr bwMode="auto">
              <a:xfrm>
                <a:off x="2404" y="2183"/>
                <a:ext cx="75" cy="75"/>
              </a:xfrm>
              <a:prstGeom prst="diamond">
                <a:avLst/>
              </a:prstGeom>
              <a:solidFill>
                <a:schemeClr val="accent1"/>
              </a:solidFill>
              <a:ln w="9525">
                <a:solidFill>
                  <a:srgbClr val="00CCFF"/>
                </a:solidFill>
                <a:miter lim="800000"/>
                <a:headEnd/>
                <a:tailEnd/>
              </a:ln>
            </p:spPr>
            <p:txBody>
              <a:bodyPr wrap="none" anchor="ctr"/>
              <a:lstStyle/>
              <a:p>
                <a:pPr algn="ctr"/>
                <a:endParaRPr lang="nl-NL" sz="1800">
                  <a:solidFill>
                    <a:srgbClr val="000000"/>
                  </a:solidFill>
                </a:endParaRPr>
              </a:p>
            </p:txBody>
          </p:sp>
          <p:sp>
            <p:nvSpPr>
              <p:cNvPr id="33434" name="AutoShape 642"/>
              <p:cNvSpPr>
                <a:spLocks noChangeAspect="1" noChangeArrowheads="1"/>
              </p:cNvSpPr>
              <p:nvPr/>
            </p:nvSpPr>
            <p:spPr bwMode="auto">
              <a:xfrm>
                <a:off x="2049" y="2556"/>
                <a:ext cx="75" cy="75"/>
              </a:xfrm>
              <a:prstGeom prst="diamond">
                <a:avLst/>
              </a:prstGeom>
              <a:solidFill>
                <a:schemeClr val="accent1"/>
              </a:solidFill>
              <a:ln w="9525">
                <a:solidFill>
                  <a:srgbClr val="00CCFF"/>
                </a:solidFill>
                <a:miter lim="800000"/>
                <a:headEnd/>
                <a:tailEnd/>
              </a:ln>
            </p:spPr>
            <p:txBody>
              <a:bodyPr wrap="none" anchor="ctr"/>
              <a:lstStyle/>
              <a:p>
                <a:pPr algn="ctr"/>
                <a:endParaRPr lang="nl-NL" sz="1800">
                  <a:solidFill>
                    <a:srgbClr val="000000"/>
                  </a:solidFill>
                </a:endParaRPr>
              </a:p>
            </p:txBody>
          </p:sp>
          <p:sp>
            <p:nvSpPr>
              <p:cNvPr id="33435" name="AutoShape 643"/>
              <p:cNvSpPr>
                <a:spLocks noChangeAspect="1" noChangeArrowheads="1"/>
              </p:cNvSpPr>
              <p:nvPr/>
            </p:nvSpPr>
            <p:spPr bwMode="auto">
              <a:xfrm>
                <a:off x="2064" y="2772"/>
                <a:ext cx="75" cy="75"/>
              </a:xfrm>
              <a:prstGeom prst="diamond">
                <a:avLst/>
              </a:prstGeom>
              <a:solidFill>
                <a:schemeClr val="accent1"/>
              </a:solidFill>
              <a:ln w="9525">
                <a:solidFill>
                  <a:srgbClr val="00CCFF"/>
                </a:solidFill>
                <a:miter lim="800000"/>
                <a:headEnd/>
                <a:tailEnd/>
              </a:ln>
            </p:spPr>
            <p:txBody>
              <a:bodyPr wrap="none" anchor="ctr"/>
              <a:lstStyle/>
              <a:p>
                <a:pPr algn="ctr"/>
                <a:endParaRPr lang="nl-NL" sz="1800">
                  <a:solidFill>
                    <a:srgbClr val="000000"/>
                  </a:solidFill>
                </a:endParaRPr>
              </a:p>
            </p:txBody>
          </p:sp>
          <p:sp>
            <p:nvSpPr>
              <p:cNvPr id="33436" name="AutoShape 644"/>
              <p:cNvSpPr>
                <a:spLocks noChangeAspect="1" noChangeArrowheads="1"/>
              </p:cNvSpPr>
              <p:nvPr/>
            </p:nvSpPr>
            <p:spPr bwMode="auto">
              <a:xfrm>
                <a:off x="2015" y="2939"/>
                <a:ext cx="75" cy="75"/>
              </a:xfrm>
              <a:prstGeom prst="diamond">
                <a:avLst/>
              </a:prstGeom>
              <a:solidFill>
                <a:schemeClr val="accent1"/>
              </a:solidFill>
              <a:ln w="9525">
                <a:solidFill>
                  <a:srgbClr val="00CCFF"/>
                </a:solidFill>
                <a:miter lim="800000"/>
                <a:headEnd/>
                <a:tailEnd/>
              </a:ln>
            </p:spPr>
            <p:txBody>
              <a:bodyPr wrap="none" anchor="ctr"/>
              <a:lstStyle/>
              <a:p>
                <a:pPr algn="ctr"/>
                <a:endParaRPr lang="nl-NL" sz="1800">
                  <a:solidFill>
                    <a:srgbClr val="000000"/>
                  </a:solidFill>
                </a:endParaRPr>
              </a:p>
            </p:txBody>
          </p:sp>
        </p:grpSp>
        <p:sp>
          <p:nvSpPr>
            <p:cNvPr id="33437" name="Rectangle 645"/>
            <p:cNvSpPr>
              <a:spLocks noChangeAspect="1" noChangeArrowheads="1"/>
            </p:cNvSpPr>
            <p:nvPr/>
          </p:nvSpPr>
          <p:spPr bwMode="auto">
            <a:xfrm>
              <a:off x="1017067" y="5579607"/>
              <a:ext cx="3808414"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sz="1400" b="1">
                  <a:solidFill>
                    <a:srgbClr val="000000"/>
                  </a:solidFill>
                </a:rPr>
                <a:t>Biopsy iron concentration (mg Fe/g dry wt)</a:t>
              </a:r>
            </a:p>
          </p:txBody>
        </p:sp>
        <p:sp>
          <p:nvSpPr>
            <p:cNvPr id="33438" name="Rectangle 646"/>
            <p:cNvSpPr>
              <a:spLocks noChangeAspect="1" noChangeArrowheads="1"/>
            </p:cNvSpPr>
            <p:nvPr/>
          </p:nvSpPr>
          <p:spPr bwMode="auto">
            <a:xfrm rot="16200000">
              <a:off x="-797446" y="3819069"/>
              <a:ext cx="244475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sz="1400" b="1" dirty="0" smtClean="0">
                  <a:solidFill>
                    <a:srgbClr val="000000"/>
                  </a:solidFill>
                </a:rPr>
                <a:t> </a:t>
              </a:r>
              <a:r>
                <a:rPr lang="en-US" sz="1400" b="1" dirty="0">
                  <a:solidFill>
                    <a:srgbClr val="000000"/>
                  </a:solidFill>
                </a:rPr>
                <a:t>(R2) (s</a:t>
              </a:r>
              <a:r>
                <a:rPr lang="en-US" sz="1400" b="1" baseline="30000" dirty="0">
                  <a:solidFill>
                    <a:srgbClr val="000000"/>
                  </a:solidFill>
                </a:rPr>
                <a:t>-1</a:t>
              </a:r>
              <a:r>
                <a:rPr lang="en-US" sz="1400" b="1" dirty="0">
                  <a:solidFill>
                    <a:srgbClr val="000000"/>
                  </a:solidFill>
                </a:rPr>
                <a:t>)</a:t>
              </a:r>
            </a:p>
          </p:txBody>
        </p:sp>
        <p:sp>
          <p:nvSpPr>
            <p:cNvPr id="33439" name="Line 647"/>
            <p:cNvSpPr>
              <a:spLocks noChangeAspect="1" noChangeShapeType="1"/>
            </p:cNvSpPr>
            <p:nvPr/>
          </p:nvSpPr>
          <p:spPr bwMode="auto">
            <a:xfrm>
              <a:off x="974204" y="5190669"/>
              <a:ext cx="4445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40" name="Line 648"/>
            <p:cNvSpPr>
              <a:spLocks noChangeAspect="1" noChangeShapeType="1"/>
            </p:cNvSpPr>
            <p:nvPr/>
          </p:nvSpPr>
          <p:spPr bwMode="auto">
            <a:xfrm>
              <a:off x="974204" y="4366757"/>
              <a:ext cx="4445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41" name="Line 649"/>
            <p:cNvSpPr>
              <a:spLocks noChangeAspect="1" noChangeShapeType="1"/>
            </p:cNvSpPr>
            <p:nvPr/>
          </p:nvSpPr>
          <p:spPr bwMode="auto">
            <a:xfrm>
              <a:off x="974204" y="3542844"/>
              <a:ext cx="4445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42" name="Line 650"/>
            <p:cNvSpPr>
              <a:spLocks noChangeAspect="1" noChangeShapeType="1"/>
            </p:cNvSpPr>
            <p:nvPr/>
          </p:nvSpPr>
          <p:spPr bwMode="auto">
            <a:xfrm>
              <a:off x="974204" y="4784269"/>
              <a:ext cx="44450"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43" name="Line 651"/>
            <p:cNvSpPr>
              <a:spLocks noChangeAspect="1" noChangeShapeType="1"/>
            </p:cNvSpPr>
            <p:nvPr/>
          </p:nvSpPr>
          <p:spPr bwMode="auto">
            <a:xfrm>
              <a:off x="974204" y="3960357"/>
              <a:ext cx="4445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44" name="Line 652"/>
            <p:cNvSpPr>
              <a:spLocks noChangeAspect="1" noChangeShapeType="1"/>
            </p:cNvSpPr>
            <p:nvPr/>
          </p:nvSpPr>
          <p:spPr bwMode="auto">
            <a:xfrm>
              <a:off x="974204" y="3136444"/>
              <a:ext cx="4445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45" name="Rectangle 653"/>
            <p:cNvSpPr>
              <a:spLocks noChangeAspect="1" noChangeArrowheads="1"/>
            </p:cNvSpPr>
            <p:nvPr/>
          </p:nvSpPr>
          <p:spPr bwMode="auto">
            <a:xfrm>
              <a:off x="821804" y="5108119"/>
              <a:ext cx="10001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a:solidFill>
                    <a:srgbClr val="000000"/>
                  </a:solidFill>
                </a:rPr>
                <a:t>0</a:t>
              </a:r>
            </a:p>
          </p:txBody>
        </p:sp>
        <p:sp>
          <p:nvSpPr>
            <p:cNvPr id="33446" name="Rectangle 654"/>
            <p:cNvSpPr>
              <a:spLocks noChangeAspect="1" noChangeArrowheads="1"/>
            </p:cNvSpPr>
            <p:nvPr/>
          </p:nvSpPr>
          <p:spPr bwMode="auto">
            <a:xfrm>
              <a:off x="663054" y="4284207"/>
              <a:ext cx="3000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a:solidFill>
                    <a:srgbClr val="000000"/>
                  </a:solidFill>
                </a:rPr>
                <a:t>100</a:t>
              </a:r>
            </a:p>
          </p:txBody>
        </p:sp>
        <p:sp>
          <p:nvSpPr>
            <p:cNvPr id="33447" name="Rectangle 655"/>
            <p:cNvSpPr>
              <a:spLocks noChangeAspect="1" noChangeArrowheads="1"/>
            </p:cNvSpPr>
            <p:nvPr/>
          </p:nvSpPr>
          <p:spPr bwMode="auto">
            <a:xfrm>
              <a:off x="663054" y="3461882"/>
              <a:ext cx="3000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a:solidFill>
                    <a:srgbClr val="000000"/>
                  </a:solidFill>
                </a:rPr>
                <a:t>200</a:t>
              </a:r>
            </a:p>
          </p:txBody>
        </p:sp>
        <p:sp>
          <p:nvSpPr>
            <p:cNvPr id="33448" name="Rectangle 656"/>
            <p:cNvSpPr>
              <a:spLocks noChangeAspect="1" noChangeArrowheads="1"/>
            </p:cNvSpPr>
            <p:nvPr/>
          </p:nvSpPr>
          <p:spPr bwMode="auto">
            <a:xfrm>
              <a:off x="750367" y="4704894"/>
              <a:ext cx="2000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a:solidFill>
                    <a:srgbClr val="000000"/>
                  </a:solidFill>
                </a:rPr>
                <a:t>50</a:t>
              </a:r>
            </a:p>
          </p:txBody>
        </p:sp>
        <p:sp>
          <p:nvSpPr>
            <p:cNvPr id="33449" name="Rectangle 657"/>
            <p:cNvSpPr>
              <a:spLocks noChangeAspect="1" noChangeArrowheads="1"/>
            </p:cNvSpPr>
            <p:nvPr/>
          </p:nvSpPr>
          <p:spPr bwMode="auto">
            <a:xfrm>
              <a:off x="663054" y="3879394"/>
              <a:ext cx="3000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a:solidFill>
                    <a:srgbClr val="000000"/>
                  </a:solidFill>
                </a:rPr>
                <a:t>150</a:t>
              </a:r>
            </a:p>
          </p:txBody>
        </p:sp>
        <p:sp>
          <p:nvSpPr>
            <p:cNvPr id="33450" name="Rectangle 658"/>
            <p:cNvSpPr>
              <a:spLocks noChangeAspect="1" noChangeArrowheads="1"/>
            </p:cNvSpPr>
            <p:nvPr/>
          </p:nvSpPr>
          <p:spPr bwMode="auto">
            <a:xfrm>
              <a:off x="663054" y="3053894"/>
              <a:ext cx="3000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a:solidFill>
                    <a:srgbClr val="000000"/>
                  </a:solidFill>
                </a:rPr>
                <a:t>250</a:t>
              </a:r>
            </a:p>
          </p:txBody>
        </p:sp>
        <p:sp>
          <p:nvSpPr>
            <p:cNvPr id="33451" name="Rectangle 659"/>
            <p:cNvSpPr>
              <a:spLocks noChangeAspect="1" noChangeArrowheads="1"/>
            </p:cNvSpPr>
            <p:nvPr/>
          </p:nvSpPr>
          <p:spPr bwMode="auto">
            <a:xfrm>
              <a:off x="663054" y="2637969"/>
              <a:ext cx="30003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a:solidFill>
                    <a:srgbClr val="000000"/>
                  </a:solidFill>
                </a:rPr>
                <a:t>300</a:t>
              </a:r>
            </a:p>
          </p:txBody>
        </p:sp>
        <p:sp>
          <p:nvSpPr>
            <p:cNvPr id="33452" name="Line 660"/>
            <p:cNvSpPr>
              <a:spLocks noChangeAspect="1" noChangeShapeType="1"/>
            </p:cNvSpPr>
            <p:nvPr/>
          </p:nvSpPr>
          <p:spPr bwMode="auto">
            <a:xfrm>
              <a:off x="974204" y="2710994"/>
              <a:ext cx="4445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53" name="Rectangle 661"/>
            <p:cNvSpPr>
              <a:spLocks noChangeAspect="1" noChangeArrowheads="1"/>
            </p:cNvSpPr>
            <p:nvPr/>
          </p:nvSpPr>
          <p:spPr bwMode="auto">
            <a:xfrm>
              <a:off x="963092" y="5277982"/>
              <a:ext cx="10001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solidFill>
                    <a:srgbClr val="000000"/>
                  </a:solidFill>
                </a:rPr>
                <a:t>0</a:t>
              </a:r>
            </a:p>
          </p:txBody>
        </p:sp>
        <p:sp>
          <p:nvSpPr>
            <p:cNvPr id="33454" name="Line 662"/>
            <p:cNvSpPr>
              <a:spLocks noChangeAspect="1" noChangeShapeType="1"/>
            </p:cNvSpPr>
            <p:nvPr/>
          </p:nvSpPr>
          <p:spPr bwMode="auto">
            <a:xfrm flipV="1">
              <a:off x="1018654" y="5190669"/>
              <a:ext cx="1588" cy="539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55" name="Rectangle 663"/>
            <p:cNvSpPr>
              <a:spLocks noChangeAspect="1" noChangeArrowheads="1"/>
            </p:cNvSpPr>
            <p:nvPr/>
          </p:nvSpPr>
          <p:spPr bwMode="auto">
            <a:xfrm>
              <a:off x="1696517" y="5277982"/>
              <a:ext cx="2000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solidFill>
                    <a:srgbClr val="000000"/>
                  </a:solidFill>
                </a:rPr>
                <a:t>10</a:t>
              </a:r>
            </a:p>
          </p:txBody>
        </p:sp>
        <p:sp>
          <p:nvSpPr>
            <p:cNvPr id="33456" name="Line 664"/>
            <p:cNvSpPr>
              <a:spLocks noChangeAspect="1" noChangeShapeType="1"/>
            </p:cNvSpPr>
            <p:nvPr/>
          </p:nvSpPr>
          <p:spPr bwMode="auto">
            <a:xfrm flipV="1">
              <a:off x="1785417" y="5190669"/>
              <a:ext cx="1588" cy="539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57" name="Rectangle 665"/>
            <p:cNvSpPr>
              <a:spLocks noChangeAspect="1" noChangeArrowheads="1"/>
            </p:cNvSpPr>
            <p:nvPr/>
          </p:nvSpPr>
          <p:spPr bwMode="auto">
            <a:xfrm>
              <a:off x="2464867" y="5277982"/>
              <a:ext cx="2000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solidFill>
                    <a:srgbClr val="000000"/>
                  </a:solidFill>
                </a:rPr>
                <a:t>20</a:t>
              </a:r>
            </a:p>
          </p:txBody>
        </p:sp>
        <p:sp>
          <p:nvSpPr>
            <p:cNvPr id="33458" name="Line 666"/>
            <p:cNvSpPr>
              <a:spLocks noChangeAspect="1" noChangeShapeType="1"/>
            </p:cNvSpPr>
            <p:nvPr/>
          </p:nvSpPr>
          <p:spPr bwMode="auto">
            <a:xfrm flipV="1">
              <a:off x="2552180" y="5190669"/>
              <a:ext cx="1588" cy="539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59" name="Rectangle 667"/>
            <p:cNvSpPr>
              <a:spLocks noChangeAspect="1" noChangeArrowheads="1"/>
            </p:cNvSpPr>
            <p:nvPr/>
          </p:nvSpPr>
          <p:spPr bwMode="auto">
            <a:xfrm>
              <a:off x="3217342" y="5277982"/>
              <a:ext cx="2000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solidFill>
                    <a:srgbClr val="000000"/>
                  </a:solidFill>
                </a:rPr>
                <a:t>30</a:t>
              </a:r>
            </a:p>
          </p:txBody>
        </p:sp>
        <p:sp>
          <p:nvSpPr>
            <p:cNvPr id="33461" name="Rectangle 669"/>
            <p:cNvSpPr>
              <a:spLocks noChangeAspect="1" noChangeArrowheads="1"/>
            </p:cNvSpPr>
            <p:nvPr/>
          </p:nvSpPr>
          <p:spPr bwMode="auto">
            <a:xfrm>
              <a:off x="3985693" y="5277982"/>
              <a:ext cx="2000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solidFill>
                    <a:srgbClr val="000000"/>
                  </a:solidFill>
                </a:rPr>
                <a:t>40</a:t>
              </a:r>
            </a:p>
          </p:txBody>
        </p:sp>
        <p:sp>
          <p:nvSpPr>
            <p:cNvPr id="33463" name="Freeform 671"/>
            <p:cNvSpPr>
              <a:spLocks noChangeAspect="1"/>
            </p:cNvSpPr>
            <p:nvPr/>
          </p:nvSpPr>
          <p:spPr bwMode="auto">
            <a:xfrm>
              <a:off x="1018654" y="2707819"/>
              <a:ext cx="3848101" cy="2482850"/>
            </a:xfrm>
            <a:custGeom>
              <a:avLst/>
              <a:gdLst>
                <a:gd name="T0" fmla="*/ 0 w 3324"/>
                <a:gd name="T1" fmla="*/ 0 h 2456"/>
                <a:gd name="T2" fmla="*/ 0 w 3324"/>
                <a:gd name="T3" fmla="*/ 2456 h 2456"/>
                <a:gd name="T4" fmla="*/ 3324 w 3324"/>
                <a:gd name="T5" fmla="*/ 2456 h 2456"/>
                <a:gd name="T6" fmla="*/ 0 60000 65536"/>
                <a:gd name="T7" fmla="*/ 0 60000 65536"/>
                <a:gd name="T8" fmla="*/ 0 60000 65536"/>
                <a:gd name="T9" fmla="*/ 0 w 3324"/>
                <a:gd name="T10" fmla="*/ 0 h 2456"/>
                <a:gd name="T11" fmla="*/ 3324 w 3324"/>
                <a:gd name="T12" fmla="*/ 2456 h 2456"/>
              </a:gdLst>
              <a:ahLst/>
              <a:cxnLst>
                <a:cxn ang="T6">
                  <a:pos x="T0" y="T1"/>
                </a:cxn>
                <a:cxn ang="T7">
                  <a:pos x="T2" y="T3"/>
                </a:cxn>
                <a:cxn ang="T8">
                  <a:pos x="T4" y="T5"/>
                </a:cxn>
              </a:cxnLst>
              <a:rect l="T9" t="T10" r="T11" b="T12"/>
              <a:pathLst>
                <a:path w="3324" h="2456">
                  <a:moveTo>
                    <a:pt x="0" y="0"/>
                  </a:moveTo>
                  <a:lnTo>
                    <a:pt x="0" y="2456"/>
                  </a:lnTo>
                  <a:lnTo>
                    <a:pt x="3324" y="2456"/>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algn="ctr"/>
              <a:endParaRPr lang="nl-NL" sz="1800">
                <a:solidFill>
                  <a:srgbClr val="000000"/>
                </a:solidFill>
              </a:endParaRPr>
            </a:p>
          </p:txBody>
        </p:sp>
        <p:sp>
          <p:nvSpPr>
            <p:cNvPr id="33464" name="Line 672"/>
            <p:cNvSpPr>
              <a:spLocks noChangeAspect="1" noChangeShapeType="1"/>
            </p:cNvSpPr>
            <p:nvPr/>
          </p:nvSpPr>
          <p:spPr bwMode="auto">
            <a:xfrm>
              <a:off x="1653654" y="4055607"/>
              <a:ext cx="1588" cy="33338"/>
            </a:xfrm>
            <a:prstGeom prst="line">
              <a:avLst/>
            </a:prstGeom>
            <a:noFill/>
            <a:ln w="17463">
              <a:solidFill>
                <a:srgbClr val="1F1E1D"/>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65" name="Rectangle 673"/>
            <p:cNvSpPr>
              <a:spLocks noChangeAspect="1" noChangeArrowheads="1"/>
            </p:cNvSpPr>
            <p:nvPr/>
          </p:nvSpPr>
          <p:spPr bwMode="auto">
            <a:xfrm>
              <a:off x="4769918" y="5273219"/>
              <a:ext cx="2000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a:solidFill>
                    <a:srgbClr val="000000"/>
                  </a:solidFill>
                </a:rPr>
                <a:t>50</a:t>
              </a:r>
            </a:p>
          </p:txBody>
        </p:sp>
        <p:sp>
          <p:nvSpPr>
            <p:cNvPr id="33466" name="Line 674"/>
            <p:cNvSpPr>
              <a:spLocks noChangeAspect="1" noChangeShapeType="1"/>
            </p:cNvSpPr>
            <p:nvPr/>
          </p:nvSpPr>
          <p:spPr bwMode="auto">
            <a:xfrm flipV="1">
              <a:off x="4857230" y="5185907"/>
              <a:ext cx="1588" cy="523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800">
                <a:solidFill>
                  <a:srgbClr val="000000"/>
                </a:solidFill>
              </a:endParaRPr>
            </a:p>
          </p:txBody>
        </p:sp>
        <p:sp>
          <p:nvSpPr>
            <p:cNvPr id="33467" name="Oval 675"/>
            <p:cNvSpPr>
              <a:spLocks noChangeAspect="1" noChangeArrowheads="1"/>
            </p:cNvSpPr>
            <p:nvPr/>
          </p:nvSpPr>
          <p:spPr bwMode="auto">
            <a:xfrm>
              <a:off x="1078979" y="4863644"/>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68" name="Oval 676"/>
            <p:cNvSpPr>
              <a:spLocks noChangeAspect="1" noChangeArrowheads="1"/>
            </p:cNvSpPr>
            <p:nvPr/>
          </p:nvSpPr>
          <p:spPr bwMode="auto">
            <a:xfrm>
              <a:off x="1078979" y="4839832"/>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69" name="Oval 677"/>
            <p:cNvSpPr>
              <a:spLocks noChangeAspect="1" noChangeArrowheads="1"/>
            </p:cNvSpPr>
            <p:nvPr/>
          </p:nvSpPr>
          <p:spPr bwMode="auto">
            <a:xfrm>
              <a:off x="1063104" y="4931907"/>
              <a:ext cx="53975" cy="53975"/>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70" name="Oval 678"/>
            <p:cNvSpPr>
              <a:spLocks noChangeAspect="1" noChangeArrowheads="1"/>
            </p:cNvSpPr>
            <p:nvPr/>
          </p:nvSpPr>
          <p:spPr bwMode="auto">
            <a:xfrm>
              <a:off x="1032942" y="4955719"/>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71" name="Oval 679"/>
            <p:cNvSpPr>
              <a:spLocks noChangeAspect="1" noChangeArrowheads="1"/>
            </p:cNvSpPr>
            <p:nvPr/>
          </p:nvSpPr>
          <p:spPr bwMode="auto">
            <a:xfrm>
              <a:off x="1032942" y="4935082"/>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72" name="Oval 680"/>
            <p:cNvSpPr>
              <a:spLocks noChangeAspect="1" noChangeArrowheads="1"/>
            </p:cNvSpPr>
            <p:nvPr/>
          </p:nvSpPr>
          <p:spPr bwMode="auto">
            <a:xfrm>
              <a:off x="1086917" y="4890632"/>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73" name="Oval 681"/>
            <p:cNvSpPr>
              <a:spLocks noChangeAspect="1" noChangeArrowheads="1"/>
            </p:cNvSpPr>
            <p:nvPr/>
          </p:nvSpPr>
          <p:spPr bwMode="auto">
            <a:xfrm>
              <a:off x="1055167" y="4887457"/>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74" name="Oval 682"/>
            <p:cNvSpPr>
              <a:spLocks noChangeAspect="1" noChangeArrowheads="1"/>
            </p:cNvSpPr>
            <p:nvPr/>
          </p:nvSpPr>
          <p:spPr bwMode="auto">
            <a:xfrm>
              <a:off x="1015479" y="4977944"/>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75" name="Oval 683"/>
            <p:cNvSpPr>
              <a:spLocks noChangeAspect="1" noChangeArrowheads="1"/>
            </p:cNvSpPr>
            <p:nvPr/>
          </p:nvSpPr>
          <p:spPr bwMode="auto">
            <a:xfrm>
              <a:off x="1015479" y="4973182"/>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76" name="Oval 684"/>
            <p:cNvSpPr>
              <a:spLocks noChangeAspect="1" noChangeArrowheads="1"/>
            </p:cNvSpPr>
            <p:nvPr/>
          </p:nvSpPr>
          <p:spPr bwMode="auto">
            <a:xfrm>
              <a:off x="1036117" y="4903332"/>
              <a:ext cx="52388"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77" name="Oval 685"/>
            <p:cNvSpPr>
              <a:spLocks noChangeAspect="1" noChangeArrowheads="1"/>
            </p:cNvSpPr>
            <p:nvPr/>
          </p:nvSpPr>
          <p:spPr bwMode="auto">
            <a:xfrm>
              <a:off x="1063104" y="4977944"/>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78" name="Oval 686"/>
            <p:cNvSpPr>
              <a:spLocks noChangeAspect="1" noChangeArrowheads="1"/>
            </p:cNvSpPr>
            <p:nvPr/>
          </p:nvSpPr>
          <p:spPr bwMode="auto">
            <a:xfrm>
              <a:off x="1042467" y="4987469"/>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79" name="Oval 687"/>
            <p:cNvSpPr>
              <a:spLocks noChangeAspect="1" noChangeArrowheads="1"/>
            </p:cNvSpPr>
            <p:nvPr/>
          </p:nvSpPr>
          <p:spPr bwMode="auto">
            <a:xfrm>
              <a:off x="1039292" y="4977944"/>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80" name="Oval 688"/>
            <p:cNvSpPr>
              <a:spLocks noChangeAspect="1" noChangeArrowheads="1"/>
            </p:cNvSpPr>
            <p:nvPr/>
          </p:nvSpPr>
          <p:spPr bwMode="auto">
            <a:xfrm>
              <a:off x="1020242" y="5011282"/>
              <a:ext cx="52388"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81" name="Oval 689"/>
            <p:cNvSpPr>
              <a:spLocks noChangeAspect="1" noChangeArrowheads="1"/>
            </p:cNvSpPr>
            <p:nvPr/>
          </p:nvSpPr>
          <p:spPr bwMode="auto">
            <a:xfrm>
              <a:off x="1150417" y="4760457"/>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82" name="Oval 690"/>
            <p:cNvSpPr>
              <a:spLocks noChangeAspect="1" noChangeArrowheads="1"/>
            </p:cNvSpPr>
            <p:nvPr/>
          </p:nvSpPr>
          <p:spPr bwMode="auto">
            <a:xfrm>
              <a:off x="1178992" y="4803319"/>
              <a:ext cx="55563" cy="53975"/>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83" name="Oval 691"/>
            <p:cNvSpPr>
              <a:spLocks noChangeAspect="1" noChangeArrowheads="1"/>
            </p:cNvSpPr>
            <p:nvPr/>
          </p:nvSpPr>
          <p:spPr bwMode="auto">
            <a:xfrm>
              <a:off x="1171054" y="4717594"/>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484" name="Oval 692"/>
            <p:cNvSpPr>
              <a:spLocks noChangeAspect="1" noChangeArrowheads="1"/>
            </p:cNvSpPr>
            <p:nvPr/>
          </p:nvSpPr>
          <p:spPr bwMode="auto">
            <a:xfrm>
              <a:off x="1191692" y="4657269"/>
              <a:ext cx="53975" cy="52388"/>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grpSp>
          <p:nvGrpSpPr>
            <p:cNvPr id="33485" name="Group 693"/>
            <p:cNvGrpSpPr>
              <a:grpSpLocks noChangeAspect="1"/>
            </p:cNvGrpSpPr>
            <p:nvPr/>
          </p:nvGrpSpPr>
          <p:grpSpPr bwMode="auto">
            <a:xfrm>
              <a:off x="1402829" y="2785607"/>
              <a:ext cx="2906713" cy="1793875"/>
              <a:chOff x="1871" y="1237"/>
              <a:chExt cx="2807" cy="1776"/>
            </a:xfrm>
          </p:grpSpPr>
          <p:sp>
            <p:nvSpPr>
              <p:cNvPr id="33486" name="Oval 694"/>
              <p:cNvSpPr>
                <a:spLocks noChangeAspect="1" noChangeArrowheads="1"/>
              </p:cNvSpPr>
              <p:nvPr/>
            </p:nvSpPr>
            <p:spPr bwMode="auto">
              <a:xfrm>
                <a:off x="1871" y="2961"/>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487" name="Oval 695"/>
              <p:cNvSpPr>
                <a:spLocks noChangeAspect="1" noChangeArrowheads="1"/>
              </p:cNvSpPr>
              <p:nvPr/>
            </p:nvSpPr>
            <p:spPr bwMode="auto">
              <a:xfrm>
                <a:off x="1876" y="2831"/>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488" name="Oval 696"/>
              <p:cNvSpPr>
                <a:spLocks noChangeAspect="1" noChangeArrowheads="1"/>
              </p:cNvSpPr>
              <p:nvPr/>
            </p:nvSpPr>
            <p:spPr bwMode="auto">
              <a:xfrm>
                <a:off x="2118" y="2905"/>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489" name="Oval 697"/>
              <p:cNvSpPr>
                <a:spLocks noChangeAspect="1" noChangeArrowheads="1"/>
              </p:cNvSpPr>
              <p:nvPr/>
            </p:nvSpPr>
            <p:spPr bwMode="auto">
              <a:xfrm>
                <a:off x="2136" y="2879"/>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490" name="Oval 698"/>
              <p:cNvSpPr>
                <a:spLocks noChangeAspect="1" noChangeArrowheads="1"/>
              </p:cNvSpPr>
              <p:nvPr/>
            </p:nvSpPr>
            <p:spPr bwMode="auto">
              <a:xfrm>
                <a:off x="2109" y="2733"/>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491" name="Oval 699"/>
              <p:cNvSpPr>
                <a:spLocks noChangeAspect="1" noChangeArrowheads="1"/>
              </p:cNvSpPr>
              <p:nvPr/>
            </p:nvSpPr>
            <p:spPr bwMode="auto">
              <a:xfrm>
                <a:off x="1961" y="2718"/>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492" name="Oval 700"/>
              <p:cNvSpPr>
                <a:spLocks noChangeAspect="1" noChangeArrowheads="1"/>
              </p:cNvSpPr>
              <p:nvPr/>
            </p:nvSpPr>
            <p:spPr bwMode="auto">
              <a:xfrm>
                <a:off x="2222" y="2636"/>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493" name="Oval 701"/>
              <p:cNvSpPr>
                <a:spLocks noChangeAspect="1" noChangeArrowheads="1"/>
              </p:cNvSpPr>
              <p:nvPr/>
            </p:nvSpPr>
            <p:spPr bwMode="auto">
              <a:xfrm>
                <a:off x="2469" y="2187"/>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494" name="Oval 702"/>
              <p:cNvSpPr>
                <a:spLocks noChangeAspect="1" noChangeArrowheads="1"/>
              </p:cNvSpPr>
              <p:nvPr/>
            </p:nvSpPr>
            <p:spPr bwMode="auto">
              <a:xfrm>
                <a:off x="2449" y="2160"/>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495" name="Oval 703"/>
              <p:cNvSpPr>
                <a:spLocks noChangeAspect="1" noChangeArrowheads="1"/>
              </p:cNvSpPr>
              <p:nvPr/>
            </p:nvSpPr>
            <p:spPr bwMode="auto">
              <a:xfrm>
                <a:off x="2401" y="2273"/>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496" name="Oval 704"/>
              <p:cNvSpPr>
                <a:spLocks noChangeAspect="1" noChangeArrowheads="1"/>
              </p:cNvSpPr>
              <p:nvPr/>
            </p:nvSpPr>
            <p:spPr bwMode="auto">
              <a:xfrm>
                <a:off x="2526" y="2192"/>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497" name="Oval 705"/>
              <p:cNvSpPr>
                <a:spLocks noChangeAspect="1" noChangeArrowheads="1"/>
              </p:cNvSpPr>
              <p:nvPr/>
            </p:nvSpPr>
            <p:spPr bwMode="auto">
              <a:xfrm>
                <a:off x="2612" y="2409"/>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498" name="Oval 706"/>
              <p:cNvSpPr>
                <a:spLocks noChangeAspect="1" noChangeArrowheads="1"/>
              </p:cNvSpPr>
              <p:nvPr/>
            </p:nvSpPr>
            <p:spPr bwMode="auto">
              <a:xfrm>
                <a:off x="2653" y="2614"/>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499" name="Oval 707"/>
              <p:cNvSpPr>
                <a:spLocks noChangeAspect="1" noChangeArrowheads="1"/>
              </p:cNvSpPr>
              <p:nvPr/>
            </p:nvSpPr>
            <p:spPr bwMode="auto">
              <a:xfrm>
                <a:off x="2874" y="2180"/>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00" name="Oval 708"/>
              <p:cNvSpPr>
                <a:spLocks noChangeAspect="1" noChangeArrowheads="1"/>
              </p:cNvSpPr>
              <p:nvPr/>
            </p:nvSpPr>
            <p:spPr bwMode="auto">
              <a:xfrm>
                <a:off x="2776" y="2129"/>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01" name="Oval 709"/>
              <p:cNvSpPr>
                <a:spLocks noChangeAspect="1" noChangeArrowheads="1"/>
              </p:cNvSpPr>
              <p:nvPr/>
            </p:nvSpPr>
            <p:spPr bwMode="auto">
              <a:xfrm>
                <a:off x="2605" y="1998"/>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02" name="Oval 710"/>
              <p:cNvSpPr>
                <a:spLocks noChangeAspect="1" noChangeArrowheads="1"/>
              </p:cNvSpPr>
              <p:nvPr/>
            </p:nvSpPr>
            <p:spPr bwMode="auto">
              <a:xfrm>
                <a:off x="2746" y="1979"/>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03" name="Oval 711"/>
              <p:cNvSpPr>
                <a:spLocks noChangeAspect="1" noChangeArrowheads="1"/>
              </p:cNvSpPr>
              <p:nvPr/>
            </p:nvSpPr>
            <p:spPr bwMode="auto">
              <a:xfrm>
                <a:off x="2826" y="1979"/>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04" name="Oval 712"/>
              <p:cNvSpPr>
                <a:spLocks noChangeAspect="1" noChangeArrowheads="1"/>
              </p:cNvSpPr>
              <p:nvPr/>
            </p:nvSpPr>
            <p:spPr bwMode="auto">
              <a:xfrm>
                <a:off x="3013" y="2021"/>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05" name="Oval 713"/>
              <p:cNvSpPr>
                <a:spLocks noChangeAspect="1" noChangeArrowheads="1"/>
              </p:cNvSpPr>
              <p:nvPr/>
            </p:nvSpPr>
            <p:spPr bwMode="auto">
              <a:xfrm>
                <a:off x="3022" y="1982"/>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06" name="Oval 714"/>
              <p:cNvSpPr>
                <a:spLocks noChangeAspect="1" noChangeArrowheads="1"/>
              </p:cNvSpPr>
              <p:nvPr/>
            </p:nvSpPr>
            <p:spPr bwMode="auto">
              <a:xfrm>
                <a:off x="2644" y="1832"/>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07" name="Oval 715"/>
              <p:cNvSpPr>
                <a:spLocks noChangeAspect="1" noChangeArrowheads="1"/>
              </p:cNvSpPr>
              <p:nvPr/>
            </p:nvSpPr>
            <p:spPr bwMode="auto">
              <a:xfrm>
                <a:off x="2826" y="1839"/>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08" name="Oval 716"/>
              <p:cNvSpPr>
                <a:spLocks noChangeAspect="1" noChangeArrowheads="1"/>
              </p:cNvSpPr>
              <p:nvPr/>
            </p:nvSpPr>
            <p:spPr bwMode="auto">
              <a:xfrm>
                <a:off x="3168" y="1836"/>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09" name="Oval 717"/>
              <p:cNvSpPr>
                <a:spLocks noChangeAspect="1" noChangeArrowheads="1"/>
              </p:cNvSpPr>
              <p:nvPr/>
            </p:nvSpPr>
            <p:spPr bwMode="auto">
              <a:xfrm>
                <a:off x="3226" y="1930"/>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10" name="Oval 718"/>
              <p:cNvSpPr>
                <a:spLocks noChangeAspect="1" noChangeArrowheads="1"/>
              </p:cNvSpPr>
              <p:nvPr/>
            </p:nvSpPr>
            <p:spPr bwMode="auto">
              <a:xfrm>
                <a:off x="3279" y="2016"/>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11" name="Oval 719"/>
              <p:cNvSpPr>
                <a:spLocks noChangeAspect="1" noChangeArrowheads="1"/>
              </p:cNvSpPr>
              <p:nvPr/>
            </p:nvSpPr>
            <p:spPr bwMode="auto">
              <a:xfrm>
                <a:off x="3684" y="1927"/>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12" name="Oval 720"/>
              <p:cNvSpPr>
                <a:spLocks noChangeAspect="1" noChangeArrowheads="1"/>
              </p:cNvSpPr>
              <p:nvPr/>
            </p:nvSpPr>
            <p:spPr bwMode="auto">
              <a:xfrm>
                <a:off x="3673" y="1989"/>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13" name="Oval 721"/>
              <p:cNvSpPr>
                <a:spLocks noChangeAspect="1" noChangeArrowheads="1"/>
              </p:cNvSpPr>
              <p:nvPr/>
            </p:nvSpPr>
            <p:spPr bwMode="auto">
              <a:xfrm>
                <a:off x="3473" y="1842"/>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14" name="Oval 722"/>
              <p:cNvSpPr>
                <a:spLocks noChangeAspect="1" noChangeArrowheads="1"/>
              </p:cNvSpPr>
              <p:nvPr/>
            </p:nvSpPr>
            <p:spPr bwMode="auto">
              <a:xfrm>
                <a:off x="3334" y="1752"/>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15" name="Oval 723"/>
              <p:cNvSpPr>
                <a:spLocks noChangeAspect="1" noChangeArrowheads="1"/>
              </p:cNvSpPr>
              <p:nvPr/>
            </p:nvSpPr>
            <p:spPr bwMode="auto">
              <a:xfrm>
                <a:off x="3444" y="1609"/>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16" name="Oval 724"/>
              <p:cNvSpPr>
                <a:spLocks noChangeAspect="1" noChangeArrowheads="1"/>
              </p:cNvSpPr>
              <p:nvPr/>
            </p:nvSpPr>
            <p:spPr bwMode="auto">
              <a:xfrm>
                <a:off x="3579" y="1617"/>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17" name="Oval 725"/>
              <p:cNvSpPr>
                <a:spLocks noChangeAspect="1" noChangeArrowheads="1"/>
              </p:cNvSpPr>
              <p:nvPr/>
            </p:nvSpPr>
            <p:spPr bwMode="auto">
              <a:xfrm>
                <a:off x="3690" y="1593"/>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18" name="Oval 726"/>
              <p:cNvSpPr>
                <a:spLocks noChangeAspect="1" noChangeArrowheads="1"/>
              </p:cNvSpPr>
              <p:nvPr/>
            </p:nvSpPr>
            <p:spPr bwMode="auto">
              <a:xfrm>
                <a:off x="3836" y="1557"/>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19" name="Oval 727"/>
              <p:cNvSpPr>
                <a:spLocks noChangeAspect="1" noChangeArrowheads="1"/>
              </p:cNvSpPr>
              <p:nvPr/>
            </p:nvSpPr>
            <p:spPr bwMode="auto">
              <a:xfrm>
                <a:off x="3878" y="1616"/>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20" name="Oval 728"/>
              <p:cNvSpPr>
                <a:spLocks noChangeAspect="1" noChangeArrowheads="1"/>
              </p:cNvSpPr>
              <p:nvPr/>
            </p:nvSpPr>
            <p:spPr bwMode="auto">
              <a:xfrm>
                <a:off x="3984" y="1629"/>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21" name="Oval 729"/>
              <p:cNvSpPr>
                <a:spLocks noChangeAspect="1" noChangeArrowheads="1"/>
              </p:cNvSpPr>
              <p:nvPr/>
            </p:nvSpPr>
            <p:spPr bwMode="auto">
              <a:xfrm>
                <a:off x="4626" y="1375"/>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22" name="Oval 730"/>
              <p:cNvSpPr>
                <a:spLocks noChangeAspect="1" noChangeArrowheads="1"/>
              </p:cNvSpPr>
              <p:nvPr/>
            </p:nvSpPr>
            <p:spPr bwMode="auto">
              <a:xfrm>
                <a:off x="4381" y="1237"/>
                <a:ext cx="52" cy="52"/>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grpSp>
        <p:sp>
          <p:nvSpPr>
            <p:cNvPr id="33523" name="Oval 731"/>
            <p:cNvSpPr>
              <a:spLocks noChangeAspect="1" noChangeArrowheads="1"/>
            </p:cNvSpPr>
            <p:nvPr/>
          </p:nvSpPr>
          <p:spPr bwMode="auto">
            <a:xfrm>
              <a:off x="1320279" y="4665207"/>
              <a:ext cx="53975" cy="52388"/>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grpSp>
          <p:nvGrpSpPr>
            <p:cNvPr id="33558" name="Group 766"/>
            <p:cNvGrpSpPr>
              <a:grpSpLocks/>
            </p:cNvGrpSpPr>
            <p:nvPr/>
          </p:nvGrpSpPr>
          <p:grpSpPr bwMode="auto">
            <a:xfrm>
              <a:off x="1105967" y="3580944"/>
              <a:ext cx="3059113" cy="1373188"/>
              <a:chOff x="853" y="1760"/>
              <a:chExt cx="2512" cy="1156"/>
            </a:xfrm>
          </p:grpSpPr>
          <p:sp>
            <p:nvSpPr>
              <p:cNvPr id="33559" name="Rectangle 767"/>
              <p:cNvSpPr>
                <a:spLocks noChangeAspect="1" noChangeArrowheads="1"/>
              </p:cNvSpPr>
              <p:nvPr/>
            </p:nvSpPr>
            <p:spPr bwMode="auto">
              <a:xfrm>
                <a:off x="3162" y="2378"/>
                <a:ext cx="44"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60" name="Rectangle 768"/>
              <p:cNvSpPr>
                <a:spLocks noChangeAspect="1" noChangeArrowheads="1"/>
              </p:cNvSpPr>
              <p:nvPr/>
            </p:nvSpPr>
            <p:spPr bwMode="auto">
              <a:xfrm>
                <a:off x="2129" y="1760"/>
                <a:ext cx="44"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61" name="Rectangle 769"/>
              <p:cNvSpPr>
                <a:spLocks noChangeAspect="1" noChangeArrowheads="1"/>
              </p:cNvSpPr>
              <p:nvPr/>
            </p:nvSpPr>
            <p:spPr bwMode="auto">
              <a:xfrm>
                <a:off x="2126" y="1820"/>
                <a:ext cx="44"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62" name="Rectangle 770"/>
              <p:cNvSpPr>
                <a:spLocks noChangeAspect="1" noChangeArrowheads="1"/>
              </p:cNvSpPr>
              <p:nvPr/>
            </p:nvSpPr>
            <p:spPr bwMode="auto">
              <a:xfrm>
                <a:off x="1666" y="2006"/>
                <a:ext cx="44"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63" name="Rectangle 771"/>
              <p:cNvSpPr>
                <a:spLocks noChangeAspect="1" noChangeArrowheads="1"/>
              </p:cNvSpPr>
              <p:nvPr/>
            </p:nvSpPr>
            <p:spPr bwMode="auto">
              <a:xfrm>
                <a:off x="2078" y="2121"/>
                <a:ext cx="45"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64" name="Rectangle 772"/>
              <p:cNvSpPr>
                <a:spLocks noChangeAspect="1" noChangeArrowheads="1"/>
              </p:cNvSpPr>
              <p:nvPr/>
            </p:nvSpPr>
            <p:spPr bwMode="auto">
              <a:xfrm>
                <a:off x="1305" y="2192"/>
                <a:ext cx="44"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65" name="Rectangle 773"/>
              <p:cNvSpPr>
                <a:spLocks noChangeAspect="1" noChangeArrowheads="1"/>
              </p:cNvSpPr>
              <p:nvPr/>
            </p:nvSpPr>
            <p:spPr bwMode="auto">
              <a:xfrm>
                <a:off x="2924" y="2511"/>
                <a:ext cx="45"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66" name="Rectangle 774"/>
              <p:cNvSpPr>
                <a:spLocks noChangeAspect="1" noChangeArrowheads="1"/>
              </p:cNvSpPr>
              <p:nvPr/>
            </p:nvSpPr>
            <p:spPr bwMode="auto">
              <a:xfrm>
                <a:off x="3320" y="2323"/>
                <a:ext cx="45" cy="4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67" name="Rectangle 775"/>
              <p:cNvSpPr>
                <a:spLocks noChangeAspect="1" noChangeArrowheads="1"/>
              </p:cNvSpPr>
              <p:nvPr/>
            </p:nvSpPr>
            <p:spPr bwMode="auto">
              <a:xfrm>
                <a:off x="1430" y="2088"/>
                <a:ext cx="45"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68" name="Rectangle 776"/>
              <p:cNvSpPr>
                <a:spLocks noChangeAspect="1" noChangeArrowheads="1"/>
              </p:cNvSpPr>
              <p:nvPr/>
            </p:nvSpPr>
            <p:spPr bwMode="auto">
              <a:xfrm>
                <a:off x="1411" y="2151"/>
                <a:ext cx="45"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69" name="Rectangle 777"/>
              <p:cNvSpPr>
                <a:spLocks noChangeAspect="1" noChangeArrowheads="1"/>
              </p:cNvSpPr>
              <p:nvPr/>
            </p:nvSpPr>
            <p:spPr bwMode="auto">
              <a:xfrm>
                <a:off x="1276" y="2151"/>
                <a:ext cx="46"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70" name="Rectangle 778"/>
              <p:cNvSpPr>
                <a:spLocks noChangeAspect="1" noChangeArrowheads="1"/>
              </p:cNvSpPr>
              <p:nvPr/>
            </p:nvSpPr>
            <p:spPr bwMode="auto">
              <a:xfrm>
                <a:off x="1285" y="2349"/>
                <a:ext cx="45"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71" name="Rectangle 779"/>
              <p:cNvSpPr>
                <a:spLocks noChangeAspect="1" noChangeArrowheads="1"/>
              </p:cNvSpPr>
              <p:nvPr/>
            </p:nvSpPr>
            <p:spPr bwMode="auto">
              <a:xfrm>
                <a:off x="1087" y="2367"/>
                <a:ext cx="44"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72" name="Rectangle 780"/>
              <p:cNvSpPr>
                <a:spLocks noChangeAspect="1" noChangeArrowheads="1"/>
              </p:cNvSpPr>
              <p:nvPr/>
            </p:nvSpPr>
            <p:spPr bwMode="auto">
              <a:xfrm>
                <a:off x="1240" y="2511"/>
                <a:ext cx="45"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73" name="Rectangle 781"/>
              <p:cNvSpPr>
                <a:spLocks noChangeAspect="1" noChangeArrowheads="1"/>
              </p:cNvSpPr>
              <p:nvPr/>
            </p:nvSpPr>
            <p:spPr bwMode="auto">
              <a:xfrm>
                <a:off x="1177" y="2664"/>
                <a:ext cx="45"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74" name="Rectangle 782"/>
              <p:cNvSpPr>
                <a:spLocks noChangeAspect="1" noChangeArrowheads="1"/>
              </p:cNvSpPr>
              <p:nvPr/>
            </p:nvSpPr>
            <p:spPr bwMode="auto">
              <a:xfrm>
                <a:off x="998" y="2539"/>
                <a:ext cx="44" cy="4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grpSp>
            <p:nvGrpSpPr>
              <p:cNvPr id="33575" name="Group 783"/>
              <p:cNvGrpSpPr>
                <a:grpSpLocks noChangeAspect="1"/>
              </p:cNvGrpSpPr>
              <p:nvPr/>
            </p:nvGrpSpPr>
            <p:grpSpPr bwMode="auto">
              <a:xfrm>
                <a:off x="853" y="2700"/>
                <a:ext cx="180" cy="216"/>
                <a:chOff x="1584" y="3130"/>
                <a:chExt cx="212" cy="254"/>
              </a:xfrm>
            </p:grpSpPr>
            <p:sp>
              <p:nvSpPr>
                <p:cNvPr id="33576" name="Rectangle 784"/>
                <p:cNvSpPr>
                  <a:spLocks noChangeAspect="1" noChangeArrowheads="1"/>
                </p:cNvSpPr>
                <p:nvPr/>
              </p:nvSpPr>
              <p:spPr bwMode="auto">
                <a:xfrm>
                  <a:off x="1648" y="3299"/>
                  <a:ext cx="63" cy="5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77" name="Rectangle 785"/>
                <p:cNvSpPr>
                  <a:spLocks noChangeAspect="1" noChangeArrowheads="1"/>
                </p:cNvSpPr>
                <p:nvPr/>
              </p:nvSpPr>
              <p:spPr bwMode="auto">
                <a:xfrm>
                  <a:off x="1637" y="3331"/>
                  <a:ext cx="53" cy="5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78" name="Rectangle 786"/>
                <p:cNvSpPr>
                  <a:spLocks noChangeAspect="1" noChangeArrowheads="1"/>
                </p:cNvSpPr>
                <p:nvPr/>
              </p:nvSpPr>
              <p:spPr bwMode="auto">
                <a:xfrm>
                  <a:off x="1743" y="3236"/>
                  <a:ext cx="53" cy="5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79" name="Rectangle 787"/>
                <p:cNvSpPr>
                  <a:spLocks noChangeAspect="1" noChangeArrowheads="1"/>
                </p:cNvSpPr>
                <p:nvPr/>
              </p:nvSpPr>
              <p:spPr bwMode="auto">
                <a:xfrm>
                  <a:off x="1711" y="3130"/>
                  <a:ext cx="53" cy="5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80" name="Rectangle 788"/>
                <p:cNvSpPr>
                  <a:spLocks noChangeAspect="1" noChangeArrowheads="1"/>
                </p:cNvSpPr>
                <p:nvPr/>
              </p:nvSpPr>
              <p:spPr bwMode="auto">
                <a:xfrm>
                  <a:off x="1584" y="3257"/>
                  <a:ext cx="53" cy="53"/>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lstStyle/>
                <a:p>
                  <a:pPr algn="ctr"/>
                  <a:endParaRPr lang="nl-NL" sz="1800">
                    <a:solidFill>
                      <a:srgbClr val="000000"/>
                    </a:solidFill>
                  </a:endParaRPr>
                </a:p>
              </p:txBody>
            </p:sp>
            <p:sp>
              <p:nvSpPr>
                <p:cNvPr id="33581" name="Rectangle 789"/>
                <p:cNvSpPr>
                  <a:spLocks noChangeAspect="1" noChangeArrowheads="1"/>
                </p:cNvSpPr>
                <p:nvPr/>
              </p:nvSpPr>
              <p:spPr bwMode="auto">
                <a:xfrm>
                  <a:off x="1605" y="3236"/>
                  <a:ext cx="53" cy="5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grpSp>
        </p:grpSp>
        <p:sp>
          <p:nvSpPr>
            <p:cNvPr id="33582" name="Rectangle 790"/>
            <p:cNvSpPr>
              <a:spLocks noChangeAspect="1" noChangeArrowheads="1"/>
            </p:cNvSpPr>
            <p:nvPr/>
          </p:nvSpPr>
          <p:spPr bwMode="auto">
            <a:xfrm>
              <a:off x="2279130" y="3931782"/>
              <a:ext cx="57150" cy="52388"/>
            </a:xfrm>
            <a:prstGeom prst="rect">
              <a:avLst/>
            </a:prstGeom>
            <a:solidFill>
              <a:srgbClr val="3399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83" name="Rectangle 791"/>
            <p:cNvSpPr>
              <a:spLocks noChangeAspect="1" noChangeArrowheads="1"/>
            </p:cNvSpPr>
            <p:nvPr/>
          </p:nvSpPr>
          <p:spPr bwMode="auto">
            <a:xfrm>
              <a:off x="2307705" y="3939719"/>
              <a:ext cx="55563" cy="52388"/>
            </a:xfrm>
            <a:prstGeom prst="rect">
              <a:avLst/>
            </a:prstGeom>
            <a:solidFill>
              <a:srgbClr val="3399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84" name="Rectangle 792"/>
            <p:cNvSpPr>
              <a:spLocks noChangeAspect="1" noChangeArrowheads="1"/>
            </p:cNvSpPr>
            <p:nvPr/>
          </p:nvSpPr>
          <p:spPr bwMode="auto">
            <a:xfrm>
              <a:off x="2604567" y="3323769"/>
              <a:ext cx="55563" cy="5397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85" name="Rectangle 793"/>
            <p:cNvSpPr>
              <a:spLocks noChangeAspect="1" noChangeArrowheads="1"/>
            </p:cNvSpPr>
            <p:nvPr/>
          </p:nvSpPr>
          <p:spPr bwMode="auto">
            <a:xfrm>
              <a:off x="2799830" y="3396794"/>
              <a:ext cx="53975" cy="5238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89" name="Text Box 4"/>
            <p:cNvSpPr txBox="1">
              <a:spLocks noChangeArrowheads="1"/>
            </p:cNvSpPr>
            <p:nvPr/>
          </p:nvSpPr>
          <p:spPr bwMode="auto">
            <a:xfrm>
              <a:off x="900090" y="5929936"/>
              <a:ext cx="368448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hangingPunct="0"/>
              <a:r>
                <a:rPr lang="en-GB" sz="1400" dirty="0">
                  <a:solidFill>
                    <a:srgbClr val="000000"/>
                  </a:solidFill>
                </a:rPr>
                <a:t>St Pierre TG, et al. Blood. 2005;105:855-61.</a:t>
              </a:r>
            </a:p>
          </p:txBody>
        </p:sp>
        <p:sp>
          <p:nvSpPr>
            <p:cNvPr id="33590" name="Text Box 145"/>
            <p:cNvSpPr txBox="1">
              <a:spLocks noChangeArrowheads="1"/>
            </p:cNvSpPr>
            <p:nvPr/>
          </p:nvSpPr>
          <p:spPr bwMode="auto">
            <a:xfrm>
              <a:off x="5373586" y="5966923"/>
              <a:ext cx="34251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0" hangingPunct="0"/>
              <a:r>
                <a:rPr lang="en-GB" sz="1400" dirty="0">
                  <a:solidFill>
                    <a:srgbClr val="000000"/>
                  </a:solidFill>
                </a:rPr>
                <a:t>Wood JC, et al. Blood. 2005;106:1460-5.</a:t>
              </a:r>
            </a:p>
          </p:txBody>
        </p:sp>
        <p:sp>
          <p:nvSpPr>
            <p:cNvPr id="33591" name="Text Box 794"/>
            <p:cNvSpPr txBox="1">
              <a:spLocks noChangeArrowheads="1"/>
            </p:cNvSpPr>
            <p:nvPr/>
          </p:nvSpPr>
          <p:spPr bwMode="invGray">
            <a:xfrm>
              <a:off x="630243" y="2063872"/>
              <a:ext cx="1732521" cy="52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hangingPunct="0"/>
              <a:r>
                <a:rPr lang="en-US" sz="1400">
                  <a:solidFill>
                    <a:srgbClr val="000000"/>
                  </a:solidFill>
                </a:rPr>
                <a:t>Hepatitis</a:t>
              </a:r>
            </a:p>
            <a:p>
              <a:pPr eaLnBrk="0" hangingPunct="0"/>
              <a:r>
                <a:rPr lang="en-US" sz="1400">
                  <a:solidFill>
                    <a:srgbClr val="000000"/>
                  </a:solidFill>
                </a:rPr>
                <a:t>Haemochromatosis</a:t>
              </a:r>
            </a:p>
          </p:txBody>
        </p:sp>
        <p:sp>
          <p:nvSpPr>
            <p:cNvPr id="33592" name="Text Box 795"/>
            <p:cNvSpPr txBox="1">
              <a:spLocks noChangeArrowheads="1"/>
            </p:cNvSpPr>
            <p:nvPr/>
          </p:nvSpPr>
          <p:spPr bwMode="invGray">
            <a:xfrm>
              <a:off x="1046382" y="2771905"/>
              <a:ext cx="799773" cy="308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hangingPunct="0">
                <a:spcBef>
                  <a:spcPct val="50000"/>
                </a:spcBef>
              </a:pPr>
              <a:r>
                <a:rPr lang="en-US" sz="1400" dirty="0">
                  <a:solidFill>
                    <a:srgbClr val="000000"/>
                  </a:solidFill>
                </a:rPr>
                <a:t>r = 0.98</a:t>
              </a:r>
              <a:endParaRPr lang="en-US" sz="1400" dirty="0">
                <a:solidFill>
                  <a:srgbClr val="000000"/>
                </a:solidFill>
                <a:sym typeface="Symbol" charset="0"/>
              </a:endParaRPr>
            </a:p>
          </p:txBody>
        </p:sp>
        <p:sp>
          <p:nvSpPr>
            <p:cNvPr id="33593" name="Text Box 796"/>
            <p:cNvSpPr txBox="1">
              <a:spLocks noChangeArrowheads="1"/>
            </p:cNvSpPr>
            <p:nvPr/>
          </p:nvSpPr>
          <p:spPr bwMode="invGray">
            <a:xfrm>
              <a:off x="1046384" y="3287835"/>
              <a:ext cx="789955" cy="308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hangingPunct="0">
                <a:spcBef>
                  <a:spcPct val="50000"/>
                </a:spcBef>
              </a:pPr>
              <a:r>
                <a:rPr lang="en-US" sz="1400" dirty="0">
                  <a:solidFill>
                    <a:srgbClr val="000000"/>
                  </a:solidFill>
                </a:rPr>
                <a:t>n = 105</a:t>
              </a:r>
              <a:endParaRPr lang="en-US" sz="1400" dirty="0">
                <a:solidFill>
                  <a:srgbClr val="000000"/>
                </a:solidFill>
                <a:sym typeface="Symbol" charset="0"/>
              </a:endParaRPr>
            </a:p>
          </p:txBody>
        </p:sp>
        <p:sp>
          <p:nvSpPr>
            <p:cNvPr id="33594" name="Text Box 797"/>
            <p:cNvSpPr txBox="1">
              <a:spLocks noChangeArrowheads="1"/>
            </p:cNvSpPr>
            <p:nvPr/>
          </p:nvSpPr>
          <p:spPr bwMode="invGray">
            <a:xfrm>
              <a:off x="1046382" y="3014791"/>
              <a:ext cx="1039535" cy="308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hangingPunct="0">
                <a:spcBef>
                  <a:spcPct val="50000"/>
                </a:spcBef>
              </a:pPr>
              <a:r>
                <a:rPr lang="en-US" sz="1400" dirty="0">
                  <a:solidFill>
                    <a:srgbClr val="000000"/>
                  </a:solidFill>
                </a:rPr>
                <a:t>p &lt; 0.0001</a:t>
              </a:r>
              <a:endParaRPr lang="en-US" sz="1400" dirty="0">
                <a:solidFill>
                  <a:srgbClr val="000000"/>
                </a:solidFill>
                <a:sym typeface="Symbol" charset="0"/>
              </a:endParaRPr>
            </a:p>
          </p:txBody>
        </p:sp>
        <p:sp>
          <p:nvSpPr>
            <p:cNvPr id="33595" name="Oval 798"/>
            <p:cNvSpPr>
              <a:spLocks noChangeAspect="1" noChangeArrowheads="1"/>
            </p:cNvSpPr>
            <p:nvPr/>
          </p:nvSpPr>
          <p:spPr bwMode="auto">
            <a:xfrm>
              <a:off x="2581280" y="2146431"/>
              <a:ext cx="144463" cy="144463"/>
            </a:xfrm>
            <a:prstGeom prst="ellipse">
              <a:avLst/>
            </a:prstGeom>
            <a:solidFill>
              <a:srgbClr val="FF9900"/>
            </a:solidFill>
            <a:ln w="9525">
              <a:solidFill>
                <a:srgbClr val="FF9900"/>
              </a:solidFill>
              <a:round/>
              <a:headEnd/>
              <a:tailEnd/>
            </a:ln>
          </p:spPr>
          <p:txBody>
            <a:bodyPr wrap="none" anchor="ctr"/>
            <a:lstStyle/>
            <a:p>
              <a:pPr algn="ctr"/>
              <a:endParaRPr lang="nl-NL" sz="1800">
                <a:solidFill>
                  <a:srgbClr val="000000"/>
                </a:solidFill>
              </a:endParaRPr>
            </a:p>
          </p:txBody>
        </p:sp>
        <p:sp>
          <p:nvSpPr>
            <p:cNvPr id="33596" name="Oval 799"/>
            <p:cNvSpPr>
              <a:spLocks noChangeAspect="1" noChangeArrowheads="1"/>
            </p:cNvSpPr>
            <p:nvPr/>
          </p:nvSpPr>
          <p:spPr bwMode="auto">
            <a:xfrm>
              <a:off x="2581280" y="2373434"/>
              <a:ext cx="144463" cy="144462"/>
            </a:xfrm>
            <a:prstGeom prst="ellipse">
              <a:avLst/>
            </a:prstGeom>
            <a:noFill/>
            <a:ln w="190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nl-NL" sz="1800">
                <a:solidFill>
                  <a:srgbClr val="000000"/>
                </a:solidFill>
              </a:endParaRPr>
            </a:p>
          </p:txBody>
        </p:sp>
        <p:sp>
          <p:nvSpPr>
            <p:cNvPr id="33597" name="Rectangle 800"/>
            <p:cNvSpPr>
              <a:spLocks noChangeAspect="1" noChangeArrowheads="1"/>
            </p:cNvSpPr>
            <p:nvPr/>
          </p:nvSpPr>
          <p:spPr bwMode="auto">
            <a:xfrm>
              <a:off x="522288" y="2155956"/>
              <a:ext cx="147637" cy="14446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lang="nl-NL" sz="1800">
                <a:solidFill>
                  <a:srgbClr val="000000"/>
                </a:solidFill>
              </a:endParaRPr>
            </a:p>
          </p:txBody>
        </p:sp>
        <p:sp>
          <p:nvSpPr>
            <p:cNvPr id="33598" name="AutoShape 801"/>
            <p:cNvSpPr>
              <a:spLocks noChangeAspect="1" noChangeArrowheads="1"/>
            </p:cNvSpPr>
            <p:nvPr/>
          </p:nvSpPr>
          <p:spPr bwMode="auto">
            <a:xfrm>
              <a:off x="523880" y="2362331"/>
              <a:ext cx="144463" cy="144463"/>
            </a:xfrm>
            <a:prstGeom prst="diamond">
              <a:avLst/>
            </a:prstGeom>
            <a:solidFill>
              <a:schemeClr val="accent1"/>
            </a:solidFill>
            <a:ln w="9525">
              <a:solidFill>
                <a:srgbClr val="00CCFF"/>
              </a:solidFill>
              <a:miter lim="800000"/>
              <a:headEnd/>
              <a:tailEnd/>
            </a:ln>
          </p:spPr>
          <p:txBody>
            <a:bodyPr wrap="none" anchor="ctr"/>
            <a:lstStyle/>
            <a:p>
              <a:pPr algn="ctr"/>
              <a:endParaRPr lang="nl-NL" sz="1800">
                <a:solidFill>
                  <a:srgbClr val="000000"/>
                </a:solidFill>
              </a:endParaRPr>
            </a:p>
          </p:txBody>
        </p:sp>
        <p:sp>
          <p:nvSpPr>
            <p:cNvPr id="33599" name="Text Box 802"/>
            <p:cNvSpPr txBox="1">
              <a:spLocks noChangeArrowheads="1"/>
            </p:cNvSpPr>
            <p:nvPr/>
          </p:nvSpPr>
          <p:spPr bwMode="invGray">
            <a:xfrm>
              <a:off x="2695575" y="2063872"/>
              <a:ext cx="1861036" cy="52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400" dirty="0">
                  <a:solidFill>
                    <a:srgbClr val="000000"/>
                  </a:solidFill>
                  <a:sym typeface="Symbol" charset="0"/>
                </a:rPr>
                <a:t>-Thalassaemia/</a:t>
              </a:r>
              <a:r>
                <a:rPr lang="en-US" sz="1400" dirty="0" err="1">
                  <a:solidFill>
                    <a:srgbClr val="000000"/>
                  </a:solidFill>
                  <a:sym typeface="Symbol" charset="0"/>
                </a:rPr>
                <a:t>HbE</a:t>
              </a:r>
              <a:endParaRPr lang="en-US" sz="1400" dirty="0">
                <a:solidFill>
                  <a:srgbClr val="000000"/>
                </a:solidFill>
                <a:sym typeface="Symbol" charset="0"/>
              </a:endParaRPr>
            </a:p>
            <a:p>
              <a:r>
                <a:rPr lang="en-US" sz="1400" dirty="0">
                  <a:solidFill>
                    <a:srgbClr val="000000"/>
                  </a:solidFill>
                  <a:sym typeface="Symbol" charset="0"/>
                </a:rPr>
                <a:t>-Thalassaemia</a:t>
              </a:r>
              <a:endParaRPr lang="en-US" sz="1400" dirty="0">
                <a:solidFill>
                  <a:srgbClr val="000000"/>
                </a:solidFill>
              </a:endParaRPr>
            </a:p>
          </p:txBody>
        </p:sp>
        <p:sp>
          <p:nvSpPr>
            <p:cNvPr id="2" name="Rectangle 1"/>
            <p:cNvSpPr/>
            <p:nvPr/>
          </p:nvSpPr>
          <p:spPr>
            <a:xfrm>
              <a:off x="3073356" y="4007342"/>
              <a:ext cx="1321805" cy="936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p:cNvSpPr txBox="1"/>
          <p:nvPr/>
        </p:nvSpPr>
        <p:spPr>
          <a:xfrm>
            <a:off x="5485859" y="1990019"/>
            <a:ext cx="3301805" cy="369332"/>
          </a:xfrm>
          <a:prstGeom prst="rect">
            <a:avLst/>
          </a:prstGeom>
          <a:noFill/>
          <a:ln w="25400">
            <a:solidFill>
              <a:schemeClr val="accent1"/>
            </a:solidFill>
          </a:ln>
        </p:spPr>
        <p:txBody>
          <a:bodyPr wrap="none" rtlCol="0">
            <a:spAutoFit/>
          </a:bodyPr>
          <a:lstStyle/>
          <a:p>
            <a:r>
              <a:rPr lang="en-US" dirty="0" smtClean="0"/>
              <a:t>MRI Measurement error  5-8%</a:t>
            </a:r>
            <a:endParaRPr lang="en-US" dirty="0"/>
          </a:p>
        </p:txBody>
      </p:sp>
    </p:spTree>
    <p:extLst>
      <p:ext uri="{BB962C8B-B14F-4D97-AF65-F5344CB8AC3E}">
        <p14:creationId xmlns:p14="http://schemas.microsoft.com/office/powerpoint/2010/main" val="120640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6011" y="1879600"/>
            <a:ext cx="4240748" cy="3098800"/>
          </a:xfrm>
          <a:prstGeom prst="rect">
            <a:avLst/>
          </a:prstGeom>
        </p:spPr>
      </p:pic>
      <p:pic>
        <p:nvPicPr>
          <p:cNvPr id="8" name="Picture 7"/>
          <p:cNvPicPr>
            <a:picLocks noChangeAspect="1"/>
          </p:cNvPicPr>
          <p:nvPr/>
        </p:nvPicPr>
        <p:blipFill>
          <a:blip r:embed="rId3"/>
          <a:stretch>
            <a:fillRect/>
          </a:stretch>
        </p:blipFill>
        <p:spPr>
          <a:xfrm>
            <a:off x="4518779" y="1895126"/>
            <a:ext cx="4292600" cy="3048000"/>
          </a:xfrm>
          <a:prstGeom prst="rect">
            <a:avLst/>
          </a:prstGeom>
        </p:spPr>
      </p:pic>
      <p:sp>
        <p:nvSpPr>
          <p:cNvPr id="9" name="TextBox 8"/>
          <p:cNvSpPr txBox="1"/>
          <p:nvPr/>
        </p:nvSpPr>
        <p:spPr>
          <a:xfrm>
            <a:off x="2304744" y="1505059"/>
            <a:ext cx="659155" cy="369332"/>
          </a:xfrm>
          <a:prstGeom prst="rect">
            <a:avLst/>
          </a:prstGeom>
          <a:noFill/>
        </p:spPr>
        <p:txBody>
          <a:bodyPr wrap="none" rtlCol="0">
            <a:spAutoFit/>
          </a:bodyPr>
          <a:lstStyle/>
          <a:p>
            <a:r>
              <a:rPr lang="en-US" dirty="0" smtClean="0"/>
              <a:t>DBA</a:t>
            </a:r>
            <a:endParaRPr lang="en-US" dirty="0"/>
          </a:p>
        </p:txBody>
      </p:sp>
      <p:sp>
        <p:nvSpPr>
          <p:cNvPr id="11" name="TextBox 10"/>
          <p:cNvSpPr txBox="1"/>
          <p:nvPr/>
        </p:nvSpPr>
        <p:spPr>
          <a:xfrm>
            <a:off x="6619788" y="1510268"/>
            <a:ext cx="517953" cy="369332"/>
          </a:xfrm>
          <a:prstGeom prst="rect">
            <a:avLst/>
          </a:prstGeom>
          <a:noFill/>
        </p:spPr>
        <p:txBody>
          <a:bodyPr wrap="none" rtlCol="0">
            <a:spAutoFit/>
          </a:bodyPr>
          <a:lstStyle/>
          <a:p>
            <a:r>
              <a:rPr lang="en-US" dirty="0" smtClean="0"/>
              <a:t>TM</a:t>
            </a:r>
            <a:endParaRPr lang="en-US" dirty="0"/>
          </a:p>
        </p:txBody>
      </p:sp>
      <p:sp>
        <p:nvSpPr>
          <p:cNvPr id="12" name="TextBox 11"/>
          <p:cNvSpPr txBox="1"/>
          <p:nvPr/>
        </p:nvSpPr>
        <p:spPr>
          <a:xfrm>
            <a:off x="1175889" y="5420554"/>
            <a:ext cx="2723672" cy="369332"/>
          </a:xfrm>
          <a:prstGeom prst="rect">
            <a:avLst/>
          </a:prstGeom>
          <a:noFill/>
        </p:spPr>
        <p:txBody>
          <a:bodyPr wrap="none" rtlCol="0">
            <a:spAutoFit/>
          </a:bodyPr>
          <a:lstStyle/>
          <a:p>
            <a:r>
              <a:rPr lang="en-US" dirty="0" smtClean="0"/>
              <a:t>r</a:t>
            </a:r>
            <a:r>
              <a:rPr lang="en-US" baseline="30000" dirty="0" smtClean="0"/>
              <a:t>2 </a:t>
            </a:r>
            <a:r>
              <a:rPr lang="en-US" dirty="0" smtClean="0"/>
              <a:t>= 0.19    β=2.5  p &lt; .01 </a:t>
            </a:r>
            <a:endParaRPr lang="en-US" dirty="0"/>
          </a:p>
        </p:txBody>
      </p:sp>
      <p:sp>
        <p:nvSpPr>
          <p:cNvPr id="13" name="TextBox 12"/>
          <p:cNvSpPr txBox="1"/>
          <p:nvPr/>
        </p:nvSpPr>
        <p:spPr>
          <a:xfrm>
            <a:off x="5322141" y="5420554"/>
            <a:ext cx="2723672" cy="369332"/>
          </a:xfrm>
          <a:prstGeom prst="rect">
            <a:avLst/>
          </a:prstGeom>
          <a:noFill/>
        </p:spPr>
        <p:txBody>
          <a:bodyPr wrap="none" rtlCol="0">
            <a:spAutoFit/>
          </a:bodyPr>
          <a:lstStyle/>
          <a:p>
            <a:r>
              <a:rPr lang="en-US" dirty="0" smtClean="0"/>
              <a:t>r</a:t>
            </a:r>
            <a:r>
              <a:rPr lang="en-US" baseline="30000" dirty="0" smtClean="0"/>
              <a:t>2 </a:t>
            </a:r>
            <a:r>
              <a:rPr lang="en-US" dirty="0" smtClean="0"/>
              <a:t>= 0.1    β=.06  p &lt; .001 </a:t>
            </a:r>
            <a:endParaRPr lang="en-US" dirty="0"/>
          </a:p>
        </p:txBody>
      </p:sp>
      <p:sp>
        <p:nvSpPr>
          <p:cNvPr id="14" name="Title 3"/>
          <p:cNvSpPr txBox="1">
            <a:spLocks/>
          </p:cNvSpPr>
          <p:nvPr/>
        </p:nvSpPr>
        <p:spPr bwMode="auto">
          <a:xfrm>
            <a:off x="3481330" y="376238"/>
            <a:ext cx="5325500" cy="74453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2800" b="1" kern="1200">
                <a:solidFill>
                  <a:srgbClr val="094878"/>
                </a:solidFill>
                <a:latin typeface="Trebuchet MS"/>
                <a:ea typeface="ＭＳ Ｐゴシック" charset="-128"/>
                <a:cs typeface="Trebuchet MS"/>
              </a:defRPr>
            </a:lvl1pPr>
            <a:lvl2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2pPr>
            <a:lvl3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3pPr>
            <a:lvl4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4pPr>
            <a:lvl5pPr algn="ctr" defTabSz="457200" rtl="0" eaLnBrk="1" fontAlgn="base" hangingPunct="1">
              <a:spcBef>
                <a:spcPct val="0"/>
              </a:spcBef>
              <a:spcAft>
                <a:spcPct val="0"/>
              </a:spcAft>
              <a:defRPr sz="2800" b="1">
                <a:solidFill>
                  <a:srgbClr val="094878"/>
                </a:solidFill>
                <a:latin typeface="Trebuchet MS" charset="0"/>
                <a:ea typeface="ＭＳ Ｐゴシック" charset="-128"/>
                <a:cs typeface="ＭＳ Ｐゴシック" charset="-128"/>
              </a:defRPr>
            </a:lvl5pPr>
            <a:lvl6pPr marL="4572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bg1"/>
                </a:solidFill>
                <a:latin typeface="Century Gothic" charset="0"/>
                <a:ea typeface="ＭＳ Ｐゴシック" charset="-128"/>
                <a:cs typeface="ＭＳ Ｐゴシック" charset="-128"/>
              </a:defRPr>
            </a:lvl9pPr>
          </a:lstStyle>
          <a:p>
            <a:pPr algn="r"/>
            <a:r>
              <a:rPr lang="en-US" sz="2000" dirty="0" smtClean="0"/>
              <a:t>Cardiac Fe is only </a:t>
            </a:r>
            <a:r>
              <a:rPr lang="en-US" sz="2000" smtClean="0"/>
              <a:t>vaguely related to </a:t>
            </a:r>
            <a:r>
              <a:rPr lang="en-US" sz="2000" dirty="0" smtClean="0"/>
              <a:t>LIC</a:t>
            </a:r>
            <a:endParaRPr lang="en-US" sz="2000" dirty="0"/>
          </a:p>
        </p:txBody>
      </p:sp>
      <p:sp>
        <p:nvSpPr>
          <p:cNvPr id="2" name="Footer Placeholder 1"/>
          <p:cNvSpPr>
            <a:spLocks noGrp="1"/>
          </p:cNvSpPr>
          <p:nvPr>
            <p:ph type="ftr" sz="quarter" idx="4294967295"/>
          </p:nvPr>
        </p:nvSpPr>
        <p:spPr>
          <a:xfrm>
            <a:off x="3124200" y="6465888"/>
            <a:ext cx="2895600" cy="365125"/>
          </a:xfrm>
          <a:prstGeom prst="rect">
            <a:avLst/>
          </a:prstGeom>
        </p:spPr>
        <p:txBody>
          <a:bodyPr/>
          <a:lstStyle/>
          <a:p>
            <a:pPr>
              <a:defRPr/>
            </a:pPr>
            <a:r>
              <a:rPr lang="en-US" smtClean="0"/>
              <a:t>Thomas D Coates, MD</a:t>
            </a:r>
            <a:endParaRPr lang="en-US"/>
          </a:p>
        </p:txBody>
      </p:sp>
      <p:sp>
        <p:nvSpPr>
          <p:cNvPr id="3" name="Slide Number Placeholder 2"/>
          <p:cNvSpPr>
            <a:spLocks noGrp="1"/>
          </p:cNvSpPr>
          <p:nvPr>
            <p:ph type="sldNum" sz="quarter" idx="4294967295"/>
          </p:nvPr>
        </p:nvSpPr>
        <p:spPr>
          <a:xfrm>
            <a:off x="6553200" y="6465888"/>
            <a:ext cx="2133600" cy="365125"/>
          </a:xfrm>
          <a:prstGeom prst="rect">
            <a:avLst/>
          </a:prstGeom>
        </p:spPr>
        <p:txBody>
          <a:bodyPr/>
          <a:lstStyle/>
          <a:p>
            <a:pPr>
              <a:defRPr/>
            </a:pPr>
            <a:fld id="{D9437268-8633-2748-A703-64FD828C6AB0}" type="slidenum">
              <a:rPr lang="en-US" smtClean="0"/>
              <a:pPr>
                <a:defRPr/>
              </a:pPr>
              <a:t>89</a:t>
            </a:fld>
            <a:endParaRPr lang="en-US"/>
          </a:p>
        </p:txBody>
      </p:sp>
      <p:sp>
        <p:nvSpPr>
          <p:cNvPr id="4" name="TextBox 3"/>
          <p:cNvSpPr txBox="1"/>
          <p:nvPr/>
        </p:nvSpPr>
        <p:spPr>
          <a:xfrm>
            <a:off x="705080" y="5398263"/>
            <a:ext cx="7981720" cy="646331"/>
          </a:xfrm>
          <a:prstGeom prst="rect">
            <a:avLst/>
          </a:prstGeom>
          <a:solidFill>
            <a:schemeClr val="bg1"/>
          </a:solidFill>
          <a:ln w="34925">
            <a:solidFill>
              <a:schemeClr val="accent1"/>
            </a:solidFill>
          </a:ln>
        </p:spPr>
        <p:txBody>
          <a:bodyPr wrap="square" rtlCol="0">
            <a:spAutoFit/>
          </a:bodyPr>
          <a:lstStyle/>
          <a:p>
            <a:pPr algn="ctr"/>
            <a:r>
              <a:rPr lang="en-US" dirty="0" smtClean="0"/>
              <a:t>While cardiac iron tends to go up when LIC is high for a while, you cannot really predict cardiac iron from LIC. </a:t>
            </a:r>
            <a:r>
              <a:rPr lang="en-US" dirty="0"/>
              <a:t> </a:t>
            </a:r>
            <a:r>
              <a:rPr lang="en-US" dirty="0" smtClean="0"/>
              <a:t>You need to measure it directly.</a:t>
            </a:r>
            <a:endParaRPr lang="en-US" dirty="0"/>
          </a:p>
        </p:txBody>
      </p:sp>
    </p:spTree>
    <p:extLst>
      <p:ext uri="{BB962C8B-B14F-4D97-AF65-F5344CB8AC3E}">
        <p14:creationId xmlns:p14="http://schemas.microsoft.com/office/powerpoint/2010/main" val="161728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ounded Rectangle 23"/>
          <p:cNvSpPr>
            <a:spLocks noChangeArrowheads="1"/>
          </p:cNvSpPr>
          <p:nvPr/>
        </p:nvSpPr>
        <p:spPr bwMode="auto">
          <a:xfrm>
            <a:off x="539750" y="5400675"/>
            <a:ext cx="8064500" cy="692150"/>
          </a:xfrm>
          <a:prstGeom prst="roundRect">
            <a:avLst>
              <a:gd name="adj" fmla="val 16667"/>
            </a:avLst>
          </a:prstGeom>
          <a:solidFill>
            <a:srgbClr val="EA802D"/>
          </a:solidFill>
          <a:ln w="12700">
            <a:noFill/>
            <a:round/>
            <a:headEnd/>
            <a:tailEnd/>
          </a:ln>
        </p:spPr>
        <p:txBody>
          <a:bodyPr/>
          <a:lstStyle/>
          <a:p>
            <a:pPr algn="ctr">
              <a:spcBef>
                <a:spcPct val="50000"/>
              </a:spcBef>
              <a:buClr>
                <a:schemeClr val="accent1"/>
              </a:buClr>
              <a:buFont typeface="Arial" pitchFamily="34" charset="0"/>
              <a:buNone/>
            </a:pPr>
            <a:r>
              <a:rPr lang="en-GB" sz="2000" b="1"/>
              <a:t>Absorption of iron is finely controlled in response to body iron stores and iron needs</a:t>
            </a:r>
            <a:endParaRPr lang="en-US" sz="1800">
              <a:ea typeface="ヒラギノ角ゴ Pro W3" charset="-128"/>
            </a:endParaRPr>
          </a:p>
        </p:txBody>
      </p:sp>
      <p:sp>
        <p:nvSpPr>
          <p:cNvPr id="43011" name="Rectangle 3"/>
          <p:cNvSpPr>
            <a:spLocks noGrp="1" noChangeArrowheads="1"/>
          </p:cNvSpPr>
          <p:nvPr>
            <p:ph type="title"/>
          </p:nvPr>
        </p:nvSpPr>
        <p:spPr/>
        <p:txBody>
          <a:bodyPr/>
          <a:lstStyle/>
          <a:p>
            <a:pPr eaLnBrk="1" hangingPunct="1"/>
            <a:r>
              <a:rPr lang="en-GB" smtClean="0"/>
              <a:t>Dietary iron absorption</a:t>
            </a:r>
            <a:endParaRPr lang="en-US" smtClean="0"/>
          </a:p>
        </p:txBody>
      </p:sp>
      <p:sp>
        <p:nvSpPr>
          <p:cNvPr id="43012" name="Rectangle 4"/>
          <p:cNvSpPr>
            <a:spLocks noGrp="1" noChangeArrowheads="1"/>
          </p:cNvSpPr>
          <p:nvPr>
            <p:ph type="body" idx="1"/>
          </p:nvPr>
        </p:nvSpPr>
        <p:spPr>
          <a:xfrm>
            <a:off x="457200" y="1819275"/>
            <a:ext cx="8229600" cy="4306888"/>
          </a:xfrm>
        </p:spPr>
        <p:txBody>
          <a:bodyPr/>
          <a:lstStyle/>
          <a:p>
            <a:pPr eaLnBrk="1" hangingPunct="1">
              <a:spcAft>
                <a:spcPct val="100000"/>
              </a:spcAft>
            </a:pPr>
            <a:r>
              <a:rPr lang="en-GB" sz="2800" smtClean="0"/>
              <a:t>1–2 mg of iron are absorbed from the diet every day. The same amount is lost through cell sloughing and bleeding</a:t>
            </a:r>
          </a:p>
          <a:p>
            <a:pPr eaLnBrk="1" hangingPunct="1">
              <a:spcAft>
                <a:spcPct val="100000"/>
              </a:spcAft>
            </a:pPr>
            <a:r>
              <a:rPr lang="en-GB" sz="2800" smtClean="0"/>
              <a:t>Dietary heme and non-heme iron are taken up by duodenal enterocytes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4.8"/>
</p:tagLst>
</file>

<file path=ppt/tags/tag2.xml><?xml version="1.0" encoding="utf-8"?>
<p:tagLst xmlns:a="http://schemas.openxmlformats.org/drawingml/2006/main" xmlns:r="http://schemas.openxmlformats.org/officeDocument/2006/relationships" xmlns:p="http://schemas.openxmlformats.org/presentationml/2006/main">
  <p:tag name="TIMING" val="|34.5|16|1.5|71.9|1.5|39.8|2.1|42.5|37.3|23.6"/>
</p:tagLst>
</file>

<file path=ppt/tags/tag3.xml><?xml version="1.0" encoding="utf-8"?>
<p:tagLst xmlns:a="http://schemas.openxmlformats.org/drawingml/2006/main" xmlns:r="http://schemas.openxmlformats.org/officeDocument/2006/relationships" xmlns:p="http://schemas.openxmlformats.org/presentationml/2006/main">
  <p:tag name="TIMING" val="|61.7|1.2"/>
</p:tagLst>
</file>

<file path=ppt/tags/tag4.xml><?xml version="1.0" encoding="utf-8"?>
<p:tagLst xmlns:a="http://schemas.openxmlformats.org/drawingml/2006/main" xmlns:r="http://schemas.openxmlformats.org/officeDocument/2006/relationships" xmlns:p="http://schemas.openxmlformats.org/presentationml/2006/main">
  <p:tag name="TIMING" val="|25.6"/>
</p:tagLst>
</file>

<file path=ppt/tags/tag5.xml><?xml version="1.0" encoding="utf-8"?>
<p:tagLst xmlns:a="http://schemas.openxmlformats.org/drawingml/2006/main" xmlns:r="http://schemas.openxmlformats.org/officeDocument/2006/relationships" xmlns:p="http://schemas.openxmlformats.org/presentationml/2006/main">
  <p:tag name="TIMING" val="|4.9|3.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4">
      <a:dk1>
        <a:srgbClr val="000000"/>
      </a:dk1>
      <a:lt1>
        <a:srgbClr val="FFFFFF"/>
      </a:lt1>
      <a:dk2>
        <a:srgbClr val="FFFFFF"/>
      </a:dk2>
      <a:lt2>
        <a:srgbClr val="808080"/>
      </a:lt2>
      <a:accent1>
        <a:srgbClr val="C66200"/>
      </a:accent1>
      <a:accent2>
        <a:srgbClr val="006E51"/>
      </a:accent2>
      <a:accent3>
        <a:srgbClr val="FFFFFF"/>
      </a:accent3>
      <a:accent4>
        <a:srgbClr val="000000"/>
      </a:accent4>
      <a:accent5>
        <a:srgbClr val="DFB7AA"/>
      </a:accent5>
      <a:accent6>
        <a:srgbClr val="006349"/>
      </a:accent6>
      <a:hlink>
        <a:srgbClr val="3366FF"/>
      </a:hlink>
      <a:folHlink>
        <a:srgbClr val="8080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FFFFFF"/>
        </a:dk2>
        <a:lt2>
          <a:srgbClr val="808080"/>
        </a:lt2>
        <a:accent1>
          <a:srgbClr val="C66200"/>
        </a:accent1>
        <a:accent2>
          <a:srgbClr val="006E51"/>
        </a:accent2>
        <a:accent3>
          <a:srgbClr val="FFFFFF"/>
        </a:accent3>
        <a:accent4>
          <a:srgbClr val="000000"/>
        </a:accent4>
        <a:accent5>
          <a:srgbClr val="DFB7AA"/>
        </a:accent5>
        <a:accent6>
          <a:srgbClr val="006349"/>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LA-WHITE-USC POWER POINT PRES_whitebk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LA_USC_WHITE 3.potx" id="{A12DC70A-1B37-0A42-B76F-D81F2C5131B7}" vid="{1917E924-89E0-824C-9895-A0A4AB82852F}"/>
    </a:ext>
  </a:extLst>
</a:theme>
</file>

<file path=ppt/theme/theme4.xml><?xml version="1.0" encoding="utf-8"?>
<a:theme xmlns:a="http://schemas.openxmlformats.org/drawingml/2006/main" name="1_CHLA-WHITE-USC POWER POINT PRES_whitebk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LA_USC_WHITE 3.potx" id="{A12DC70A-1B37-0A42-B76F-D81F2C5131B7}" vid="{1917E924-89E0-824C-9895-A0A4AB82852F}"/>
    </a:ext>
  </a:extLst>
</a:theme>
</file>

<file path=ppt/theme/theme5.xml><?xml version="1.0" encoding="utf-8"?>
<a:theme xmlns:a="http://schemas.openxmlformats.org/drawingml/2006/main" name="2_CHLA-WHITE-USC POWER POINT PRES_whitebk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LA_USC_WHITE 3.potx" id="{A12DC70A-1B37-0A42-B76F-D81F2C5131B7}" vid="{1917E924-89E0-824C-9895-A0A4AB82852F}"/>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801</TotalTime>
  <Words>14265</Words>
  <Application>Microsoft Office PowerPoint</Application>
  <PresentationFormat>Letter Paper (8.5x11 in)</PresentationFormat>
  <Paragraphs>1903</Paragraphs>
  <Slides>89</Slides>
  <Notes>70</Notes>
  <HiddenSlides>0</HiddenSlides>
  <MMClips>0</MMClips>
  <ScaleCrop>false</ScaleCrop>
  <HeadingPairs>
    <vt:vector size="8" baseType="variant">
      <vt:variant>
        <vt:lpstr>Fonts Used</vt:lpstr>
      </vt:variant>
      <vt:variant>
        <vt:i4>22</vt:i4>
      </vt:variant>
      <vt:variant>
        <vt:lpstr>Theme</vt:lpstr>
      </vt:variant>
      <vt:variant>
        <vt:i4>5</vt:i4>
      </vt:variant>
      <vt:variant>
        <vt:lpstr>Embedded OLE Servers</vt:lpstr>
      </vt:variant>
      <vt:variant>
        <vt:i4>2</vt:i4>
      </vt:variant>
      <vt:variant>
        <vt:lpstr>Slide Titles</vt:lpstr>
      </vt:variant>
      <vt:variant>
        <vt:i4>89</vt:i4>
      </vt:variant>
    </vt:vector>
  </HeadingPairs>
  <TitlesOfParts>
    <vt:vector size="118" baseType="lpstr">
      <vt:lpstr>Arial Unicode MS</vt:lpstr>
      <vt:lpstr>ＭＳ ゴシック</vt:lpstr>
      <vt:lpstr>MS PGothic</vt:lpstr>
      <vt:lpstr>MS PGothic</vt:lpstr>
      <vt:lpstr>AkzidenzGroteskBE-It</vt:lpstr>
      <vt:lpstr>AkzidenzGroteskBE-Regular</vt:lpstr>
      <vt:lpstr>Arial</vt:lpstr>
      <vt:lpstr>Arial Black</vt:lpstr>
      <vt:lpstr>Arial Narrow</vt:lpstr>
      <vt:lpstr>B Frutiger Bold</vt:lpstr>
      <vt:lpstr>Calibri</vt:lpstr>
      <vt:lpstr>Century Gothic</vt:lpstr>
      <vt:lpstr>Helvetica Neue</vt:lpstr>
      <vt:lpstr>R Frutiger Roman</vt:lpstr>
      <vt:lpstr>StarSymbol</vt:lpstr>
      <vt:lpstr>Symbol</vt:lpstr>
      <vt:lpstr>Technical</vt:lpstr>
      <vt:lpstr>Times New Roman</vt:lpstr>
      <vt:lpstr>Trebuchet MS</vt:lpstr>
      <vt:lpstr>Webdings</vt:lpstr>
      <vt:lpstr>Wingdings</vt:lpstr>
      <vt:lpstr>ヒラギノ角ゴ Pro W3</vt:lpstr>
      <vt:lpstr>Default Design</vt:lpstr>
      <vt:lpstr>1_Default Design</vt:lpstr>
      <vt:lpstr>CHLA-WHITE-USC POWER POINT PRES_whitebkg</vt:lpstr>
      <vt:lpstr>1_CHLA-WHITE-USC POWER POINT PRES_whitebkg</vt:lpstr>
      <vt:lpstr>2_CHLA-WHITE-USC POWER POINT PRES_whitebkg</vt:lpstr>
      <vt:lpstr>Graph</vt:lpstr>
      <vt:lpstr>Worksheet</vt:lpstr>
      <vt:lpstr>Iron: Can’t live without enough of it  Can’t live with too much of it</vt:lpstr>
      <vt:lpstr>PowerPoint Presentation</vt:lpstr>
      <vt:lpstr>PowerPoint Presentation</vt:lpstr>
      <vt:lpstr>PowerPoint Presentation</vt:lpstr>
      <vt:lpstr>Iron plays an essential role in several metabolic processes</vt:lpstr>
      <vt:lpstr>Normal distribution and storage  of body iron</vt:lpstr>
      <vt:lpstr>Regulation of cellular iron release (1)</vt:lpstr>
      <vt:lpstr>Specialized cells have mechanisms for exporting iron into plasma</vt:lpstr>
      <vt:lpstr>Dietary iron absorption</vt:lpstr>
      <vt:lpstr>Dietary iron absorption</vt:lpstr>
      <vt:lpstr>The labile iron pool</vt:lpstr>
      <vt:lpstr>Primary and secondary causes  of iron overload</vt:lpstr>
      <vt:lpstr>Transfusion therapy results in  iron overload</vt:lpstr>
      <vt:lpstr>Normal distribution and turnover  of body iron</vt:lpstr>
      <vt:lpstr>Imbalance of distribution and turnover  of body iron with transfusion therapy</vt:lpstr>
      <vt:lpstr>Iron overload leads to formation  of NTBI</vt:lpstr>
      <vt:lpstr>Iron Toxicity and Labile Iron</vt:lpstr>
      <vt:lpstr>PowerPoint Presentation</vt:lpstr>
      <vt:lpstr>Uncontrolled uptake of labile iron  leads to cell and organ damage</vt:lpstr>
      <vt:lpstr>Iron overload negatively affects  organ function</vt:lpstr>
      <vt:lpstr>Excess iron is deposited in multiple organs, resulting in organ damage</vt:lpstr>
      <vt:lpstr>Organ systems susceptible to  iron overload</vt:lpstr>
      <vt:lpstr>Post-mortem cardiac iron deposits correlate with blood transfusions in the pre-chelation era</vt:lpstr>
      <vt:lpstr>Repeated transfusions lead to  iron overload in SCD</vt:lpstr>
      <vt:lpstr>PowerPoint Presentation</vt:lpstr>
      <vt:lpstr>PowerPoint Presentation</vt:lpstr>
      <vt:lpstr>PowerPoint Presentation</vt:lpstr>
      <vt:lpstr>PowerPoint Presentation</vt:lpstr>
      <vt:lpstr>Thresholds for parameters used to evaluate iron overload</vt:lpstr>
      <vt:lpstr>Measuring LIC by liver biopsy</vt:lpstr>
      <vt:lpstr>Liver iron concentration predicts total body iron stores</vt:lpstr>
      <vt:lpstr>LIC and liver prognosis</vt:lpstr>
      <vt:lpstr>Methods used to assess iron overload</vt:lpstr>
      <vt:lpstr>Measuring and interpreting serum ferritin</vt:lpstr>
      <vt:lpstr>Ferritin and serum ferritin</vt:lpstr>
      <vt:lpstr>Relation of serum ferritin to LIC in populations of iron loaded patients</vt:lpstr>
      <vt:lpstr>Relationship between serum ferritin  and myocardial iron</vt:lpstr>
      <vt:lpstr>Measuring LIC with MRI</vt:lpstr>
      <vt:lpstr>Relationship between R2* MRI and  liver biopsy (3)</vt:lpstr>
      <vt:lpstr>MRI measurement of iron</vt:lpstr>
      <vt:lpstr>Iron burden is clinically significant across all transfusion-dependent anemias</vt:lpstr>
      <vt:lpstr>PowerPoint Presentation</vt:lpstr>
      <vt:lpstr>Measuring cardiac iron with MRI</vt:lpstr>
      <vt:lpstr>T2* MRI: Emerging new standard  for cardiac iron</vt:lpstr>
      <vt:lpstr>PowerPoint Presentation</vt:lpstr>
      <vt:lpstr>What is chelation therapy?</vt:lpstr>
      <vt:lpstr>Goals of iron chelation</vt:lpstr>
      <vt:lpstr>General Principles of chelation </vt:lpstr>
      <vt:lpstr>PowerPoint Presentation</vt:lpstr>
      <vt:lpstr>PowerPoint Presentation</vt:lpstr>
      <vt:lpstr>Comparison of chelators</vt:lpstr>
      <vt:lpstr>Guidelines for starting treatment of iron overload in patients with β-thalassemia major</vt:lpstr>
      <vt:lpstr>Starting Parameters for Routine Chelation for patients with DBA Receiving Ongoing Transfusion*</vt:lpstr>
      <vt:lpstr>High cardiac iron is very dangerous</vt:lpstr>
      <vt:lpstr>PowerPoint Presentation</vt:lpstr>
      <vt:lpstr>Symptomatic heart failure due to iron is a medical emergency</vt:lpstr>
      <vt:lpstr>Transient Effect of  Deferoxamine on NTBI</vt:lpstr>
      <vt:lpstr>Cardiac function improves when LPI is chelated even though cardiac iron is high</vt:lpstr>
      <vt:lpstr>Continuous, 24-hour iv DFO rescue  for cardiac disease</vt:lpstr>
      <vt:lpstr>Prospective improvement in myocardial T2*  with DFO and deferiprone monotherapy</vt:lpstr>
      <vt:lpstr>Hemochromatosis monitoring: Its not just the Iron</vt:lpstr>
      <vt:lpstr>PowerPoint Presentation</vt:lpstr>
      <vt:lpstr>PowerPoint Presentation</vt:lpstr>
      <vt:lpstr>Removal of iron in older adolescent males (50 to 70 yrs) decreases cancer risk and death</vt:lpstr>
      <vt:lpstr>PowerPoint Presentation</vt:lpstr>
      <vt:lpstr>Iron Induced Cardiac Disease in Patients with Thalassemia Major - Main Cause of Death in Patients in the UK up to 1999</vt:lpstr>
      <vt:lpstr>Going for a bone marrow transplant?</vt:lpstr>
      <vt:lpstr>NTBI rises immediately after marrow suppression in marrow transplant</vt:lpstr>
      <vt:lpstr>Summary</vt:lpstr>
      <vt:lpstr>So in our opinion:</vt:lpstr>
      <vt:lpstr>Iron loading and damage is not the same in all tissues</vt:lpstr>
      <vt:lpstr>PowerPoint Presentation</vt:lpstr>
      <vt:lpstr>PowerPoint Presentation</vt:lpstr>
      <vt:lpstr>PowerPoint Presentation</vt:lpstr>
      <vt:lpstr>Measuring LIC with biomagnetic  liver susceptometry (SQUID)</vt:lpstr>
      <vt:lpstr>LVEF monitoring as a predictor of  high risk</vt:lpstr>
      <vt:lpstr>Properties of an ideal chelator</vt:lpstr>
      <vt:lpstr>Chelating agents</vt:lpstr>
      <vt:lpstr>Limitations of DFO therapy</vt:lpstr>
      <vt:lpstr>Possible chelation regimens</vt:lpstr>
      <vt:lpstr>Protection from LPI appearance with standard chelation regimens</vt:lpstr>
      <vt:lpstr>Iron in the liver and chelation therapy</vt:lpstr>
      <vt:lpstr>When does cardiac iron loading begin?</vt:lpstr>
      <vt:lpstr>Continuous, 24-hour DFO therapy improves  cardiac T2* and cardiac function</vt:lpstr>
      <vt:lpstr>All available chelators remove  cardiac iron</vt:lpstr>
      <vt:lpstr>Toxic radical formation increases with higher levels of ‘free’ iron in cells</vt:lpstr>
      <vt:lpstr>Correlation between serum ferritin and LIC in various underlying anemias</vt:lpstr>
      <vt:lpstr>R2 measurements correlate with  liver biopsy iron concentration</vt:lpstr>
      <vt:lpstr>PowerPoint Presentation</vt:lpstr>
    </vt:vector>
  </TitlesOfParts>
  <Company>NSLIJHS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 plays an essential role in several metabolic processes</dc:title>
  <dc:creator>NSLIJHS</dc:creator>
  <cp:lastModifiedBy>Hussain, Maryam</cp:lastModifiedBy>
  <cp:revision>28</cp:revision>
  <cp:lastPrinted>2019-07-07T16:51:57Z</cp:lastPrinted>
  <dcterms:created xsi:type="dcterms:W3CDTF">2010-11-13T00:19:59Z</dcterms:created>
  <dcterms:modified xsi:type="dcterms:W3CDTF">2019-10-18T18:27:44Z</dcterms:modified>
</cp:coreProperties>
</file>